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257" r:id="rId3"/>
    <p:sldId id="299" r:id="rId4"/>
    <p:sldId id="609" r:id="rId5"/>
    <p:sldId id="608" r:id="rId6"/>
    <p:sldId id="607" r:id="rId7"/>
    <p:sldId id="619" r:id="rId8"/>
    <p:sldId id="533" r:id="rId9"/>
    <p:sldId id="606" r:id="rId10"/>
    <p:sldId id="259" r:id="rId11"/>
    <p:sldId id="622" r:id="rId12"/>
    <p:sldId id="591" r:id="rId13"/>
    <p:sldId id="600" r:id="rId14"/>
    <p:sldId id="602" r:id="rId15"/>
    <p:sldId id="620" r:id="rId16"/>
    <p:sldId id="623" r:id="rId17"/>
    <p:sldId id="603" r:id="rId18"/>
    <p:sldId id="581" r:id="rId19"/>
    <p:sldId id="582" r:id="rId20"/>
    <p:sldId id="584" r:id="rId21"/>
    <p:sldId id="585" r:id="rId22"/>
    <p:sldId id="586" r:id="rId23"/>
    <p:sldId id="587" r:id="rId24"/>
    <p:sldId id="588" r:id="rId25"/>
    <p:sldId id="559" r:id="rId26"/>
    <p:sldId id="618" r:id="rId27"/>
    <p:sldId id="626" r:id="rId28"/>
    <p:sldId id="545" r:id="rId29"/>
    <p:sldId id="634" r:id="rId30"/>
    <p:sldId id="532" r:id="rId31"/>
    <p:sldId id="601" r:id="rId32"/>
    <p:sldId id="628" r:id="rId33"/>
    <p:sldId id="629" r:id="rId34"/>
    <p:sldId id="529" r:id="rId35"/>
    <p:sldId id="530" r:id="rId36"/>
    <p:sldId id="630" r:id="rId37"/>
    <p:sldId id="549" r:id="rId38"/>
    <p:sldId id="537" r:id="rId39"/>
    <p:sldId id="528" r:id="rId40"/>
    <p:sldId id="548" r:id="rId41"/>
    <p:sldId id="543" r:id="rId42"/>
    <p:sldId id="542" r:id="rId43"/>
    <p:sldId id="610" r:id="rId44"/>
    <p:sldId id="536" r:id="rId45"/>
    <p:sldId id="605" r:id="rId46"/>
    <p:sldId id="615" r:id="rId47"/>
    <p:sldId id="616" r:id="rId48"/>
    <p:sldId id="617" r:id="rId49"/>
    <p:sldId id="534" r:id="rId50"/>
    <p:sldId id="632" r:id="rId51"/>
    <p:sldId id="551" r:id="rId52"/>
    <p:sldId id="531" r:id="rId53"/>
    <p:sldId id="633" r:id="rId54"/>
    <p:sldId id="538" r:id="rId55"/>
    <p:sldId id="562" r:id="rId56"/>
    <p:sldId id="631" r:id="rId57"/>
    <p:sldId id="258" r:id="rId58"/>
    <p:sldId id="526" r:id="rId59"/>
    <p:sldId id="312" r:id="rId60"/>
    <p:sldId id="604"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261" autoAdjust="0"/>
  </p:normalViewPr>
  <p:slideViewPr>
    <p:cSldViewPr snapToGrid="0">
      <p:cViewPr varScale="1">
        <p:scale>
          <a:sx n="110" d="100"/>
          <a:sy n="110" d="100"/>
        </p:scale>
        <p:origin x="519"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CE325B-154D-419F-AC93-9B654A453895}" type="datetimeFigureOut">
              <a:rPr lang="en-US" smtClean="0"/>
              <a:t>4/19/2023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487115-D872-43F0-9500-99D364FEE9B4}" type="slidenum">
              <a:rPr lang="en-US" smtClean="0"/>
              <a:t>‹#›</a:t>
            </a:fld>
            <a:endParaRPr lang="en-US"/>
          </a:p>
        </p:txBody>
      </p:sp>
    </p:spTree>
    <p:extLst>
      <p:ext uri="{BB962C8B-B14F-4D97-AF65-F5344CB8AC3E}">
        <p14:creationId xmlns:p14="http://schemas.microsoft.com/office/powerpoint/2010/main" val="382796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(i.e.</a:t>
            </a:r>
          </a:p>
        </p:txBody>
      </p:sp>
      <p:sp>
        <p:nvSpPr>
          <p:cNvPr id="4" name="Slide Number Placeholder 3"/>
          <p:cNvSpPr>
            <a:spLocks noGrp="1"/>
          </p:cNvSpPr>
          <p:nvPr>
            <p:ph type="sldNum" sz="quarter" idx="5"/>
          </p:nvPr>
        </p:nvSpPr>
        <p:spPr/>
        <p:txBody>
          <a:bodyPr/>
          <a:lstStyle/>
          <a:p>
            <a:fld id="{0D487115-D872-43F0-9500-99D364FEE9B4}" type="slidenum">
              <a:rPr lang="en-US" smtClean="0"/>
              <a:t>24</a:t>
            </a:fld>
            <a:endParaRPr lang="en-US"/>
          </a:p>
        </p:txBody>
      </p:sp>
    </p:spTree>
    <p:extLst>
      <p:ext uri="{BB962C8B-B14F-4D97-AF65-F5344CB8AC3E}">
        <p14:creationId xmlns:p14="http://schemas.microsoft.com/office/powerpoint/2010/main" val="1824825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82E6E-EE13-BC5A-20BE-6B65EFF502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32DC7C-2B35-3191-BD72-EB9AA28CD1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4024DC-8B01-315E-9B7D-A2BA8E0120BD}"/>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5" name="Footer Placeholder 4">
            <a:extLst>
              <a:ext uri="{FF2B5EF4-FFF2-40B4-BE49-F238E27FC236}">
                <a16:creationId xmlns:a16="http://schemas.microsoft.com/office/drawing/2014/main" id="{9B009790-A0C0-757D-7BC2-0674A97E61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B3AF3A-B843-24ED-8250-7DAB5858C844}"/>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2085224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69ABF-40A7-3C34-6825-BEE91B3F68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8FB963-BA75-C2A0-DE9F-155660B0AD0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AD2BB9-D0E2-8DA3-EE4F-FDF2207C3267}"/>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5" name="Footer Placeholder 4">
            <a:extLst>
              <a:ext uri="{FF2B5EF4-FFF2-40B4-BE49-F238E27FC236}">
                <a16:creationId xmlns:a16="http://schemas.microsoft.com/office/drawing/2014/main" id="{CAC00FE4-50E9-7108-EE97-8869112B35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2138C7-ED5A-12B5-E6F3-0B4E713988B1}"/>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1071605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1081A4-18CB-FA0E-CA29-106B9E22364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900E0A-C540-D84D-4C5A-F25DD02C23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D87783-3D9A-FE6C-C86E-245FE6CA2D79}"/>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5" name="Footer Placeholder 4">
            <a:extLst>
              <a:ext uri="{FF2B5EF4-FFF2-40B4-BE49-F238E27FC236}">
                <a16:creationId xmlns:a16="http://schemas.microsoft.com/office/drawing/2014/main" id="{0CD5D9DB-3F28-963A-5414-FA16CFD7C2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8EAF63-A40A-34CD-8E61-06E4F18281BE}"/>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2018304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08001" y="1232672"/>
            <a:ext cx="11121291" cy="4883537"/>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Picture Placeholder 9"/>
          <p:cNvSpPr>
            <a:spLocks noGrp="1"/>
          </p:cNvSpPr>
          <p:nvPr>
            <p:ph type="pic" sz="quarter" idx="11" hasCustomPrompt="1"/>
          </p:nvPr>
        </p:nvSpPr>
        <p:spPr>
          <a:xfrm>
            <a:off x="11543489" y="0"/>
            <a:ext cx="648511" cy="640080"/>
          </a:xfrm>
        </p:spPr>
        <p:txBody>
          <a:bodyPr anchor="ctr" anchorCtr="0">
            <a:normAutofit/>
          </a:bodyPr>
          <a:lstStyle>
            <a:lvl1pPr algn="ctr">
              <a:defRPr sz="800"/>
            </a:lvl1pPr>
          </a:lstStyle>
          <a:p>
            <a:r>
              <a:rPr lang="en-US" dirty="0"/>
              <a:t>Picture (Optional)</a:t>
            </a:r>
          </a:p>
        </p:txBody>
      </p:sp>
      <p:sp>
        <p:nvSpPr>
          <p:cNvPr id="6" name="Text Placeholder 7"/>
          <p:cNvSpPr>
            <a:spLocks noGrp="1"/>
          </p:cNvSpPr>
          <p:nvPr>
            <p:ph type="body" sz="quarter" idx="10" hasCustomPrompt="1"/>
          </p:nvPr>
        </p:nvSpPr>
        <p:spPr>
          <a:xfrm>
            <a:off x="508000" y="42709"/>
            <a:ext cx="7366000" cy="142479"/>
          </a:xfrm>
        </p:spPr>
        <p:txBody>
          <a:bodyPr anchor="t" anchorCtr="0">
            <a:noAutofit/>
          </a:bodyPr>
          <a:lstStyle>
            <a:lvl1pPr marL="0" indent="0" algn="l" defTabSz="914377" rtl="0" eaLnBrk="1" latinLnBrk="0" hangingPunct="1">
              <a:lnSpc>
                <a:spcPct val="100000"/>
              </a:lnSpc>
              <a:spcBef>
                <a:spcPts val="1000"/>
              </a:spcBef>
              <a:buFont typeface="Arial" panose="020B0604020202020204" pitchFamily="34" charset="0"/>
              <a:buNone/>
              <a:defRPr lang="en-US" sz="900" kern="1200" dirty="0">
                <a:solidFill>
                  <a:schemeClr val="tx1"/>
                </a:solidFill>
                <a:latin typeface="Arial" panose="020B0604020202020204" pitchFamily="34" charset="0"/>
                <a:ea typeface="+mn-ea"/>
                <a:cs typeface="Arial" panose="020B0604020202020204" pitchFamily="34" charset="0"/>
              </a:defRPr>
            </a:lvl1pPr>
          </a:lstStyle>
          <a:p>
            <a:pPr lvl="0"/>
            <a:r>
              <a:rPr lang="en-US" dirty="0"/>
              <a:t>Section (optional)</a:t>
            </a:r>
          </a:p>
        </p:txBody>
      </p:sp>
    </p:spTree>
    <p:extLst>
      <p:ext uri="{BB962C8B-B14F-4D97-AF65-F5344CB8AC3E}">
        <p14:creationId xmlns:p14="http://schemas.microsoft.com/office/powerpoint/2010/main" val="2772824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FE800-DDF9-7C1D-AE3C-AED56ECFF0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42FB95-7B33-D225-29AF-DCDBC2EAC6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D5D5AE-FCE5-270A-1198-83B1E9B12D1B}"/>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5" name="Footer Placeholder 4">
            <a:extLst>
              <a:ext uri="{FF2B5EF4-FFF2-40B4-BE49-F238E27FC236}">
                <a16:creationId xmlns:a16="http://schemas.microsoft.com/office/drawing/2014/main" id="{EA13F8CD-3583-CAED-621E-0B2E6C9197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FA44C4-396B-6FDD-B540-0225AE58C168}"/>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366445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839C5-284A-4545-13B9-8B0EFF4FF5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22ED67-F0A6-202A-758E-3AFB2A0167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59CE2E-BC06-4434-6FAB-43D2CB8DF702}"/>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5" name="Footer Placeholder 4">
            <a:extLst>
              <a:ext uri="{FF2B5EF4-FFF2-40B4-BE49-F238E27FC236}">
                <a16:creationId xmlns:a16="http://schemas.microsoft.com/office/drawing/2014/main" id="{4EB6EB59-8858-20B5-5766-FA110D4DB7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517DB0-205F-FDE3-63BF-FB81002E498E}"/>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1896227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5EFFC-6102-FBA6-FA25-8B87D79824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73DDBB-0C3C-C384-9AA8-9158614235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B67B10-5CB7-04EE-8B64-025A078DA3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DFC8393-90C5-B878-B438-7B10E37FC7E3}"/>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6" name="Footer Placeholder 5">
            <a:extLst>
              <a:ext uri="{FF2B5EF4-FFF2-40B4-BE49-F238E27FC236}">
                <a16:creationId xmlns:a16="http://schemas.microsoft.com/office/drawing/2014/main" id="{F41BCB72-2F3D-14A4-83F6-B31F18B13B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54E54D-9512-FA23-044F-6DF60062DDE5}"/>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1432271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1C961-C53E-3917-D48D-89E5D2A29BE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89BAD0-6854-40E8-FEB8-9C55EB6A2A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FAA2C2-B88F-7F0F-5988-C206AAF32A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D53182-5858-65CB-9A2C-2F2183B4C5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FCD99D-2331-22B7-2769-53152E73A5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47B7ED-2730-B234-C472-FA608AF585D0}"/>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8" name="Footer Placeholder 7">
            <a:extLst>
              <a:ext uri="{FF2B5EF4-FFF2-40B4-BE49-F238E27FC236}">
                <a16:creationId xmlns:a16="http://schemas.microsoft.com/office/drawing/2014/main" id="{C64ABADB-8784-B10B-4C0C-E3ACF8B6AB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0B84D7-FCA7-3B06-F585-7844C7F6699D}"/>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2252378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DC765-AE0B-C6F3-B08C-B576ABE824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BDF07-163E-02A3-CCA3-CA297B8BA0B7}"/>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4" name="Footer Placeholder 3">
            <a:extLst>
              <a:ext uri="{FF2B5EF4-FFF2-40B4-BE49-F238E27FC236}">
                <a16:creationId xmlns:a16="http://schemas.microsoft.com/office/drawing/2014/main" id="{32A7D698-88D9-1255-A617-8100C5CE7C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5918D74-AC36-D584-70FE-7008F066C0E4}"/>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1536790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778334-8EBE-3D66-7AE0-629B994CFFE1}"/>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3" name="Footer Placeholder 2">
            <a:extLst>
              <a:ext uri="{FF2B5EF4-FFF2-40B4-BE49-F238E27FC236}">
                <a16:creationId xmlns:a16="http://schemas.microsoft.com/office/drawing/2014/main" id="{8EAEE70D-F2E2-EE75-44F9-35657B7095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9F5A16F-8E67-95D8-A74D-6F4F240F02F5}"/>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372122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887B0-C166-56E1-9817-868795B4C2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9857B5-34F6-A592-AAE7-F357614513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94CDDE4-076D-FAF9-FB5F-A85FA43AA2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7774B3-45BF-4339-3A9C-8C1CCD9158DF}"/>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6" name="Footer Placeholder 5">
            <a:extLst>
              <a:ext uri="{FF2B5EF4-FFF2-40B4-BE49-F238E27FC236}">
                <a16:creationId xmlns:a16="http://schemas.microsoft.com/office/drawing/2014/main" id="{38450943-EDA5-642A-989E-D5A03E00C7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938379-DE51-2698-F189-3AE312EC3093}"/>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751205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72056-BB2B-9C3C-CB94-8F4FB2DBA3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793D1B4-22E3-8954-C2B0-FE503A6DE3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BD93865-823B-4080-A980-38F78261F6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976FB8-3182-6E45-443A-FA4113E85111}"/>
              </a:ext>
            </a:extLst>
          </p:cNvPr>
          <p:cNvSpPr>
            <a:spLocks noGrp="1"/>
          </p:cNvSpPr>
          <p:nvPr>
            <p:ph type="dt" sz="half" idx="10"/>
          </p:nvPr>
        </p:nvSpPr>
        <p:spPr/>
        <p:txBody>
          <a:bodyPr/>
          <a:lstStyle/>
          <a:p>
            <a:fld id="{73042C01-717C-407D-8AFC-B7279A93E653}" type="datetimeFigureOut">
              <a:rPr lang="en-US" smtClean="0"/>
              <a:t>4/19/2023</a:t>
            </a:fld>
            <a:endParaRPr lang="en-US"/>
          </a:p>
        </p:txBody>
      </p:sp>
      <p:sp>
        <p:nvSpPr>
          <p:cNvPr id="6" name="Footer Placeholder 5">
            <a:extLst>
              <a:ext uri="{FF2B5EF4-FFF2-40B4-BE49-F238E27FC236}">
                <a16:creationId xmlns:a16="http://schemas.microsoft.com/office/drawing/2014/main" id="{D00D479A-0AD9-36DC-CD56-CADCFB74D3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4C3328-DF47-FA20-DE06-FD1169C52EEC}"/>
              </a:ext>
            </a:extLst>
          </p:cNvPr>
          <p:cNvSpPr>
            <a:spLocks noGrp="1"/>
          </p:cNvSpPr>
          <p:nvPr>
            <p:ph type="sldNum" sz="quarter" idx="12"/>
          </p:nvPr>
        </p:nvSpPr>
        <p:spPr/>
        <p:txBody>
          <a:bodyPr/>
          <a:lstStyle/>
          <a:p>
            <a:fld id="{F476BFDD-C78B-449D-9C75-C45EED5EFACD}" type="slidenum">
              <a:rPr lang="en-US" smtClean="0"/>
              <a:t>‹#›</a:t>
            </a:fld>
            <a:endParaRPr lang="en-US"/>
          </a:p>
        </p:txBody>
      </p:sp>
    </p:spTree>
    <p:extLst>
      <p:ext uri="{BB962C8B-B14F-4D97-AF65-F5344CB8AC3E}">
        <p14:creationId xmlns:p14="http://schemas.microsoft.com/office/powerpoint/2010/main" val="2265649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02392A-887E-555C-7C90-156D55FF97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973173-E14B-5D8C-6ADA-251424B3DE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EADAB-773B-E13A-F60C-539156473D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042C01-717C-407D-8AFC-B7279A93E653}" type="datetimeFigureOut">
              <a:rPr lang="en-US" smtClean="0"/>
              <a:t>4/19/2023</a:t>
            </a:fld>
            <a:endParaRPr lang="en-US"/>
          </a:p>
        </p:txBody>
      </p:sp>
      <p:sp>
        <p:nvSpPr>
          <p:cNvPr id="5" name="Footer Placeholder 4">
            <a:extLst>
              <a:ext uri="{FF2B5EF4-FFF2-40B4-BE49-F238E27FC236}">
                <a16:creationId xmlns:a16="http://schemas.microsoft.com/office/drawing/2014/main" id="{EA298BD5-39BA-C023-1CEB-ADAE47CEB5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2A1B56-1987-16A3-B869-018B9796E3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76BFDD-C78B-449D-9C75-C45EED5EFACD}" type="slidenum">
              <a:rPr lang="en-US" smtClean="0"/>
              <a:t>‹#›</a:t>
            </a:fld>
            <a:endParaRPr lang="en-US"/>
          </a:p>
        </p:txBody>
      </p:sp>
    </p:spTree>
    <p:extLst>
      <p:ext uri="{BB962C8B-B14F-4D97-AF65-F5344CB8AC3E}">
        <p14:creationId xmlns:p14="http://schemas.microsoft.com/office/powerpoint/2010/main" val="1642330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geeksforgeeks.org/memory-layout-of-c-progra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iki.osdev.org/Stack" TargetMode="External"/><Relationship Id="rId7" Type="http://schemas.openxmlformats.org/officeDocument/2006/relationships/hyperlink" Target="https://www.techtarget.com/whatis/definition/stack-pointer" TargetMode="External"/><Relationship Id="rId2" Type="http://schemas.openxmlformats.org/officeDocument/2006/relationships/hyperlink" Target="https://en.wikipedia.org/wiki/Extended_memory" TargetMode="External"/><Relationship Id="rId1" Type="http://schemas.openxmlformats.org/officeDocument/2006/relationships/slideLayout" Target="../slideLayouts/slideLayout2.xml"/><Relationship Id="rId6" Type="http://schemas.openxmlformats.org/officeDocument/2006/relationships/hyperlink" Target="https://www.sans.org/blog/stack-canaries-gingerly-sidestepping-the-cage/" TargetMode="External"/><Relationship Id="rId5" Type="http://schemas.openxmlformats.org/officeDocument/2006/relationships/hyperlink" Target="https://en.wikipedia.org/wiki/Function_prologue_and_epilogue" TargetMode="External"/><Relationship Id="rId4" Type="http://schemas.openxmlformats.org/officeDocument/2006/relationships/hyperlink" Target="https://wiki.osdev.org/Stack_Trac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an7.org/linux/man-pages/man1/gcc.1.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ctf101.org/binary-exploitation/buffer-overflow/"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ctf101.org/binary-exploitation/buffer-overflo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oreilly.com/library/view/gray-hat-hacking/9781264268955/"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ctf101.org/binary-exploitation/buffer-overflow/"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ctf101.org/binary-exploitation/buffer-overflow/"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ctf101.org/binary-exploitation/buffer-overflow/"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ctf101.org/binary-exploitation/buffer-overflow/"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ctf101.org/binary-exploitation/buffer-overflo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nst.eecs.berkeley.edu/~cs161/fa08/papers/stack_smashing.pdf" TargetMode="External"/><Relationship Id="rId2" Type="http://schemas.openxmlformats.org/officeDocument/2006/relationships/hyperlink" Target="https://www.exploit-db.com/papers/13162" TargetMode="External"/><Relationship Id="rId1" Type="http://schemas.openxmlformats.org/officeDocument/2006/relationships/slideLayout" Target="../slideLayouts/slideLayout2.xml"/><Relationship Id="rId4" Type="http://schemas.openxmlformats.org/officeDocument/2006/relationships/hyperlink" Target="https://www.eecs.umich.edu/courses/eecs588/static/stack_smashing.pdf"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sourceware.org/gdb/"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cs.swarthmore.edu/~chaganti/cs88/f22/lecs/CS88-F22-05-Software-Security-Attacks-Pre-Class.pdf" TargetMode="External"/><Relationship Id="rId2" Type="http://schemas.openxmlformats.org/officeDocument/2006/relationships/hyperlink" Target="https://en.wikipedia.org/wiki/NOP_slide"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en.wikipedia.org/wiki/Shellcode"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ockheedmartin.com/en-us/capabilities/cyber/cyber-kill-chain.html" TargetMode="External"/><Relationship Id="rId2" Type="http://schemas.openxmlformats.org/officeDocument/2006/relationships/hyperlink" Target="https://www.eccouncil.org/cybersecurity-exchange/threat-intelligence/cyber-kill-chain-seven-steps-cyberattack/"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en.wikipedia.org/wiki/X86-64#Virtual_address_space_details" TargetMode="External"/><Relationship Id="rId3" Type="http://schemas.openxmlformats.org/officeDocument/2006/relationships/hyperlink" Target="https://software.intel.com/en-us/articles/introduction-to-x64-assembly" TargetMode="External"/><Relationship Id="rId7" Type="http://schemas.openxmlformats.org/officeDocument/2006/relationships/image" Target="../media/image1.png"/><Relationship Id="rId2" Type="http://schemas.openxmlformats.org/officeDocument/2006/relationships/hyperlink" Target="https://security.stackexchange.com/questions/169291/x32-vs-x64-reverse-engineering-and-exploit-development" TargetMode="External"/><Relationship Id="rId1" Type="http://schemas.openxmlformats.org/officeDocument/2006/relationships/slideLayout" Target="../slideLayouts/slideLayout2.xml"/><Relationship Id="rId6" Type="http://schemas.openxmlformats.org/officeDocument/2006/relationships/hyperlink" Target="https://www.intel.com/content/dam/develop/external/us/en/documents/introduction-to-x64-assembly-181178.pdf" TargetMode="External"/><Relationship Id="rId5" Type="http://schemas.openxmlformats.org/officeDocument/2006/relationships/hyperlink" Target="https://learn.microsoft.com/en-us/windows-hardware/drivers/debugger/x64-architecture" TargetMode="External"/><Relationship Id="rId4" Type="http://schemas.openxmlformats.org/officeDocument/2006/relationships/hyperlink" Target="https://wiki.osdev.org/Stack_Smashing_Protector" TargetMode="External"/><Relationship Id="rId9" Type="http://schemas.openxmlformats.org/officeDocument/2006/relationships/hyperlink" Target="http://6.s081.scripts.mit.edu/sp18/x86-64-architecture-guide.html"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ctf101.org/binary-exploitation/stack-canaries/" TargetMode="External"/><Relationship Id="rId2" Type="http://schemas.openxmlformats.org/officeDocument/2006/relationships/hyperlink" Target="https://www.sans.org/blog/stack-canaries-gingerly-sidestepping-the-cage/" TargetMode="External"/><Relationship Id="rId1" Type="http://schemas.openxmlformats.org/officeDocument/2006/relationships/slideLayout" Target="../slideLayouts/slideLayout2.xml"/><Relationship Id="rId6" Type="http://schemas.openxmlformats.org/officeDocument/2006/relationships/hyperlink" Target="https://en.wikipedia.org/wiki/Buffer_overflow_protection#A_canary_example" TargetMode="External"/><Relationship Id="rId5" Type="http://schemas.openxmlformats.org/officeDocument/2006/relationships/hyperlink" Target="https://en.wikipedia.org/wiki/Buffer_overflow_protection" TargetMode="External"/><Relationship Id="rId4" Type="http://schemas.openxmlformats.org/officeDocument/2006/relationships/hyperlink" Target="https://unix.stackexchange.com/questions/453749/what-sets-fs0x28-stack-canary"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ctf101.org/binary-exploitation/stack-canaries/" TargetMode="External"/><Relationship Id="rId7" Type="http://schemas.openxmlformats.org/officeDocument/2006/relationships/hyperlink" Target="https://en.wikipedia.org/wiki/String_(computer_science)" TargetMode="External"/><Relationship Id="rId2" Type="http://schemas.openxmlformats.org/officeDocument/2006/relationships/hyperlink" Target="https://www.sans.org/blog/stack-canaries-gingerly-sidestepping-the-cage/" TargetMode="External"/><Relationship Id="rId1" Type="http://schemas.openxmlformats.org/officeDocument/2006/relationships/slideLayout" Target="../slideLayouts/slideLayout2.xml"/><Relationship Id="rId6" Type="http://schemas.openxmlformats.org/officeDocument/2006/relationships/hyperlink" Target="https://stackoverflow.com/questions/47047386/how-to-pass-memory-address-of-a-location-in-stack-from-assembly" TargetMode="External"/><Relationship Id="rId5" Type="http://schemas.openxmlformats.org/officeDocument/2006/relationships/hyperlink" Target="https://reverseengineering.stackexchange.com/questions/28059/where-stack-canary-is-located" TargetMode="External"/><Relationship Id="rId4" Type="http://schemas.openxmlformats.org/officeDocument/2006/relationships/hyperlink" Target="https://github.com/GrayHatHacking/GHHv6/blob/main/ch11/exploit2.py"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iki.osdev.org/Stack_Smashing_Protector" TargetMode="External"/><Relationship Id="rId2" Type="http://schemas.openxmlformats.org/officeDocument/2006/relationships/hyperlink" Target="https://github.com/gcc-mirror/gcc/tree/master/libssp"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exploit-db.com/docs/english/16030-non-executable-stack-arm-exploitation.pdf" TargetMode="External"/><Relationship Id="rId2" Type="http://schemas.openxmlformats.org/officeDocument/2006/relationships/hyperlink" Target="https://en.wikipedia.org/wiki/NX_bit" TargetMode="External"/><Relationship Id="rId1" Type="http://schemas.openxmlformats.org/officeDocument/2006/relationships/slideLayout" Target="../slideLayouts/slideLayout2.xml"/><Relationship Id="rId5" Type="http://schemas.openxmlformats.org/officeDocument/2006/relationships/hyperlink" Target="https://en.wikipedia.org/wiki/Exec_Shield" TargetMode="External"/><Relationship Id="rId4" Type="http://schemas.openxmlformats.org/officeDocument/2006/relationships/hyperlink" Target="https://en.wikipedia.org/wiki/Executable_space_protection"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www.cs.cmu.edu/~rdriley/487/labs/lab03.html" TargetMode="External"/><Relationship Id="rId3" Type="http://schemas.openxmlformats.org/officeDocument/2006/relationships/hyperlink" Target="https://en.wikipedia.org/wiki/Return-oriented_programming" TargetMode="External"/><Relationship Id="rId7" Type="http://schemas.openxmlformats.org/officeDocument/2006/relationships/hyperlink" Target="https://www.youtube.com/watch?v=cZKV_LZOPug" TargetMode="External"/><Relationship Id="rId12" Type="http://schemas.openxmlformats.org/officeDocument/2006/relationships/hyperlink" Target="https://ctf101.org/binary-exploitation/return-oriented-programming/" TargetMode="External"/><Relationship Id="rId2" Type="http://schemas.openxmlformats.org/officeDocument/2006/relationships/hyperlink" Target="https://resources.infosecinstitute.com/topic/return-oriented-programming-rop-attacks/" TargetMode="External"/><Relationship Id="rId1" Type="http://schemas.openxmlformats.org/officeDocument/2006/relationships/slideLayout" Target="../slideLayouts/slideLayout2.xml"/><Relationship Id="rId6" Type="http://schemas.openxmlformats.org/officeDocument/2006/relationships/hyperlink" Target="https://en.wikipedia.org/wiki/Return_statement" TargetMode="External"/><Relationship Id="rId11" Type="http://schemas.openxmlformats.org/officeDocument/2006/relationships/hyperlink" Target="https://www.ired.team/offensive-security/code-injection-process-injection/binary-exploitation/rop-chaining-return-oriented-programming" TargetMode="External"/><Relationship Id="rId5" Type="http://schemas.openxmlformats.org/officeDocument/2006/relationships/hyperlink" Target="https://docs.oracle.com/cd/E19455-01/806-3773/instructionset-67/index.html" TargetMode="External"/><Relationship Id="rId10" Type="http://schemas.openxmlformats.org/officeDocument/2006/relationships/hyperlink" Target="https://pypi.org/project/ROPGadget/" TargetMode="External"/><Relationship Id="rId4" Type="http://schemas.openxmlformats.org/officeDocument/2006/relationships/hyperlink" Target="https://montcs.bloomu.edu/Information/LowLevel/Assembly/assembly-tutorial.html" TargetMode="External"/><Relationship Id="rId9" Type="http://schemas.openxmlformats.org/officeDocument/2006/relationships/hyperlink" Target="https://github.com/JonathanSalwan/ROPgadget"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iki.sei.cmu.edu/confluence/display/c/AA.+Bibliography#AA.Bibliography-ISO-IEC9899-2011" TargetMode="External"/><Relationship Id="rId13" Type="http://schemas.openxmlformats.org/officeDocument/2006/relationships/hyperlink" Target="https://csrc.nist.gov/" TargetMode="External"/><Relationship Id="rId3" Type="http://schemas.openxmlformats.org/officeDocument/2006/relationships/hyperlink" Target="https://owasp.org/www-project-top-ten/" TargetMode="External"/><Relationship Id="rId7" Type="http://schemas.openxmlformats.org/officeDocument/2006/relationships/hyperlink" Target="https://attack.mitre.org/" TargetMode="External"/><Relationship Id="rId12" Type="http://schemas.openxmlformats.org/officeDocument/2006/relationships/hyperlink" Target="https://www.misra.org.uk/" TargetMode="External"/><Relationship Id="rId2" Type="http://schemas.openxmlformats.org/officeDocument/2006/relationships/hyperlink" Target="https://wiki.sei.cmu.edu/confluence/display/seccode/SEI+CERT+Coding+Standards" TargetMode="External"/><Relationship Id="rId1" Type="http://schemas.openxmlformats.org/officeDocument/2006/relationships/slideLayout" Target="../slideLayouts/slideLayout12.xml"/><Relationship Id="rId6" Type="http://schemas.openxmlformats.org/officeDocument/2006/relationships/hyperlink" Target="https://nvd.nist.gov/" TargetMode="External"/><Relationship Id="rId11" Type="http://schemas.openxmlformats.org/officeDocument/2006/relationships/hyperlink" Target="https://capec.mitre.org/" TargetMode="External"/><Relationship Id="rId5" Type="http://schemas.openxmlformats.org/officeDocument/2006/relationships/hyperlink" Target="https://cwe.mitre.org/" TargetMode="External"/><Relationship Id="rId10" Type="http://schemas.openxmlformats.org/officeDocument/2006/relationships/hyperlink" Target="https://www.sans.org/top25-software-errors/" TargetMode="External"/><Relationship Id="rId4" Type="http://schemas.openxmlformats.org/officeDocument/2006/relationships/hyperlink" Target="https://cve.mitre.org/" TargetMode="External"/><Relationship Id="rId9" Type="http://schemas.openxmlformats.org/officeDocument/2006/relationships/hyperlink" Target="https://www.cisa.gov/uscert/ncas/alerts/aa21-209a"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man7.org/linux/man-pages/man2/sigreturn.2.html" TargetMode="External"/><Relationship Id="rId3" Type="http://schemas.openxmlformats.org/officeDocument/2006/relationships/hyperlink" Target="https://resources.infosecinstitute.com/topic/return-oriented-programming-rop-attacks/" TargetMode="External"/><Relationship Id="rId7" Type="http://schemas.openxmlformats.org/officeDocument/2006/relationships/hyperlink" Target="https://en.wikipedia.org/wiki/Sigreturn-oriented_programming" TargetMode="External"/><Relationship Id="rId2" Type="http://schemas.openxmlformats.org/officeDocument/2006/relationships/hyperlink" Target="https://en.wikipedia.org/wiki/Executable_space_protection" TargetMode="External"/><Relationship Id="rId1" Type="http://schemas.openxmlformats.org/officeDocument/2006/relationships/slideLayout" Target="../slideLayouts/slideLayout2.xml"/><Relationship Id="rId6" Type="http://schemas.openxmlformats.org/officeDocument/2006/relationships/hyperlink" Target="https://en.wikipedia.org/wiki/Return-oriented_programming" TargetMode="External"/><Relationship Id="rId5" Type="http://schemas.openxmlformats.org/officeDocument/2006/relationships/hyperlink" Target="https://developer.arm.com/documentation/102433/0100/Jump-oriented-programming" TargetMode="External"/><Relationship Id="rId4" Type="http://schemas.openxmlformats.org/officeDocument/2006/relationships/hyperlink" Target="https://security.stackexchange.com/questions/201196/concept-of-jump-oriented-programming-jop"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github.com/angr/pyvex" TargetMode="External"/><Relationship Id="rId3" Type="http://schemas.openxmlformats.org/officeDocument/2006/relationships/hyperlink" Target="https://scoding.de/ropper/" TargetMode="External"/><Relationship Id="rId7" Type="http://schemas.openxmlformats.org/officeDocument/2006/relationships/hyperlink" Target="https://www.ibm.com/docs/en/zos/2.3.0?topic=functions-mprotect-set-protection-memory-mapping" TargetMode="External"/><Relationship Id="rId2" Type="http://schemas.openxmlformats.org/officeDocument/2006/relationships/hyperlink" Target="https://www.kali.org/tools/ropper/" TargetMode="External"/><Relationship Id="rId1" Type="http://schemas.openxmlformats.org/officeDocument/2006/relationships/slideLayout" Target="../slideLayouts/slideLayout2.xml"/><Relationship Id="rId6" Type="http://schemas.openxmlformats.org/officeDocument/2006/relationships/hyperlink" Target="http://www.capstone-engine.org/" TargetMode="External"/><Relationship Id="rId5" Type="http://schemas.openxmlformats.org/officeDocument/2006/relationships/hyperlink" Target="https://gitlab.com/kalilinux/packages/ropper" TargetMode="External"/><Relationship Id="rId4" Type="http://schemas.openxmlformats.org/officeDocument/2006/relationships/hyperlink" Target="https://github.com/sashs/Ropper"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github.com/david942j/one_gadget" TargetMode="External"/><Relationship Id="rId7" Type="http://schemas.openxmlformats.org/officeDocument/2006/relationships/hyperlink" Target="https://www.ibm.com/docs/en/i/7.3?topic=functions-scanf-read-data" TargetMode="External"/><Relationship Id="rId2" Type="http://schemas.openxmlformats.org/officeDocument/2006/relationships/hyperlink" Target="https://pypi.org/project/one-gadget/" TargetMode="External"/><Relationship Id="rId1" Type="http://schemas.openxmlformats.org/officeDocument/2006/relationships/slideLayout" Target="../slideLayouts/slideLayout2.xml"/><Relationship Id="rId6" Type="http://schemas.openxmlformats.org/officeDocument/2006/relationships/hyperlink" Target="https://www.unix.com/man-page/osx/1/vmmap/" TargetMode="External"/><Relationship Id="rId5" Type="http://schemas.openxmlformats.org/officeDocument/2006/relationships/hyperlink" Target="https://linux.die.net/man/2/execve" TargetMode="External"/><Relationship Id="rId4" Type="http://schemas.openxmlformats.org/officeDocument/2006/relationships/hyperlink" Target="https://dzone.com/articles/a-ctf-example-shows-you-the-easy-and-powerful-one"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github.com/Wenzel/linux-sysinternals" TargetMode="External"/><Relationship Id="rId3" Type="http://schemas.openxmlformats.org/officeDocument/2006/relationships/hyperlink" Target="https://linux.die.net/man/8/execstack" TargetMode="External"/><Relationship Id="rId7" Type="http://schemas.openxmlformats.org/officeDocument/2006/relationships/hyperlink" Target="https://developer.apple.com/library/archive/documentation/Performance/Conceptual/ManagingMemory/Articles/VMPages.html" TargetMode="External"/><Relationship Id="rId2" Type="http://schemas.openxmlformats.org/officeDocument/2006/relationships/hyperlink" Target="https://www.youtube.com/watch?v=cZKV_LZOPug" TargetMode="External"/><Relationship Id="rId1" Type="http://schemas.openxmlformats.org/officeDocument/2006/relationships/slideLayout" Target="../slideLayouts/slideLayout2.xml"/><Relationship Id="rId6" Type="http://schemas.openxmlformats.org/officeDocument/2006/relationships/hyperlink" Target="https://en.wikipedia.org/wiki/Glibc" TargetMode="External"/><Relationship Id="rId5" Type="http://schemas.openxmlformats.org/officeDocument/2006/relationships/hyperlink" Target="https://github.com/GrayHatHacking/GHHv6/blob/main/ch11/exploit1.py" TargetMode="External"/><Relationship Id="rId4" Type="http://schemas.openxmlformats.org/officeDocument/2006/relationships/hyperlink" Target="https://docs.pwntools.com/en/stable/rop/rop.html" TargetMode="External"/><Relationship Id="rId9" Type="http://schemas.openxmlformats.org/officeDocument/2006/relationships/hyperlink" Target="https://www.kali.org/tools/"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8" Type="http://schemas.openxmlformats.org/officeDocument/2006/relationships/hyperlink" Target="https://en.wikipedia.org/wiki/Address_space_layout_randomization" TargetMode="External"/><Relationship Id="rId13" Type="http://schemas.openxmlformats.org/officeDocument/2006/relationships/hyperlink" Target="https://www.cisa.gov/uscert/ncas/current-activity/2017/11/20/Windows-ASLR-Vulnerability" TargetMode="External"/><Relationship Id="rId3" Type="http://schemas.openxmlformats.org/officeDocument/2006/relationships/hyperlink" Target="https://en.wikipedia.org/wiki/Process_(computer_science)" TargetMode="External"/><Relationship Id="rId7" Type="http://schemas.openxmlformats.org/officeDocument/2006/relationships/hyperlink" Target="https://en.wikipedia.org/wiki/Library_(computer_science)" TargetMode="External"/><Relationship Id="rId12" Type="http://schemas.openxmlformats.org/officeDocument/2006/relationships/hyperlink" Target="https://linux-audit.com/linux-aslr-and-kernelrandomize_va_space-setting/" TargetMode="External"/><Relationship Id="rId2" Type="http://schemas.openxmlformats.org/officeDocument/2006/relationships/hyperlink" Target="https://en.wikipedia.org/wiki/Address_space" TargetMode="External"/><Relationship Id="rId1" Type="http://schemas.openxmlformats.org/officeDocument/2006/relationships/slideLayout" Target="../slideLayouts/slideLayout2.xml"/><Relationship Id="rId6" Type="http://schemas.openxmlformats.org/officeDocument/2006/relationships/hyperlink" Target="https://en.wikipedia.org/wiki/Dynamic_memory_allocation" TargetMode="External"/><Relationship Id="rId11" Type="http://schemas.openxmlformats.org/officeDocument/2006/relationships/hyperlink" Target="https://ctf101.org/binary-exploitation/address-space-layout-randomization/" TargetMode="External"/><Relationship Id="rId5" Type="http://schemas.openxmlformats.org/officeDocument/2006/relationships/hyperlink" Target="https://en.wikipedia.org/wiki/Stack-based_memory_allocation" TargetMode="External"/><Relationship Id="rId10" Type="http://schemas.openxmlformats.org/officeDocument/2006/relationships/hyperlink" Target="https://learn.microsoft.com/en-us/cpp/build/reference/dynamicbase-use-address-space-layout-randomization?view=msvc-170" TargetMode="External"/><Relationship Id="rId4" Type="http://schemas.openxmlformats.org/officeDocument/2006/relationships/hyperlink" Target="https://en.wikipedia.org/wiki/Executable" TargetMode="External"/><Relationship Id="rId9" Type="http://schemas.openxmlformats.org/officeDocument/2006/relationships/hyperlink" Target="https://www.ibm.com/docs/en/zos/2.4.0?topic=overview-address-space-layout-randomization" TargetMode="External"/><Relationship Id="rId14" Type="http://schemas.openxmlformats.org/officeDocument/2006/relationships/hyperlink" Target="https://www.tomsguide.com/us/aslr-definition,news-18456.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we.mitre.org/data/definitions/787.html" TargetMode="External"/><Relationship Id="rId2" Type="http://schemas.openxmlformats.org/officeDocument/2006/relationships/hyperlink" Target="https://cwe.mitre.org/data/definitions/1218.html" TargetMode="External"/><Relationship Id="rId1" Type="http://schemas.openxmlformats.org/officeDocument/2006/relationships/slideLayout" Target="../slideLayouts/slideLayout2.xml"/><Relationship Id="rId5" Type="http://schemas.openxmlformats.org/officeDocument/2006/relationships/hyperlink" Target="https://cwe.mitre.org/data/definitions/788.html" TargetMode="External"/><Relationship Id="rId4" Type="http://schemas.openxmlformats.org/officeDocument/2006/relationships/hyperlink" Target="https://cwe.mitre.org/data/definitions/121.html"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man.archlinux.org/man/elf.5.en" TargetMode="External"/><Relationship Id="rId2" Type="http://schemas.openxmlformats.org/officeDocument/2006/relationships/hyperlink" Target="https://linux-audit.com/elf-binaries-on-linux-understanding-and-analysis/"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en.wikipedia.org/wiki/Executable_and_Linkable_Format"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www.intel.com/content/www/us/en/docs/programmable/683620/current/procedure-linkage-table.html" TargetMode="External"/><Relationship Id="rId3" Type="http://schemas.openxmlformats.org/officeDocument/2006/relationships/hyperlink" Target="https://en.wikipedia.org/wiki/Position-independent_code" TargetMode="External"/><Relationship Id="rId7" Type="http://schemas.openxmlformats.org/officeDocument/2006/relationships/hyperlink" Target="https://www.redhat.com/en/blog/position-independent-executables-pie" TargetMode="External"/><Relationship Id="rId2" Type="http://schemas.openxmlformats.org/officeDocument/2006/relationships/hyperlink" Target="https://www.man7.org/linux/man-pages/man7/libc.7.html" TargetMode="External"/><Relationship Id="rId1" Type="http://schemas.openxmlformats.org/officeDocument/2006/relationships/slideLayout" Target="../slideLayouts/slideLayout2.xml"/><Relationship Id="rId6" Type="http://schemas.openxmlformats.org/officeDocument/2006/relationships/hyperlink" Target="https://en.wikipedia.org/wiki/Memory_address" TargetMode="External"/><Relationship Id="rId5" Type="http://schemas.openxmlformats.org/officeDocument/2006/relationships/hyperlink" Target="https://en.wikipedia.org/wiki/Symbol_(programming)" TargetMode="External"/><Relationship Id="rId4" Type="http://schemas.openxmlformats.org/officeDocument/2006/relationships/hyperlink" Target="https://en.wikipedia.org/wiki/Global_Offset_Table" TargetMode="External"/><Relationship Id="rId9" Type="http://schemas.openxmlformats.org/officeDocument/2006/relationships/hyperlink" Target="https://docs.oracle.com/cd/E23824_01/html/819-0690/chapter6-1235.html"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github.com/GrayHatHacking/GHHv6/blob/main/ch11/exploit3-v2.py" TargetMode="External"/><Relationship Id="rId2" Type="http://schemas.openxmlformats.org/officeDocument/2006/relationships/hyperlink" Target="https://github.com/GrayHatHacking/GHHv6/blob/main/ch11/exploit3.py" TargetMode="External"/><Relationship Id="rId1" Type="http://schemas.openxmlformats.org/officeDocument/2006/relationships/slideLayout" Target="../slideLayouts/slideLayout2.xml"/><Relationship Id="rId5" Type="http://schemas.openxmlformats.org/officeDocument/2006/relationships/hyperlink" Target="https://www.man7.org/linux/man-pages/man2/mmap.2.html" TargetMode="External"/><Relationship Id="rId4" Type="http://schemas.openxmlformats.org/officeDocument/2006/relationships/hyperlink" Target="https://www.fortinet.com/blog/threat-research/tutorial-of-arm-stack-overflow-exploit-defeating-aslr-with-ret2plt"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stackoverflow.com/questions/2463150/what-is-the-fpie-option-for-position-independent-executables-in-gcc-and-ld" TargetMode="External"/><Relationship Id="rId2" Type="http://schemas.openxmlformats.org/officeDocument/2006/relationships/hyperlink" Target="https://www.redhat.com/en/blog/position-independent-executables-pie" TargetMode="External"/><Relationship Id="rId1" Type="http://schemas.openxmlformats.org/officeDocument/2006/relationships/slideLayout" Target="../slideLayouts/slideLayout2.xml"/><Relationship Id="rId5" Type="http://schemas.openxmlformats.org/officeDocument/2006/relationships/hyperlink" Target="https://inst.eecs.berkeley.edu/~cs164/fa11/ia32-refs/ia32-chapter-seven.pdf" TargetMode="External"/><Relationship Id="rId4" Type="http://schemas.openxmlformats.org/officeDocument/2006/relationships/hyperlink" Target="https://en.wikipedia.org/wiki/Position-independent_code" TargetMode="External"/></Relationships>
</file>

<file path=ppt/slides/_rels/slide54.xml.rels><?xml version="1.0" encoding="UTF-8" standalone="yes"?>
<Relationships xmlns="http://schemas.openxmlformats.org/package/2006/relationships"><Relationship Id="rId8" Type="http://schemas.openxmlformats.org/officeDocument/2006/relationships/hyperlink" Target="https://stackoverflow.com/questions/45112182/why-is-saved-frame-pointer-present-in-a-stack-frame" TargetMode="External"/><Relationship Id="rId3" Type="http://schemas.openxmlformats.org/officeDocument/2006/relationships/hyperlink" Target="https://github.com/GrayHatHacking/GHHv6/blob/main/ch11/exploit4.py" TargetMode="External"/><Relationship Id="rId7" Type="http://schemas.openxmlformats.org/officeDocument/2006/relationships/hyperlink" Target="https://en.wikipedia.org/wiki/Program_counter" TargetMode="External"/><Relationship Id="rId2" Type="http://schemas.openxmlformats.org/officeDocument/2006/relationships/hyperlink" Target="https://github.com/ir0nstone/pwn-notes/blob/master/types/stack/pie/pie-bypass.md" TargetMode="External"/><Relationship Id="rId1" Type="http://schemas.openxmlformats.org/officeDocument/2006/relationships/slideLayout" Target="../slideLayouts/slideLayout2.xml"/><Relationship Id="rId6" Type="http://schemas.openxmlformats.org/officeDocument/2006/relationships/hyperlink" Target="https://en.wikipedia.org/wiki/Stack_frame" TargetMode="External"/><Relationship Id="rId5" Type="http://schemas.openxmlformats.org/officeDocument/2006/relationships/hyperlink" Target="https://stackoverflow.com/questions/27429026/understanding-how-eip-rip-register-works" TargetMode="External"/><Relationship Id="rId4" Type="http://schemas.openxmlformats.org/officeDocument/2006/relationships/hyperlink" Target="https://github.com/GrayHatHacking/GHHv6/blob/main/ch11/exploit3.py"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stllug.sluug.org/" TargetMode="External"/><Relationship Id="rId2" Type="http://schemas.openxmlformats.org/officeDocument/2006/relationships/hyperlink" Target="https://en.wikipedia.org/wiki/Central_Time_Zone"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en.wikipedia.org/wiki/X86_virtualization" TargetMode="External"/><Relationship Id="rId2" Type="http://schemas.openxmlformats.org/officeDocument/2006/relationships/hyperlink" Target="https://en.wikipedia.org/wiki/X86"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hyperlink" Target="https://attack.mitre.org/" TargetMode="External"/><Relationship Id="rId3" Type="http://schemas.openxmlformats.org/officeDocument/2006/relationships/hyperlink" Target="https://wiki.sei.cmu.edu/confluence/display/c/AA.+Bibliography#AA.Bibliography-ISO-IEC9899-2011" TargetMode="External"/><Relationship Id="rId7" Type="http://schemas.openxmlformats.org/officeDocument/2006/relationships/hyperlink" Target="https://cve.mitre.org/" TargetMode="External"/><Relationship Id="rId2" Type="http://schemas.openxmlformats.org/officeDocument/2006/relationships/hyperlink" Target="https://wiki.sei.cmu.edu/confluence/display/seccode/SEI+CERT+Coding+Standards" TargetMode="External"/><Relationship Id="rId1" Type="http://schemas.openxmlformats.org/officeDocument/2006/relationships/slideLayout" Target="../slideLayouts/slideLayout2.xml"/><Relationship Id="rId6" Type="http://schemas.openxmlformats.org/officeDocument/2006/relationships/hyperlink" Target="https://www.sans.org/top25-software-errors/" TargetMode="External"/><Relationship Id="rId11" Type="http://schemas.openxmlformats.org/officeDocument/2006/relationships/hyperlink" Target="https://www.cisa.gov/uscert/ncas/alerts/aa21-209a" TargetMode="External"/><Relationship Id="rId5" Type="http://schemas.openxmlformats.org/officeDocument/2006/relationships/hyperlink" Target="https://owasp.org/www-project-top-ten/" TargetMode="External"/><Relationship Id="rId10" Type="http://schemas.openxmlformats.org/officeDocument/2006/relationships/hyperlink" Target="https://nvd.nist.gov/" TargetMode="External"/><Relationship Id="rId4" Type="http://schemas.openxmlformats.org/officeDocument/2006/relationships/hyperlink" Target="https://cwe.mitre.org/" TargetMode="External"/><Relationship Id="rId9" Type="http://schemas.openxmlformats.org/officeDocument/2006/relationships/hyperlink" Target="https://capec.mitr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iki.sei.cmu.edu/confluence/display/c/STR31-C.+Guarantee+that+storage+for+strings+has+sufficient+space+for+character+data+and+the+null+terminator" TargetMode="External"/><Relationship Id="rId2" Type="http://schemas.openxmlformats.org/officeDocument/2006/relationships/hyperlink" Target="https://wiki.sei.cmu.edu/confluence/display/c/MEM35-C.+Allocate+sufficient+memory+for+an+object" TargetMode="External"/><Relationship Id="rId1" Type="http://schemas.openxmlformats.org/officeDocument/2006/relationships/slideLayout" Target="../slideLayouts/slideLayout2.xml"/><Relationship Id="rId5" Type="http://schemas.openxmlformats.org/officeDocument/2006/relationships/hyperlink" Target="https://wiki.sei.cmu.edu/confluence/display/seccode/SEI+CERT+Coding+Standards" TargetMode="External"/><Relationship Id="rId4" Type="http://schemas.openxmlformats.org/officeDocument/2006/relationships/hyperlink" Target="https://wiki.sei.cmu.edu/confluence/display/c/ARR30-C.+Do+not+form+or+use+out-of-bounds+pointers+or+array+subscripts" TargetMode="External"/></Relationships>
</file>

<file path=ppt/slides/_rels/slide60.xml.rels><?xml version="1.0" encoding="UTF-8" standalone="yes"?>
<Relationships xmlns="http://schemas.openxmlformats.org/package/2006/relationships"><Relationship Id="rId2" Type="http://schemas.openxmlformats.org/officeDocument/2006/relationships/hyperlink" Target="https://www.ired.team/miscellaneous-reversing-forensics/windows-kernel-internals/linux-x64-calling-convention-stack-fram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ackages.debian.org/buster/python3" TargetMode="External"/><Relationship Id="rId7" Type="http://schemas.openxmlformats.org/officeDocument/2006/relationships/hyperlink" Target="https://github.com/hugsy/gef-legacy/blob/master/docs/commands/vmmap.md" TargetMode="External"/><Relationship Id="rId2" Type="http://schemas.openxmlformats.org/officeDocument/2006/relationships/hyperlink" Target="https://www.kali.org/" TargetMode="External"/><Relationship Id="rId1" Type="http://schemas.openxmlformats.org/officeDocument/2006/relationships/slideLayout" Target="../slideLayouts/slideLayout2.xml"/><Relationship Id="rId6" Type="http://schemas.openxmlformats.org/officeDocument/2006/relationships/hyperlink" Target="https://github.com/david942j/one_gadget" TargetMode="External"/><Relationship Id="rId5" Type="http://schemas.openxmlformats.org/officeDocument/2006/relationships/hyperlink" Target="https://github.com/sashs/Ropper" TargetMode="External"/><Relationship Id="rId4" Type="http://schemas.openxmlformats.org/officeDocument/2006/relationships/hyperlink" Target="https://github.com/Gallopsled/pwntool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github.com/Gallopsled/pwntools-tutorial#readme" TargetMode="External"/><Relationship Id="rId2" Type="http://schemas.openxmlformats.org/officeDocument/2006/relationships/hyperlink" Target="https://docs.pwntools.com/en/latest/" TargetMode="External"/><Relationship Id="rId1" Type="http://schemas.openxmlformats.org/officeDocument/2006/relationships/slideLayout" Target="../slideLayouts/slideLayout2.xml"/><Relationship Id="rId4" Type="http://schemas.openxmlformats.org/officeDocument/2006/relationships/hyperlink" Target="https://pwntools.readthedocs.io/en/latest/tube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4497E-DC6B-81AF-2D10-52CB39E4A69C}"/>
              </a:ext>
            </a:extLst>
          </p:cNvPr>
          <p:cNvSpPr>
            <a:spLocks noGrp="1"/>
          </p:cNvSpPr>
          <p:nvPr>
            <p:ph type="ctrTitle"/>
          </p:nvPr>
        </p:nvSpPr>
        <p:spPr/>
        <p:txBody>
          <a:bodyPr>
            <a:normAutofit fontScale="90000"/>
          </a:bodyPr>
          <a:lstStyle/>
          <a:p>
            <a:r>
              <a:rPr kumimoji="0" lang="en-US" altLang="en-US" sz="6000" b="0" i="0" u="none" strike="noStrike" cap="none" normalizeH="0" baseline="0" dirty="0">
                <a:ln>
                  <a:noFill/>
                </a:ln>
                <a:solidFill>
                  <a:srgbClr val="333333"/>
                </a:solidFill>
                <a:effectLst/>
                <a:latin typeface="Helvetica Neue"/>
              </a:rPr>
              <a:t>Stack Based Attacks in Linux</a:t>
            </a:r>
            <a:br>
              <a:rPr kumimoji="0" lang="en-US" altLang="en-US" sz="6000" b="0" i="0" u="none" strike="noStrike" cap="none" normalizeH="0" baseline="0" dirty="0">
                <a:ln>
                  <a:noFill/>
                </a:ln>
                <a:solidFill>
                  <a:srgbClr val="333333"/>
                </a:solidFill>
                <a:effectLst/>
                <a:latin typeface="Helvetica Neue"/>
              </a:rPr>
            </a:br>
            <a:r>
              <a:rPr kumimoji="0" lang="en-US" altLang="en-US" sz="6000" b="0" i="0" u="none" strike="noStrike" cap="none" normalizeH="0" baseline="0" dirty="0">
                <a:ln>
                  <a:noFill/>
                </a:ln>
                <a:solidFill>
                  <a:srgbClr val="333333"/>
                </a:solidFill>
                <a:effectLst/>
                <a:latin typeface="Helvetica Neue"/>
              </a:rPr>
              <a:t>(an intro)</a:t>
            </a:r>
            <a:br>
              <a:rPr kumimoji="0" lang="en-US" altLang="en-US" sz="6000" b="0" i="0" u="none" strike="noStrike" cap="none" normalizeH="0" baseline="0" dirty="0">
                <a:ln>
                  <a:noFill/>
                </a:ln>
                <a:solidFill>
                  <a:srgbClr val="333333"/>
                </a:solidFill>
                <a:effectLst/>
                <a:latin typeface="Helvetica Neue"/>
              </a:rPr>
            </a:br>
            <a:r>
              <a:rPr lang="en-US" sz="3600" b="0" i="0" dirty="0">
                <a:solidFill>
                  <a:srgbClr val="333333"/>
                </a:solidFill>
                <a:effectLst/>
                <a:latin typeface="Helvetica Neue"/>
              </a:rPr>
              <a:t>Saint Louis Linux Users Group (STLLUG)</a:t>
            </a:r>
            <a:endParaRPr lang="en-US" dirty="0"/>
          </a:p>
        </p:txBody>
      </p:sp>
      <p:sp>
        <p:nvSpPr>
          <p:cNvPr id="3" name="Subtitle 2">
            <a:extLst>
              <a:ext uri="{FF2B5EF4-FFF2-40B4-BE49-F238E27FC236}">
                <a16:creationId xmlns:a16="http://schemas.microsoft.com/office/drawing/2014/main" id="{DA80AC3F-DED4-FF56-3DC2-E908A3ED8234}"/>
              </a:ext>
            </a:extLst>
          </p:cNvPr>
          <p:cNvSpPr>
            <a:spLocks noGrp="1"/>
          </p:cNvSpPr>
          <p:nvPr>
            <p:ph type="subTitle" idx="1"/>
          </p:nvPr>
        </p:nvSpPr>
        <p:spPr/>
        <p:txBody>
          <a:bodyPr/>
          <a:lstStyle/>
          <a:p>
            <a:r>
              <a:rPr lang="en-US" sz="4400" dirty="0"/>
              <a:t>Bryce L. Meyer</a:t>
            </a:r>
          </a:p>
          <a:p>
            <a:r>
              <a:rPr lang="en-US" sz="2400" b="0" i="0" dirty="0">
                <a:solidFill>
                  <a:srgbClr val="333333"/>
                </a:solidFill>
                <a:effectLst/>
                <a:latin typeface="Helvetica Neue"/>
              </a:rPr>
              <a:t>April 20th, 2023</a:t>
            </a:r>
          </a:p>
          <a:p>
            <a:endParaRPr lang="en-US" dirty="0"/>
          </a:p>
        </p:txBody>
      </p:sp>
    </p:spTree>
    <p:extLst>
      <p:ext uri="{BB962C8B-B14F-4D97-AF65-F5344CB8AC3E}">
        <p14:creationId xmlns:p14="http://schemas.microsoft.com/office/powerpoint/2010/main" val="500828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29436-2850-D231-7212-4CBD8FC4F522}"/>
              </a:ext>
            </a:extLst>
          </p:cNvPr>
          <p:cNvSpPr>
            <a:spLocks noGrp="1"/>
          </p:cNvSpPr>
          <p:nvPr>
            <p:ph type="title"/>
          </p:nvPr>
        </p:nvSpPr>
        <p:spPr>
          <a:xfrm>
            <a:off x="838200" y="365126"/>
            <a:ext cx="10515600" cy="509946"/>
          </a:xfrm>
        </p:spPr>
        <p:txBody>
          <a:bodyPr>
            <a:normAutofit fontScale="90000"/>
          </a:bodyPr>
          <a:lstStyle/>
          <a:p>
            <a:r>
              <a:rPr lang="en-US" dirty="0"/>
              <a:t>Programs run in virtual memory</a:t>
            </a:r>
          </a:p>
        </p:txBody>
      </p:sp>
      <p:sp>
        <p:nvSpPr>
          <p:cNvPr id="9" name="TextBox 8">
            <a:extLst>
              <a:ext uri="{FF2B5EF4-FFF2-40B4-BE49-F238E27FC236}">
                <a16:creationId xmlns:a16="http://schemas.microsoft.com/office/drawing/2014/main" id="{31DD8533-B0D2-A828-04AF-C331654E6758}"/>
              </a:ext>
            </a:extLst>
          </p:cNvPr>
          <p:cNvSpPr txBox="1"/>
          <p:nvPr/>
        </p:nvSpPr>
        <p:spPr>
          <a:xfrm>
            <a:off x="40677" y="6359538"/>
            <a:ext cx="6116594" cy="369332"/>
          </a:xfrm>
          <a:prstGeom prst="rect">
            <a:avLst/>
          </a:prstGeom>
          <a:noFill/>
        </p:spPr>
        <p:txBody>
          <a:bodyPr wrap="square">
            <a:spAutoFit/>
          </a:bodyPr>
          <a:lstStyle/>
          <a:p>
            <a:r>
              <a:rPr lang="en-US" dirty="0">
                <a:hlinkClick r:id="rId2"/>
              </a:rPr>
              <a:t>https://www.geeksforgeeks.org/memory-layout-of-c-program/</a:t>
            </a:r>
            <a:r>
              <a:rPr lang="en-US" dirty="0"/>
              <a:t> </a:t>
            </a:r>
          </a:p>
        </p:txBody>
      </p:sp>
      <p:sp>
        <p:nvSpPr>
          <p:cNvPr id="10" name="Content Placeholder 2">
            <a:extLst>
              <a:ext uri="{FF2B5EF4-FFF2-40B4-BE49-F238E27FC236}">
                <a16:creationId xmlns:a16="http://schemas.microsoft.com/office/drawing/2014/main" id="{C89F2AA0-BF49-1F21-99CC-51B4DEB0182A}"/>
              </a:ext>
            </a:extLst>
          </p:cNvPr>
          <p:cNvSpPr txBox="1">
            <a:spLocks noGrp="1"/>
          </p:cNvSpPr>
          <p:nvPr>
            <p:ph idx="1"/>
          </p:nvPr>
        </p:nvSpPr>
        <p:spPr>
          <a:xfrm>
            <a:off x="550606" y="1081548"/>
            <a:ext cx="10687665" cy="5411327"/>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Processes (programs) are loaded into memory in sections.</a:t>
            </a:r>
          </a:p>
          <a:p>
            <a:r>
              <a:rPr lang="en-US" dirty="0"/>
              <a:t>.</a:t>
            </a:r>
            <a:r>
              <a:rPr lang="en-US" b="1" dirty="0"/>
              <a:t>text: </a:t>
            </a:r>
            <a:r>
              <a:rPr lang="en-US" dirty="0">
                <a:solidFill>
                  <a:srgbClr val="273239"/>
                </a:solidFill>
                <a:latin typeface="urw-din"/>
              </a:rPr>
              <a:t>Text segment: Contains (binary) executable instructions, usually read-only</a:t>
            </a:r>
            <a:endParaRPr lang="en-US" dirty="0"/>
          </a:p>
          <a:p>
            <a:r>
              <a:rPr lang="en-US" dirty="0"/>
              <a:t>.</a:t>
            </a:r>
            <a:r>
              <a:rPr lang="en-US" b="1" dirty="0"/>
              <a:t>data: </a:t>
            </a:r>
            <a:r>
              <a:rPr lang="en-US" dirty="0"/>
              <a:t>Initialized Data Segment: portion of the virtual address space of a program that contains the global variables and static variables initialized by the program. Read only parts and writable parts.</a:t>
            </a:r>
          </a:p>
          <a:p>
            <a:r>
              <a:rPr lang="en-US" b="1" dirty="0"/>
              <a:t>.</a:t>
            </a:r>
            <a:r>
              <a:rPr lang="en-US" b="1" dirty="0" err="1"/>
              <a:t>bss</a:t>
            </a:r>
            <a:r>
              <a:rPr lang="en-US" b="1" dirty="0"/>
              <a:t>: </a:t>
            </a:r>
            <a:r>
              <a:rPr lang="en-US" dirty="0"/>
              <a:t>Uninitialized Data segment (block started by symbol): everything set as 0, or variables without an initial value set in the program</a:t>
            </a:r>
          </a:p>
          <a:p>
            <a:r>
              <a:rPr lang="en-US" b="1" dirty="0"/>
              <a:t>Heap: </a:t>
            </a:r>
            <a:r>
              <a:rPr lang="en-US" dirty="0"/>
              <a:t>Dynamic memory allocation area, starts at end of .</a:t>
            </a:r>
            <a:r>
              <a:rPr lang="en-US" dirty="0" err="1"/>
              <a:t>bss</a:t>
            </a:r>
            <a:r>
              <a:rPr lang="en-US" dirty="0"/>
              <a:t> and grows from there into the ‘as needed’ part, uses </a:t>
            </a:r>
            <a:r>
              <a:rPr lang="en-US" dirty="0">
                <a:solidFill>
                  <a:srgbClr val="273239"/>
                </a:solidFill>
                <a:latin typeface="urw-din"/>
              </a:rPr>
              <a:t>malloc, </a:t>
            </a:r>
            <a:r>
              <a:rPr lang="en-US" dirty="0" err="1">
                <a:solidFill>
                  <a:srgbClr val="273239"/>
                </a:solidFill>
                <a:latin typeface="urw-din"/>
              </a:rPr>
              <a:t>realloc</a:t>
            </a:r>
            <a:r>
              <a:rPr lang="en-US" dirty="0">
                <a:solidFill>
                  <a:srgbClr val="273239"/>
                </a:solidFill>
                <a:latin typeface="urw-din"/>
              </a:rPr>
              <a:t>, and free to control it. </a:t>
            </a:r>
            <a:endParaRPr lang="en-US" dirty="0"/>
          </a:p>
          <a:p>
            <a:r>
              <a:rPr lang="en-US" b="1" dirty="0">
                <a:highlight>
                  <a:srgbClr val="FFFF00"/>
                </a:highlight>
              </a:rPr>
              <a:t>Stack: </a:t>
            </a:r>
            <a:r>
              <a:rPr lang="en-US" dirty="0">
                <a:highlight>
                  <a:srgbClr val="FFFF00"/>
                </a:highlight>
              </a:rPr>
              <a:t>Stores automatic variables, memory values and pointers, Last In First Out, grows to address 0 (i.e. into the ‘as needed’ part). Memory units in the stack are called frames.</a:t>
            </a:r>
          </a:p>
          <a:p>
            <a:r>
              <a:rPr lang="en-US" b="1" dirty="0"/>
              <a:t>Env(</a:t>
            </a:r>
            <a:r>
              <a:rPr lang="en-US" b="1" dirty="0" err="1"/>
              <a:t>ironment</a:t>
            </a:r>
            <a:r>
              <a:rPr lang="en-US" b="1" dirty="0"/>
              <a:t>)/Arg(</a:t>
            </a:r>
            <a:r>
              <a:rPr lang="en-US" b="1" dirty="0" err="1"/>
              <a:t>uments</a:t>
            </a:r>
            <a:r>
              <a:rPr lang="en-US" b="1" dirty="0"/>
              <a:t>):</a:t>
            </a:r>
            <a:r>
              <a:rPr lang="en-US" dirty="0"/>
              <a:t>Where system-level variables are stored that control programs, such as path, shell name, hostname, etc.</a:t>
            </a:r>
          </a:p>
          <a:p>
            <a:endParaRPr lang="en-US" dirty="0"/>
          </a:p>
        </p:txBody>
      </p:sp>
    </p:spTree>
    <p:extLst>
      <p:ext uri="{BB962C8B-B14F-4D97-AF65-F5344CB8AC3E}">
        <p14:creationId xmlns:p14="http://schemas.microsoft.com/office/powerpoint/2010/main" val="1378568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5660E-9546-8450-6032-E3FDC6F64426}"/>
              </a:ext>
            </a:extLst>
          </p:cNvPr>
          <p:cNvSpPr>
            <a:spLocks noGrp="1"/>
          </p:cNvSpPr>
          <p:nvPr>
            <p:ph type="title"/>
          </p:nvPr>
        </p:nvSpPr>
        <p:spPr>
          <a:xfrm>
            <a:off x="156633" y="96931"/>
            <a:ext cx="4504267" cy="662054"/>
          </a:xfrm>
        </p:spPr>
        <p:txBody>
          <a:bodyPr>
            <a:normAutofit fontScale="90000"/>
          </a:bodyPr>
          <a:lstStyle/>
          <a:p>
            <a:r>
              <a:rPr lang="en-US" dirty="0"/>
              <a:t>Stack Operations</a:t>
            </a:r>
          </a:p>
        </p:txBody>
      </p:sp>
      <p:sp>
        <p:nvSpPr>
          <p:cNvPr id="3" name="Content Placeholder 2">
            <a:extLst>
              <a:ext uri="{FF2B5EF4-FFF2-40B4-BE49-F238E27FC236}">
                <a16:creationId xmlns:a16="http://schemas.microsoft.com/office/drawing/2014/main" id="{213C2691-F338-2945-A4BA-AE945F46F0E8}"/>
              </a:ext>
            </a:extLst>
          </p:cNvPr>
          <p:cNvSpPr>
            <a:spLocks noGrp="1"/>
          </p:cNvSpPr>
          <p:nvPr>
            <p:ph idx="1"/>
          </p:nvPr>
        </p:nvSpPr>
        <p:spPr>
          <a:xfrm>
            <a:off x="150778" y="670089"/>
            <a:ext cx="11684000" cy="4277732"/>
          </a:xfrm>
        </p:spPr>
        <p:txBody>
          <a:bodyPr>
            <a:normAutofit fontScale="85000" lnSpcReduction="20000"/>
          </a:bodyPr>
          <a:lstStyle/>
          <a:p>
            <a:r>
              <a:rPr lang="en-US" i="1" dirty="0"/>
              <a:t>Every program has its own stack in virtual memory…</a:t>
            </a:r>
          </a:p>
          <a:p>
            <a:r>
              <a:rPr lang="en-US" i="1" dirty="0"/>
              <a:t>Stack is First In Last Out (FILO=LIFO)</a:t>
            </a:r>
          </a:p>
          <a:p>
            <a:r>
              <a:rPr lang="en-US" b="1" dirty="0"/>
              <a:t>Push:</a:t>
            </a:r>
            <a:r>
              <a:rPr lang="en-US" dirty="0"/>
              <a:t> Add items to stack</a:t>
            </a:r>
          </a:p>
          <a:p>
            <a:r>
              <a:rPr lang="en-US" b="1" dirty="0"/>
              <a:t>Pop</a:t>
            </a:r>
            <a:r>
              <a:rPr lang="en-US" dirty="0"/>
              <a:t>: pull items from stack</a:t>
            </a:r>
          </a:p>
          <a:p>
            <a:r>
              <a:rPr lang="en-US" b="1" dirty="0"/>
              <a:t>Call</a:t>
            </a:r>
            <a:r>
              <a:rPr lang="en-US" dirty="0"/>
              <a:t>: invoke a section of code stored in memory</a:t>
            </a:r>
          </a:p>
          <a:p>
            <a:r>
              <a:rPr lang="en-US" b="1" dirty="0"/>
              <a:t>Walk: </a:t>
            </a:r>
            <a:r>
              <a:rPr lang="en-US" dirty="0"/>
              <a:t>incrementally read (or run) the values in the stack from first in to last in</a:t>
            </a:r>
          </a:p>
          <a:p>
            <a:r>
              <a:rPr lang="en-US" b="1" dirty="0"/>
              <a:t>Trace</a:t>
            </a:r>
            <a:r>
              <a:rPr lang="en-US" dirty="0"/>
              <a:t>: debugging result of executing or calling memory, a debugging walk</a:t>
            </a:r>
          </a:p>
          <a:p>
            <a:pPr marL="0" indent="0">
              <a:buNone/>
            </a:pPr>
            <a:r>
              <a:rPr lang="en-US" dirty="0">
                <a:highlight>
                  <a:srgbClr val="FFFF00"/>
                </a:highlight>
              </a:rPr>
              <a:t>KEY POINTERS (32-bit, 64-bit=swap E for R, 16-bit=drop the E):</a:t>
            </a:r>
          </a:p>
          <a:p>
            <a:r>
              <a:rPr lang="en-US" b="1" dirty="0"/>
              <a:t>ESP: </a:t>
            </a:r>
            <a:r>
              <a:rPr lang="en-US" dirty="0"/>
              <a:t>Extended Stack Pointer: </a:t>
            </a:r>
            <a:r>
              <a:rPr lang="en-US" b="0" dirty="0">
                <a:solidFill>
                  <a:srgbClr val="000000"/>
                </a:solidFill>
                <a:effectLst/>
                <a:latin typeface="Arial" panose="020B0604020202020204" pitchFamily="34" charset="0"/>
              </a:rPr>
              <a:t>top of the (local) stack address (low address)</a:t>
            </a:r>
            <a:endParaRPr lang="en-US" dirty="0"/>
          </a:p>
          <a:p>
            <a:r>
              <a:rPr lang="en-US" b="1" dirty="0"/>
              <a:t>EBP: </a:t>
            </a:r>
            <a:r>
              <a:rPr lang="en-US" dirty="0"/>
              <a:t>Extended Base Pointer: </a:t>
            </a:r>
            <a:r>
              <a:rPr lang="en-US" b="0" i="0" dirty="0">
                <a:solidFill>
                  <a:srgbClr val="000000"/>
                </a:solidFill>
                <a:effectLst/>
                <a:latin typeface="Arial" panose="020B0604020202020204" pitchFamily="34" charset="0"/>
              </a:rPr>
              <a:t>bottom (high address) of current stack frame (aka FP)</a:t>
            </a:r>
            <a:endParaRPr lang="en-US" dirty="0"/>
          </a:p>
          <a:p>
            <a:r>
              <a:rPr lang="en-US" b="1" dirty="0"/>
              <a:t>EIP: (real EIP) </a:t>
            </a:r>
            <a:r>
              <a:rPr lang="en-US" sz="2600" b="1" dirty="0"/>
              <a:t>Extended Instruction Pointer: Track current memory being executed (called)</a:t>
            </a:r>
          </a:p>
          <a:p>
            <a:endParaRPr lang="en-US" dirty="0"/>
          </a:p>
        </p:txBody>
      </p:sp>
      <p:sp>
        <p:nvSpPr>
          <p:cNvPr id="25" name="Rectangle 24">
            <a:extLst>
              <a:ext uri="{FF2B5EF4-FFF2-40B4-BE49-F238E27FC236}">
                <a16:creationId xmlns:a16="http://schemas.microsoft.com/office/drawing/2014/main" id="{DBC4BE96-2D07-F44A-ECDE-4C57D5C66D4B}"/>
              </a:ext>
            </a:extLst>
          </p:cNvPr>
          <p:cNvSpPr/>
          <p:nvPr/>
        </p:nvSpPr>
        <p:spPr>
          <a:xfrm>
            <a:off x="9754635" y="810579"/>
            <a:ext cx="647549" cy="291777"/>
          </a:xfrm>
          <a:prstGeom prst="rect">
            <a:avLst/>
          </a:prstGeom>
          <a:solidFill>
            <a:srgbClr val="CCE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B</a:t>
            </a:r>
          </a:p>
        </p:txBody>
      </p:sp>
      <p:sp>
        <p:nvSpPr>
          <p:cNvPr id="26" name="Rectangle 25">
            <a:extLst>
              <a:ext uri="{FF2B5EF4-FFF2-40B4-BE49-F238E27FC236}">
                <a16:creationId xmlns:a16="http://schemas.microsoft.com/office/drawing/2014/main" id="{CB91E7E6-3FA6-7FE3-346F-C6DB60A646CC}"/>
              </a:ext>
            </a:extLst>
          </p:cNvPr>
          <p:cNvSpPr/>
          <p:nvPr/>
        </p:nvSpPr>
        <p:spPr>
          <a:xfrm>
            <a:off x="9754635" y="495017"/>
            <a:ext cx="647549" cy="291777"/>
          </a:xfrm>
          <a:prstGeom prst="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A</a:t>
            </a:r>
          </a:p>
        </p:txBody>
      </p:sp>
      <p:sp>
        <p:nvSpPr>
          <p:cNvPr id="30" name="Arrow: Right 29">
            <a:extLst>
              <a:ext uri="{FF2B5EF4-FFF2-40B4-BE49-F238E27FC236}">
                <a16:creationId xmlns:a16="http://schemas.microsoft.com/office/drawing/2014/main" id="{E60DC11D-80CB-1065-E760-F212F1714F17}"/>
              </a:ext>
            </a:extLst>
          </p:cNvPr>
          <p:cNvSpPr/>
          <p:nvPr/>
        </p:nvSpPr>
        <p:spPr>
          <a:xfrm>
            <a:off x="8972184" y="723450"/>
            <a:ext cx="785376" cy="418243"/>
          </a:xfrm>
          <a:prstGeom prst="rightArrow">
            <a:avLst/>
          </a:prstGeom>
          <a:solidFill>
            <a:srgbClr val="CCECFF"/>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a:t>PUSH</a:t>
            </a:r>
          </a:p>
        </p:txBody>
      </p:sp>
      <p:sp>
        <p:nvSpPr>
          <p:cNvPr id="33" name="Rectangle 32">
            <a:extLst>
              <a:ext uri="{FF2B5EF4-FFF2-40B4-BE49-F238E27FC236}">
                <a16:creationId xmlns:a16="http://schemas.microsoft.com/office/drawing/2014/main" id="{61D9516A-579D-764F-5587-769A92F48582}"/>
              </a:ext>
            </a:extLst>
          </p:cNvPr>
          <p:cNvSpPr/>
          <p:nvPr/>
        </p:nvSpPr>
        <p:spPr>
          <a:xfrm>
            <a:off x="8071527" y="756346"/>
            <a:ext cx="647549" cy="291778"/>
          </a:xfrm>
          <a:prstGeom prst="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A</a:t>
            </a:r>
          </a:p>
        </p:txBody>
      </p:sp>
      <p:sp>
        <p:nvSpPr>
          <p:cNvPr id="38" name="Arrow: Right 37">
            <a:extLst>
              <a:ext uri="{FF2B5EF4-FFF2-40B4-BE49-F238E27FC236}">
                <a16:creationId xmlns:a16="http://schemas.microsoft.com/office/drawing/2014/main" id="{814A6415-34E3-60C4-8AD0-F37344044EAC}"/>
              </a:ext>
            </a:extLst>
          </p:cNvPr>
          <p:cNvSpPr/>
          <p:nvPr/>
        </p:nvSpPr>
        <p:spPr>
          <a:xfrm>
            <a:off x="7270092" y="707700"/>
            <a:ext cx="785376" cy="418244"/>
          </a:xfrm>
          <a:prstGeom prst="rightArrow">
            <a:avLst/>
          </a:prstGeom>
          <a:solidFill>
            <a:srgbClr val="FFCCFF"/>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a:t>PUSH</a:t>
            </a:r>
          </a:p>
        </p:txBody>
      </p:sp>
      <p:sp>
        <p:nvSpPr>
          <p:cNvPr id="41" name="Rectangle 40">
            <a:extLst>
              <a:ext uri="{FF2B5EF4-FFF2-40B4-BE49-F238E27FC236}">
                <a16:creationId xmlns:a16="http://schemas.microsoft.com/office/drawing/2014/main" id="{1022C5B8-8C8A-E93B-B52C-B14C1FDDF076}"/>
              </a:ext>
            </a:extLst>
          </p:cNvPr>
          <p:cNvSpPr/>
          <p:nvPr/>
        </p:nvSpPr>
        <p:spPr>
          <a:xfrm>
            <a:off x="11333575" y="806034"/>
            <a:ext cx="647549" cy="291777"/>
          </a:xfrm>
          <a:prstGeom prst="rect">
            <a:avLst/>
          </a:prstGeom>
          <a:solidFill>
            <a:schemeClr val="accent6">
              <a:lumMod val="20000"/>
              <a:lumOff val="80000"/>
            </a:schemeClr>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C</a:t>
            </a:r>
          </a:p>
        </p:txBody>
      </p:sp>
      <p:sp>
        <p:nvSpPr>
          <p:cNvPr id="42" name="Rectangle 41">
            <a:extLst>
              <a:ext uri="{FF2B5EF4-FFF2-40B4-BE49-F238E27FC236}">
                <a16:creationId xmlns:a16="http://schemas.microsoft.com/office/drawing/2014/main" id="{FBFE2994-796B-65D8-CF83-1E67162DD345}"/>
              </a:ext>
            </a:extLst>
          </p:cNvPr>
          <p:cNvSpPr/>
          <p:nvPr/>
        </p:nvSpPr>
        <p:spPr>
          <a:xfrm>
            <a:off x="11333377" y="482416"/>
            <a:ext cx="647549" cy="291777"/>
          </a:xfrm>
          <a:prstGeom prst="rect">
            <a:avLst/>
          </a:prstGeom>
          <a:solidFill>
            <a:srgbClr val="CCE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B</a:t>
            </a:r>
          </a:p>
        </p:txBody>
      </p:sp>
      <p:sp>
        <p:nvSpPr>
          <p:cNvPr id="43" name="Arrow: Right 42">
            <a:extLst>
              <a:ext uri="{FF2B5EF4-FFF2-40B4-BE49-F238E27FC236}">
                <a16:creationId xmlns:a16="http://schemas.microsoft.com/office/drawing/2014/main" id="{DE687279-CB62-4155-734D-EBC4AA59CD2A}"/>
              </a:ext>
            </a:extLst>
          </p:cNvPr>
          <p:cNvSpPr/>
          <p:nvPr/>
        </p:nvSpPr>
        <p:spPr>
          <a:xfrm>
            <a:off x="10532140" y="757389"/>
            <a:ext cx="785376" cy="418244"/>
          </a:xfrm>
          <a:prstGeom prst="rightArrow">
            <a:avLst/>
          </a:prstGeom>
          <a:solidFill>
            <a:schemeClr val="accent6">
              <a:lumMod val="20000"/>
              <a:lumOff val="80000"/>
            </a:schemeClr>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a:t>PUSH</a:t>
            </a:r>
          </a:p>
        </p:txBody>
      </p:sp>
      <p:sp>
        <p:nvSpPr>
          <p:cNvPr id="44" name="Rectangle 43">
            <a:extLst>
              <a:ext uri="{FF2B5EF4-FFF2-40B4-BE49-F238E27FC236}">
                <a16:creationId xmlns:a16="http://schemas.microsoft.com/office/drawing/2014/main" id="{E3D66DB2-B960-9C28-3E6C-2B7C6CDC4B3D}"/>
              </a:ext>
            </a:extLst>
          </p:cNvPr>
          <p:cNvSpPr/>
          <p:nvPr/>
        </p:nvSpPr>
        <p:spPr>
          <a:xfrm>
            <a:off x="11333378" y="163958"/>
            <a:ext cx="647549" cy="291777"/>
          </a:xfrm>
          <a:prstGeom prst="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A</a:t>
            </a:r>
          </a:p>
        </p:txBody>
      </p:sp>
      <p:sp>
        <p:nvSpPr>
          <p:cNvPr id="46" name="Rectangle 45">
            <a:extLst>
              <a:ext uri="{FF2B5EF4-FFF2-40B4-BE49-F238E27FC236}">
                <a16:creationId xmlns:a16="http://schemas.microsoft.com/office/drawing/2014/main" id="{C2888F43-93C8-272B-C2B7-A2177B4ECFEA}"/>
              </a:ext>
            </a:extLst>
          </p:cNvPr>
          <p:cNvSpPr/>
          <p:nvPr/>
        </p:nvSpPr>
        <p:spPr>
          <a:xfrm>
            <a:off x="7172279" y="1907627"/>
            <a:ext cx="647549" cy="291777"/>
          </a:xfrm>
          <a:prstGeom prst="rect">
            <a:avLst/>
          </a:prstGeom>
          <a:solidFill>
            <a:schemeClr val="accent6">
              <a:lumMod val="20000"/>
              <a:lumOff val="80000"/>
            </a:schemeClr>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C</a:t>
            </a:r>
          </a:p>
        </p:txBody>
      </p:sp>
      <p:sp>
        <p:nvSpPr>
          <p:cNvPr id="47" name="Rectangle 46">
            <a:extLst>
              <a:ext uri="{FF2B5EF4-FFF2-40B4-BE49-F238E27FC236}">
                <a16:creationId xmlns:a16="http://schemas.microsoft.com/office/drawing/2014/main" id="{4704F3CC-B290-800C-7596-F87114411EFF}"/>
              </a:ext>
            </a:extLst>
          </p:cNvPr>
          <p:cNvSpPr/>
          <p:nvPr/>
        </p:nvSpPr>
        <p:spPr>
          <a:xfrm>
            <a:off x="7176060" y="1597545"/>
            <a:ext cx="647549" cy="291777"/>
          </a:xfrm>
          <a:prstGeom prst="rect">
            <a:avLst/>
          </a:prstGeom>
          <a:solidFill>
            <a:srgbClr val="CCE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B</a:t>
            </a:r>
          </a:p>
        </p:txBody>
      </p:sp>
      <p:sp>
        <p:nvSpPr>
          <p:cNvPr id="48" name="Arrow: Right 47">
            <a:extLst>
              <a:ext uri="{FF2B5EF4-FFF2-40B4-BE49-F238E27FC236}">
                <a16:creationId xmlns:a16="http://schemas.microsoft.com/office/drawing/2014/main" id="{750A4317-0ADB-0296-6519-7D002155AB55}"/>
              </a:ext>
            </a:extLst>
          </p:cNvPr>
          <p:cNvSpPr/>
          <p:nvPr/>
        </p:nvSpPr>
        <p:spPr>
          <a:xfrm>
            <a:off x="7834253" y="1861281"/>
            <a:ext cx="785377" cy="418243"/>
          </a:xfrm>
          <a:prstGeom prst="rightArrow">
            <a:avLst/>
          </a:prstGeom>
          <a:solidFill>
            <a:schemeClr val="accent6">
              <a:lumMod val="20000"/>
              <a:lumOff val="80000"/>
            </a:schemeClr>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a:t>POP</a:t>
            </a:r>
          </a:p>
        </p:txBody>
      </p:sp>
      <p:sp>
        <p:nvSpPr>
          <p:cNvPr id="49" name="Rectangle 48">
            <a:extLst>
              <a:ext uri="{FF2B5EF4-FFF2-40B4-BE49-F238E27FC236}">
                <a16:creationId xmlns:a16="http://schemas.microsoft.com/office/drawing/2014/main" id="{93B6A537-4729-FCCF-171C-8190606DD2F7}"/>
              </a:ext>
            </a:extLst>
          </p:cNvPr>
          <p:cNvSpPr/>
          <p:nvPr/>
        </p:nvSpPr>
        <p:spPr>
          <a:xfrm>
            <a:off x="7172279" y="1276713"/>
            <a:ext cx="647549" cy="291777"/>
          </a:xfrm>
          <a:prstGeom prst="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A</a:t>
            </a:r>
          </a:p>
        </p:txBody>
      </p:sp>
      <p:sp>
        <p:nvSpPr>
          <p:cNvPr id="52" name="Rectangle 51">
            <a:extLst>
              <a:ext uri="{FF2B5EF4-FFF2-40B4-BE49-F238E27FC236}">
                <a16:creationId xmlns:a16="http://schemas.microsoft.com/office/drawing/2014/main" id="{B84AE08A-C23E-33FE-806A-DCE48913C4B7}"/>
              </a:ext>
            </a:extLst>
          </p:cNvPr>
          <p:cNvSpPr/>
          <p:nvPr/>
        </p:nvSpPr>
        <p:spPr>
          <a:xfrm>
            <a:off x="8801172" y="1888631"/>
            <a:ext cx="647549" cy="291777"/>
          </a:xfrm>
          <a:prstGeom prst="rect">
            <a:avLst/>
          </a:prstGeom>
          <a:solidFill>
            <a:srgbClr val="CCE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B</a:t>
            </a:r>
          </a:p>
        </p:txBody>
      </p:sp>
      <p:sp>
        <p:nvSpPr>
          <p:cNvPr id="53" name="Arrow: Right 52">
            <a:extLst>
              <a:ext uri="{FF2B5EF4-FFF2-40B4-BE49-F238E27FC236}">
                <a16:creationId xmlns:a16="http://schemas.microsoft.com/office/drawing/2014/main" id="{13EEEF60-DDA0-FD75-7CAC-FFA7B6F9CF5F}"/>
              </a:ext>
            </a:extLst>
          </p:cNvPr>
          <p:cNvSpPr/>
          <p:nvPr/>
        </p:nvSpPr>
        <p:spPr>
          <a:xfrm>
            <a:off x="9448721" y="1825855"/>
            <a:ext cx="785377" cy="418243"/>
          </a:xfrm>
          <a:prstGeom prst="rightArrow">
            <a:avLst/>
          </a:prstGeom>
          <a:solidFill>
            <a:srgbClr val="CCECFF"/>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a:t>POP</a:t>
            </a:r>
          </a:p>
        </p:txBody>
      </p:sp>
      <p:sp>
        <p:nvSpPr>
          <p:cNvPr id="54" name="Rectangle 53">
            <a:extLst>
              <a:ext uri="{FF2B5EF4-FFF2-40B4-BE49-F238E27FC236}">
                <a16:creationId xmlns:a16="http://schemas.microsoft.com/office/drawing/2014/main" id="{62E71519-7DBC-A7AD-025F-C69E49E09855}"/>
              </a:ext>
            </a:extLst>
          </p:cNvPr>
          <p:cNvSpPr/>
          <p:nvPr/>
        </p:nvSpPr>
        <p:spPr>
          <a:xfrm>
            <a:off x="8799262" y="1569504"/>
            <a:ext cx="647549" cy="291777"/>
          </a:xfrm>
          <a:prstGeom prst="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A</a:t>
            </a:r>
          </a:p>
        </p:txBody>
      </p:sp>
      <p:sp>
        <p:nvSpPr>
          <p:cNvPr id="56" name="Arrow: Right 55">
            <a:extLst>
              <a:ext uri="{FF2B5EF4-FFF2-40B4-BE49-F238E27FC236}">
                <a16:creationId xmlns:a16="http://schemas.microsoft.com/office/drawing/2014/main" id="{2D801C55-4190-EA17-3149-BCD23A40CFB7}"/>
              </a:ext>
            </a:extLst>
          </p:cNvPr>
          <p:cNvSpPr/>
          <p:nvPr/>
        </p:nvSpPr>
        <p:spPr>
          <a:xfrm>
            <a:off x="11042224" y="1840735"/>
            <a:ext cx="785377" cy="418243"/>
          </a:xfrm>
          <a:prstGeom prst="rightArrow">
            <a:avLst/>
          </a:prstGeom>
          <a:solidFill>
            <a:srgbClr val="FFCCFF"/>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dirty="0"/>
              <a:t>POP</a:t>
            </a:r>
          </a:p>
        </p:txBody>
      </p:sp>
      <p:sp>
        <p:nvSpPr>
          <p:cNvPr id="57" name="Rectangle 56">
            <a:extLst>
              <a:ext uri="{FF2B5EF4-FFF2-40B4-BE49-F238E27FC236}">
                <a16:creationId xmlns:a16="http://schemas.microsoft.com/office/drawing/2014/main" id="{9384313B-D927-FFCA-AF8B-4F25FEDDA6BF}"/>
              </a:ext>
            </a:extLst>
          </p:cNvPr>
          <p:cNvSpPr/>
          <p:nvPr/>
        </p:nvSpPr>
        <p:spPr>
          <a:xfrm>
            <a:off x="10394675" y="1907627"/>
            <a:ext cx="647549" cy="291777"/>
          </a:xfrm>
          <a:prstGeom prst="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solidFill>
                  <a:schemeClr val="tx1"/>
                </a:solidFill>
              </a:rPr>
              <a:t>A</a:t>
            </a:r>
          </a:p>
        </p:txBody>
      </p:sp>
      <p:sp>
        <p:nvSpPr>
          <p:cNvPr id="72" name="TextBox 71">
            <a:extLst>
              <a:ext uri="{FF2B5EF4-FFF2-40B4-BE49-F238E27FC236}">
                <a16:creationId xmlns:a16="http://schemas.microsoft.com/office/drawing/2014/main" id="{CC8E7825-19FF-E34B-0E15-185AEED58A85}"/>
              </a:ext>
            </a:extLst>
          </p:cNvPr>
          <p:cNvSpPr txBox="1"/>
          <p:nvPr/>
        </p:nvSpPr>
        <p:spPr>
          <a:xfrm>
            <a:off x="185561" y="6288100"/>
            <a:ext cx="4957939" cy="369332"/>
          </a:xfrm>
          <a:prstGeom prst="rect">
            <a:avLst/>
          </a:prstGeom>
          <a:noFill/>
        </p:spPr>
        <p:txBody>
          <a:bodyPr wrap="square">
            <a:spAutoFit/>
          </a:bodyPr>
          <a:lstStyle/>
          <a:p>
            <a:r>
              <a:rPr lang="en-US" dirty="0">
                <a:hlinkClick r:id="rId2"/>
              </a:rPr>
              <a:t>https://en.wikipedia.org/wiki/Extended_memory</a:t>
            </a:r>
            <a:r>
              <a:rPr lang="en-US" dirty="0"/>
              <a:t> </a:t>
            </a:r>
          </a:p>
        </p:txBody>
      </p:sp>
      <p:sp>
        <p:nvSpPr>
          <p:cNvPr id="74" name="TextBox 73">
            <a:extLst>
              <a:ext uri="{FF2B5EF4-FFF2-40B4-BE49-F238E27FC236}">
                <a16:creationId xmlns:a16="http://schemas.microsoft.com/office/drawing/2014/main" id="{269B2D9B-8694-17E3-482B-45F41DFBAFE3}"/>
              </a:ext>
            </a:extLst>
          </p:cNvPr>
          <p:cNvSpPr txBox="1"/>
          <p:nvPr/>
        </p:nvSpPr>
        <p:spPr>
          <a:xfrm>
            <a:off x="156633" y="5918768"/>
            <a:ext cx="2865967" cy="369332"/>
          </a:xfrm>
          <a:prstGeom prst="rect">
            <a:avLst/>
          </a:prstGeom>
          <a:noFill/>
        </p:spPr>
        <p:txBody>
          <a:bodyPr wrap="square">
            <a:spAutoFit/>
          </a:bodyPr>
          <a:lstStyle/>
          <a:p>
            <a:r>
              <a:rPr lang="en-US" dirty="0">
                <a:hlinkClick r:id="rId3"/>
              </a:rPr>
              <a:t>https://wiki.osdev.org/Stack</a:t>
            </a:r>
            <a:r>
              <a:rPr lang="en-US" dirty="0"/>
              <a:t> </a:t>
            </a:r>
          </a:p>
        </p:txBody>
      </p:sp>
      <p:sp>
        <p:nvSpPr>
          <p:cNvPr id="79" name="TextBox 78">
            <a:extLst>
              <a:ext uri="{FF2B5EF4-FFF2-40B4-BE49-F238E27FC236}">
                <a16:creationId xmlns:a16="http://schemas.microsoft.com/office/drawing/2014/main" id="{296ECAFC-8D4E-0968-9BC8-0EEA705EC9E1}"/>
              </a:ext>
            </a:extLst>
          </p:cNvPr>
          <p:cNvSpPr txBox="1"/>
          <p:nvPr/>
        </p:nvSpPr>
        <p:spPr>
          <a:xfrm>
            <a:off x="185561" y="5526874"/>
            <a:ext cx="3603272" cy="369332"/>
          </a:xfrm>
          <a:prstGeom prst="rect">
            <a:avLst/>
          </a:prstGeom>
          <a:noFill/>
        </p:spPr>
        <p:txBody>
          <a:bodyPr wrap="square">
            <a:spAutoFit/>
          </a:bodyPr>
          <a:lstStyle/>
          <a:p>
            <a:r>
              <a:rPr lang="en-US" dirty="0">
                <a:hlinkClick r:id="rId4"/>
              </a:rPr>
              <a:t>https://wiki.osdev.org/Stack_Trace</a:t>
            </a:r>
            <a:r>
              <a:rPr lang="en-US" dirty="0"/>
              <a:t> </a:t>
            </a:r>
          </a:p>
        </p:txBody>
      </p:sp>
      <p:sp>
        <p:nvSpPr>
          <p:cNvPr id="17" name="TextBox 16">
            <a:extLst>
              <a:ext uri="{FF2B5EF4-FFF2-40B4-BE49-F238E27FC236}">
                <a16:creationId xmlns:a16="http://schemas.microsoft.com/office/drawing/2014/main" id="{3A514842-71D9-DBBF-BE3D-F44F0DA3EA09}"/>
              </a:ext>
            </a:extLst>
          </p:cNvPr>
          <p:cNvSpPr txBox="1"/>
          <p:nvPr/>
        </p:nvSpPr>
        <p:spPr>
          <a:xfrm>
            <a:off x="5292634" y="6281112"/>
            <a:ext cx="6415617" cy="369332"/>
          </a:xfrm>
          <a:prstGeom prst="rect">
            <a:avLst/>
          </a:prstGeom>
          <a:noFill/>
        </p:spPr>
        <p:txBody>
          <a:bodyPr wrap="square">
            <a:spAutoFit/>
          </a:bodyPr>
          <a:lstStyle/>
          <a:p>
            <a:r>
              <a:rPr lang="en-US" dirty="0">
                <a:hlinkClick r:id="rId5"/>
              </a:rPr>
              <a:t>https://en.wikipedia.org/wiki/Function_prologue_and_epilogue</a:t>
            </a:r>
            <a:r>
              <a:rPr lang="en-US" dirty="0"/>
              <a:t> </a:t>
            </a:r>
          </a:p>
        </p:txBody>
      </p:sp>
      <p:sp>
        <p:nvSpPr>
          <p:cNvPr id="19" name="TextBox 18">
            <a:extLst>
              <a:ext uri="{FF2B5EF4-FFF2-40B4-BE49-F238E27FC236}">
                <a16:creationId xmlns:a16="http://schemas.microsoft.com/office/drawing/2014/main" id="{A6C2D7CB-46CE-E621-B2E9-36563CDE882B}"/>
              </a:ext>
            </a:extLst>
          </p:cNvPr>
          <p:cNvSpPr txBox="1"/>
          <p:nvPr/>
        </p:nvSpPr>
        <p:spPr>
          <a:xfrm>
            <a:off x="3953438" y="5962195"/>
            <a:ext cx="7177617" cy="369332"/>
          </a:xfrm>
          <a:prstGeom prst="rect">
            <a:avLst/>
          </a:prstGeom>
          <a:noFill/>
        </p:spPr>
        <p:txBody>
          <a:bodyPr wrap="square">
            <a:spAutoFit/>
          </a:bodyPr>
          <a:lstStyle/>
          <a:p>
            <a:r>
              <a:rPr lang="en-US" dirty="0">
                <a:hlinkClick r:id="rId6"/>
              </a:rPr>
              <a:t>https://www.sans.org/blog/stack-canaries-gingerly-sidestepping-the-cage/</a:t>
            </a:r>
            <a:r>
              <a:rPr lang="en-US" dirty="0"/>
              <a:t> </a:t>
            </a:r>
          </a:p>
        </p:txBody>
      </p:sp>
      <p:sp>
        <p:nvSpPr>
          <p:cNvPr id="18" name="TextBox 17">
            <a:extLst>
              <a:ext uri="{FF2B5EF4-FFF2-40B4-BE49-F238E27FC236}">
                <a16:creationId xmlns:a16="http://schemas.microsoft.com/office/drawing/2014/main" id="{42FE5E3E-B597-9D47-93AA-FDC57DC458DB}"/>
              </a:ext>
            </a:extLst>
          </p:cNvPr>
          <p:cNvSpPr txBox="1"/>
          <p:nvPr/>
        </p:nvSpPr>
        <p:spPr>
          <a:xfrm>
            <a:off x="3867150" y="5564162"/>
            <a:ext cx="6125632" cy="369332"/>
          </a:xfrm>
          <a:prstGeom prst="rect">
            <a:avLst/>
          </a:prstGeom>
          <a:noFill/>
        </p:spPr>
        <p:txBody>
          <a:bodyPr wrap="square">
            <a:spAutoFit/>
          </a:bodyPr>
          <a:lstStyle/>
          <a:p>
            <a:r>
              <a:rPr lang="en-US" dirty="0">
                <a:hlinkClick r:id="rId7"/>
              </a:rPr>
              <a:t>https://www.techtarget.com/whatis/definition/stack-pointer</a:t>
            </a:r>
            <a:r>
              <a:rPr lang="en-US" dirty="0"/>
              <a:t> </a:t>
            </a:r>
          </a:p>
        </p:txBody>
      </p:sp>
    </p:spTree>
    <p:extLst>
      <p:ext uri="{BB962C8B-B14F-4D97-AF65-F5344CB8AC3E}">
        <p14:creationId xmlns:p14="http://schemas.microsoft.com/office/powerpoint/2010/main" val="2609213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553D2-A854-FD7F-5603-A549175962E8}"/>
              </a:ext>
            </a:extLst>
          </p:cNvPr>
          <p:cNvSpPr>
            <a:spLocks noGrp="1"/>
          </p:cNvSpPr>
          <p:nvPr>
            <p:ph type="title"/>
          </p:nvPr>
        </p:nvSpPr>
        <p:spPr/>
        <p:txBody>
          <a:bodyPr/>
          <a:lstStyle/>
          <a:p>
            <a:r>
              <a:rPr lang="en-US" dirty="0"/>
              <a:t>Figuring out Stack Frames </a:t>
            </a:r>
          </a:p>
        </p:txBody>
      </p:sp>
      <p:sp>
        <p:nvSpPr>
          <p:cNvPr id="3" name="Content Placeholder 2">
            <a:extLst>
              <a:ext uri="{FF2B5EF4-FFF2-40B4-BE49-F238E27FC236}">
                <a16:creationId xmlns:a16="http://schemas.microsoft.com/office/drawing/2014/main" id="{3EFB0A06-12CB-83CB-DC2C-FD049F970794}"/>
              </a:ext>
            </a:extLst>
          </p:cNvPr>
          <p:cNvSpPr>
            <a:spLocks noGrp="1"/>
          </p:cNvSpPr>
          <p:nvPr>
            <p:ph idx="1"/>
          </p:nvPr>
        </p:nvSpPr>
        <p:spPr>
          <a:xfrm>
            <a:off x="763555" y="1324948"/>
            <a:ext cx="11002347" cy="1922106"/>
          </a:xfrm>
        </p:spPr>
        <p:txBody>
          <a:bodyPr>
            <a:normAutofit/>
          </a:bodyPr>
          <a:lstStyle/>
          <a:p>
            <a:r>
              <a:rPr lang="en-US" dirty="0"/>
              <a:t>Track the current EIP, ESP, EBP</a:t>
            </a:r>
          </a:p>
          <a:p>
            <a:r>
              <a:rPr lang="en-US" dirty="0"/>
              <a:t>Every line in the stack frame has a memory address in the stack (32-bit: </a:t>
            </a:r>
            <a:r>
              <a:rPr lang="en-US" sz="2800" dirty="0"/>
              <a:t>0xfffffff0 to 0x11111111 usually</a:t>
            </a:r>
            <a:endParaRPr lang="en-US" dirty="0"/>
          </a:p>
          <a:p>
            <a:r>
              <a:rPr lang="en-US" dirty="0"/>
              <a:t>Lines in machine code are not the same space normally, they are .text…</a:t>
            </a:r>
          </a:p>
        </p:txBody>
      </p:sp>
      <p:sp>
        <p:nvSpPr>
          <p:cNvPr id="4" name="Rectangle 3">
            <a:extLst>
              <a:ext uri="{FF2B5EF4-FFF2-40B4-BE49-F238E27FC236}">
                <a16:creationId xmlns:a16="http://schemas.microsoft.com/office/drawing/2014/main" id="{86492951-2EB1-A161-521F-05B3417D3F1E}"/>
              </a:ext>
            </a:extLst>
          </p:cNvPr>
          <p:cNvSpPr/>
          <p:nvPr/>
        </p:nvSpPr>
        <p:spPr>
          <a:xfrm>
            <a:off x="2696547" y="2360645"/>
            <a:ext cx="45719" cy="457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A1D8834-A51E-7875-ED45-6A95F75A8C6A}"/>
              </a:ext>
            </a:extLst>
          </p:cNvPr>
          <p:cNvSpPr txBox="1"/>
          <p:nvPr/>
        </p:nvSpPr>
        <p:spPr>
          <a:xfrm>
            <a:off x="763555" y="3299909"/>
            <a:ext cx="11160967" cy="3539430"/>
          </a:xfrm>
          <a:prstGeom prst="rect">
            <a:avLst/>
          </a:prstGeom>
          <a:noFill/>
        </p:spPr>
        <p:txBody>
          <a:bodyPr wrap="square">
            <a:spAutoFit/>
          </a:bodyPr>
          <a:lstStyle/>
          <a:p>
            <a:r>
              <a:rPr lang="en-US" sz="2800" dirty="0"/>
              <a:t>STACK:</a:t>
            </a:r>
          </a:p>
          <a:p>
            <a:r>
              <a:rPr lang="en-US" sz="2800" dirty="0"/>
              <a:t> 0xffff0004|</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+0x0004: </a:t>
            </a:r>
            <a:r>
              <a:rPr lang="en-US" sz="2800" dirty="0"/>
              <a:t> 0xffffa0a0              // </a:t>
            </a:r>
            <a:r>
              <a:rPr lang="en-US" sz="2800" dirty="0" err="1"/>
              <a:t>say_hi</a:t>
            </a:r>
            <a:r>
              <a:rPr lang="en-US" sz="2800" dirty="0"/>
              <a:t> argument 1</a:t>
            </a:r>
          </a:p>
          <a:p>
            <a:r>
              <a:rPr lang="en-US" sz="2800" dirty="0"/>
              <a:t> 0xffff0000|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+0x0008: </a:t>
            </a:r>
            <a:r>
              <a:rPr lang="en-US" sz="2800" dirty="0"/>
              <a:t>0x0804845a              // Return address from </a:t>
            </a:r>
            <a:r>
              <a:rPr lang="en-US" sz="2800" dirty="0" err="1"/>
              <a:t>say_hi</a:t>
            </a:r>
            <a:endParaRPr lang="en-US" sz="2800" dirty="0"/>
          </a:p>
          <a:p>
            <a:endParaRPr lang="en-US" sz="2800" dirty="0"/>
          </a:p>
          <a:p>
            <a:r>
              <a:rPr lang="en-US" sz="2800" dirty="0"/>
              <a:t>Pointers:</a:t>
            </a:r>
          </a:p>
          <a:p>
            <a:r>
              <a:rPr lang="en-US" sz="2800" dirty="0"/>
              <a:t>EIP:  804840b (first line of </a:t>
            </a:r>
            <a:r>
              <a:rPr lang="en-US" sz="2800" dirty="0" err="1"/>
              <a:t>say_hi</a:t>
            </a:r>
            <a:r>
              <a:rPr lang="en-US" sz="2800" dirty="0"/>
              <a:t>)</a:t>
            </a:r>
          </a:p>
          <a:p>
            <a:r>
              <a:rPr lang="en-US" sz="2800" dirty="0"/>
              <a:t>ESP = 0xffff0000</a:t>
            </a:r>
          </a:p>
          <a:p>
            <a:r>
              <a:rPr lang="en-US" sz="2800" dirty="0"/>
              <a:t>EBP = 0xffff002c (room for </a:t>
            </a:r>
            <a:r>
              <a:rPr lang="en-US" sz="2800" dirty="0" err="1"/>
              <a:t>say_hi’s</a:t>
            </a:r>
            <a:r>
              <a:rPr lang="en-US" sz="2800" dirty="0"/>
              <a:t> frame, way above  current lines in stack)</a:t>
            </a:r>
          </a:p>
        </p:txBody>
      </p:sp>
      <p:sp>
        <p:nvSpPr>
          <p:cNvPr id="10" name="Speech Bubble: Rectangle 9">
            <a:extLst>
              <a:ext uri="{FF2B5EF4-FFF2-40B4-BE49-F238E27FC236}">
                <a16:creationId xmlns:a16="http://schemas.microsoft.com/office/drawing/2014/main" id="{6F8756D2-E8C8-5A8E-70CF-73BCB2782C3B}"/>
              </a:ext>
            </a:extLst>
          </p:cNvPr>
          <p:cNvSpPr/>
          <p:nvPr/>
        </p:nvSpPr>
        <p:spPr>
          <a:xfrm>
            <a:off x="3843601" y="3180787"/>
            <a:ext cx="2458622" cy="456893"/>
          </a:xfrm>
          <a:prstGeom prst="wedgeRectCallout">
            <a:avLst>
              <a:gd name="adj1" fmla="val -136582"/>
              <a:gd name="adj2" fmla="val 99103"/>
            </a:avLst>
          </a:prstGeom>
          <a:solidFill>
            <a:srgbClr val="FFEBEB"/>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Address of stack line</a:t>
            </a:r>
          </a:p>
        </p:txBody>
      </p:sp>
      <p:sp>
        <p:nvSpPr>
          <p:cNvPr id="11" name="Speech Bubble: Rectangle 10">
            <a:extLst>
              <a:ext uri="{FF2B5EF4-FFF2-40B4-BE49-F238E27FC236}">
                <a16:creationId xmlns:a16="http://schemas.microsoft.com/office/drawing/2014/main" id="{B7DEB6B3-1B50-662E-7073-7FEE2FB09662}"/>
              </a:ext>
            </a:extLst>
          </p:cNvPr>
          <p:cNvSpPr/>
          <p:nvPr/>
        </p:nvSpPr>
        <p:spPr>
          <a:xfrm>
            <a:off x="7884061" y="3180787"/>
            <a:ext cx="2458622" cy="456893"/>
          </a:xfrm>
          <a:prstGeom prst="wedgeRectCallout">
            <a:avLst>
              <a:gd name="adj1" fmla="val -147570"/>
              <a:gd name="adj2" fmla="val 112471"/>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Value at address</a:t>
            </a:r>
          </a:p>
        </p:txBody>
      </p:sp>
      <p:sp>
        <p:nvSpPr>
          <p:cNvPr id="12" name="Arrow: Right 11">
            <a:extLst>
              <a:ext uri="{FF2B5EF4-FFF2-40B4-BE49-F238E27FC236}">
                <a16:creationId xmlns:a16="http://schemas.microsoft.com/office/drawing/2014/main" id="{DD3A8B15-3B61-48C0-E16F-50D2D8BBDE78}"/>
              </a:ext>
            </a:extLst>
          </p:cNvPr>
          <p:cNvSpPr/>
          <p:nvPr/>
        </p:nvSpPr>
        <p:spPr>
          <a:xfrm>
            <a:off x="157065" y="4147610"/>
            <a:ext cx="681135" cy="503853"/>
          </a:xfrm>
          <a:prstGeom prst="rightArrow">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ESP</a:t>
            </a:r>
          </a:p>
        </p:txBody>
      </p:sp>
      <p:sp>
        <p:nvSpPr>
          <p:cNvPr id="5" name="TextBox 4">
            <a:extLst>
              <a:ext uri="{FF2B5EF4-FFF2-40B4-BE49-F238E27FC236}">
                <a16:creationId xmlns:a16="http://schemas.microsoft.com/office/drawing/2014/main" id="{0AD91276-4899-6BB2-6F44-F046DC679680}"/>
              </a:ext>
            </a:extLst>
          </p:cNvPr>
          <p:cNvSpPr txBox="1"/>
          <p:nvPr/>
        </p:nvSpPr>
        <p:spPr>
          <a:xfrm>
            <a:off x="6952861" y="5533052"/>
            <a:ext cx="4475584" cy="707886"/>
          </a:xfrm>
          <a:prstGeom prst="rect">
            <a:avLst/>
          </a:prstGeom>
          <a:solidFill>
            <a:srgbClr val="FFFFCC"/>
          </a:solidFill>
        </p:spPr>
        <p:txBody>
          <a:bodyPr wrap="square" rtlCol="0">
            <a:spAutoFit/>
          </a:bodyPr>
          <a:lstStyle/>
          <a:p>
            <a:r>
              <a:rPr lang="en-US" sz="2000" dirty="0"/>
              <a:t>Sometimes the stack line is called the stack frame…be wary of context</a:t>
            </a:r>
          </a:p>
        </p:txBody>
      </p:sp>
      <p:sp>
        <p:nvSpPr>
          <p:cNvPr id="6" name="Speech Bubble: Rectangle 5">
            <a:extLst>
              <a:ext uri="{FF2B5EF4-FFF2-40B4-BE49-F238E27FC236}">
                <a16:creationId xmlns:a16="http://schemas.microsoft.com/office/drawing/2014/main" id="{41B962B3-690B-1F42-84FC-434805437854}"/>
              </a:ext>
            </a:extLst>
          </p:cNvPr>
          <p:cNvSpPr/>
          <p:nvPr/>
        </p:nvSpPr>
        <p:spPr>
          <a:xfrm>
            <a:off x="3525582" y="4899332"/>
            <a:ext cx="3184251" cy="456893"/>
          </a:xfrm>
          <a:prstGeom prst="wedgeRectCallout">
            <a:avLst>
              <a:gd name="adj1" fmla="val -63058"/>
              <a:gd name="adj2" fmla="val -134387"/>
            </a:avLst>
          </a:prstGeom>
          <a:solidFill>
            <a:srgbClr val="FFEBEB"/>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Relative address of stack line</a:t>
            </a:r>
          </a:p>
        </p:txBody>
      </p:sp>
    </p:spTree>
    <p:extLst>
      <p:ext uri="{BB962C8B-B14F-4D97-AF65-F5344CB8AC3E}">
        <p14:creationId xmlns:p14="http://schemas.microsoft.com/office/powerpoint/2010/main" val="3665699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FE735-4F03-92F1-DE83-73CF36348468}"/>
              </a:ext>
            </a:extLst>
          </p:cNvPr>
          <p:cNvSpPr>
            <a:spLocks noGrp="1"/>
          </p:cNvSpPr>
          <p:nvPr>
            <p:ph type="title"/>
          </p:nvPr>
        </p:nvSpPr>
        <p:spPr>
          <a:xfrm>
            <a:off x="40102" y="82244"/>
            <a:ext cx="3053832" cy="513243"/>
          </a:xfrm>
        </p:spPr>
        <p:txBody>
          <a:bodyPr>
            <a:noAutofit/>
          </a:bodyPr>
          <a:lstStyle/>
          <a:p>
            <a:r>
              <a:rPr lang="en-US" sz="4800" dirty="0"/>
              <a:t>32-bit stack</a:t>
            </a:r>
          </a:p>
        </p:txBody>
      </p:sp>
      <p:sp>
        <p:nvSpPr>
          <p:cNvPr id="5" name="Freeform: Shape 4">
            <a:extLst>
              <a:ext uri="{FF2B5EF4-FFF2-40B4-BE49-F238E27FC236}">
                <a16:creationId xmlns:a16="http://schemas.microsoft.com/office/drawing/2014/main" id="{2118210F-BC13-C0B0-9968-5FBE08182FC2}"/>
              </a:ext>
            </a:extLst>
          </p:cNvPr>
          <p:cNvSpPr/>
          <p:nvPr/>
        </p:nvSpPr>
        <p:spPr>
          <a:xfrm>
            <a:off x="1857063" y="2800413"/>
            <a:ext cx="9224733" cy="3382127"/>
          </a:xfrm>
          <a:custGeom>
            <a:avLst/>
            <a:gdLst>
              <a:gd name="connsiteX0" fmla="*/ 2817845 w 4581331"/>
              <a:gd name="connsiteY0" fmla="*/ 0 h 1212980"/>
              <a:gd name="connsiteX1" fmla="*/ 0 w 4581331"/>
              <a:gd name="connsiteY1" fmla="*/ 615820 h 1212980"/>
              <a:gd name="connsiteX2" fmla="*/ 9331 w 4581331"/>
              <a:gd name="connsiteY2" fmla="*/ 1212980 h 1212980"/>
              <a:gd name="connsiteX3" fmla="*/ 4581331 w 4581331"/>
              <a:gd name="connsiteY3" fmla="*/ 1194318 h 1212980"/>
              <a:gd name="connsiteX4" fmla="*/ 4581331 w 4581331"/>
              <a:gd name="connsiteY4" fmla="*/ 643812 h 1212980"/>
              <a:gd name="connsiteX5" fmla="*/ 3470988 w 4581331"/>
              <a:gd name="connsiteY5" fmla="*/ 0 h 1212980"/>
              <a:gd name="connsiteX6" fmla="*/ 2817845 w 4581331"/>
              <a:gd name="connsiteY6" fmla="*/ 0 h 1212980"/>
              <a:gd name="connsiteX0" fmla="*/ 2356477 w 4581331"/>
              <a:gd name="connsiteY0" fmla="*/ 0 h 1218493"/>
              <a:gd name="connsiteX1" fmla="*/ 0 w 4581331"/>
              <a:gd name="connsiteY1" fmla="*/ 621333 h 1218493"/>
              <a:gd name="connsiteX2" fmla="*/ 9331 w 4581331"/>
              <a:gd name="connsiteY2" fmla="*/ 1218493 h 1218493"/>
              <a:gd name="connsiteX3" fmla="*/ 4581331 w 4581331"/>
              <a:gd name="connsiteY3" fmla="*/ 1199831 h 1218493"/>
              <a:gd name="connsiteX4" fmla="*/ 4581331 w 4581331"/>
              <a:gd name="connsiteY4" fmla="*/ 649325 h 1218493"/>
              <a:gd name="connsiteX5" fmla="*/ 3470988 w 4581331"/>
              <a:gd name="connsiteY5" fmla="*/ 5513 h 1218493"/>
              <a:gd name="connsiteX6" fmla="*/ 2356477 w 4581331"/>
              <a:gd name="connsiteY6" fmla="*/ 0 h 1218493"/>
              <a:gd name="connsiteX0" fmla="*/ 2356477 w 4581331"/>
              <a:gd name="connsiteY0" fmla="*/ 5511 h 1224004"/>
              <a:gd name="connsiteX1" fmla="*/ 0 w 4581331"/>
              <a:gd name="connsiteY1" fmla="*/ 626844 h 1224004"/>
              <a:gd name="connsiteX2" fmla="*/ 9331 w 4581331"/>
              <a:gd name="connsiteY2" fmla="*/ 1224004 h 1224004"/>
              <a:gd name="connsiteX3" fmla="*/ 4581331 w 4581331"/>
              <a:gd name="connsiteY3" fmla="*/ 1205342 h 1224004"/>
              <a:gd name="connsiteX4" fmla="*/ 4581331 w 4581331"/>
              <a:gd name="connsiteY4" fmla="*/ 654836 h 1224004"/>
              <a:gd name="connsiteX5" fmla="*/ 2825072 w 4581331"/>
              <a:gd name="connsiteY5" fmla="*/ 0 h 1224004"/>
              <a:gd name="connsiteX6" fmla="*/ 2356477 w 4581331"/>
              <a:gd name="connsiteY6" fmla="*/ 5511 h 1224004"/>
              <a:gd name="connsiteX0" fmla="*/ 4002986 w 6227840"/>
              <a:gd name="connsiteY0" fmla="*/ 5511 h 1224004"/>
              <a:gd name="connsiteX1" fmla="*/ 0 w 6227840"/>
              <a:gd name="connsiteY1" fmla="*/ 648893 h 1224004"/>
              <a:gd name="connsiteX2" fmla="*/ 1655840 w 6227840"/>
              <a:gd name="connsiteY2" fmla="*/ 1224004 h 1224004"/>
              <a:gd name="connsiteX3" fmla="*/ 6227840 w 6227840"/>
              <a:gd name="connsiteY3" fmla="*/ 1205342 h 1224004"/>
              <a:gd name="connsiteX4" fmla="*/ 6227840 w 6227840"/>
              <a:gd name="connsiteY4" fmla="*/ 654836 h 1224004"/>
              <a:gd name="connsiteX5" fmla="*/ 4471581 w 6227840"/>
              <a:gd name="connsiteY5" fmla="*/ 0 h 1224004"/>
              <a:gd name="connsiteX6" fmla="*/ 4002986 w 6227840"/>
              <a:gd name="connsiteY6" fmla="*/ 5511 h 1224004"/>
              <a:gd name="connsiteX0" fmla="*/ 4002986 w 6227840"/>
              <a:gd name="connsiteY0" fmla="*/ 5511 h 1527185"/>
              <a:gd name="connsiteX1" fmla="*/ 0 w 6227840"/>
              <a:gd name="connsiteY1" fmla="*/ 648893 h 1527185"/>
              <a:gd name="connsiteX2" fmla="*/ 15098 w 6227840"/>
              <a:gd name="connsiteY2" fmla="*/ 1527185 h 1527185"/>
              <a:gd name="connsiteX3" fmla="*/ 6227840 w 6227840"/>
              <a:gd name="connsiteY3" fmla="*/ 1205342 h 1527185"/>
              <a:gd name="connsiteX4" fmla="*/ 6227840 w 6227840"/>
              <a:gd name="connsiteY4" fmla="*/ 654836 h 1527185"/>
              <a:gd name="connsiteX5" fmla="*/ 4471581 w 6227840"/>
              <a:gd name="connsiteY5" fmla="*/ 0 h 1527185"/>
              <a:gd name="connsiteX6" fmla="*/ 4002986 w 6227840"/>
              <a:gd name="connsiteY6" fmla="*/ 5511 h 1527185"/>
              <a:gd name="connsiteX0" fmla="*/ 4002986 w 6498894"/>
              <a:gd name="connsiteY0" fmla="*/ 5511 h 1527185"/>
              <a:gd name="connsiteX1" fmla="*/ 0 w 6498894"/>
              <a:gd name="connsiteY1" fmla="*/ 648893 h 1527185"/>
              <a:gd name="connsiteX2" fmla="*/ 15098 w 6498894"/>
              <a:gd name="connsiteY2" fmla="*/ 1527185 h 1527185"/>
              <a:gd name="connsiteX3" fmla="*/ 6498894 w 6498894"/>
              <a:gd name="connsiteY3" fmla="*/ 1508523 h 1527185"/>
              <a:gd name="connsiteX4" fmla="*/ 6227840 w 6498894"/>
              <a:gd name="connsiteY4" fmla="*/ 654836 h 1527185"/>
              <a:gd name="connsiteX5" fmla="*/ 4471581 w 6498894"/>
              <a:gd name="connsiteY5" fmla="*/ 0 h 1527185"/>
              <a:gd name="connsiteX6" fmla="*/ 4002986 w 6498894"/>
              <a:gd name="connsiteY6" fmla="*/ 5511 h 1527185"/>
              <a:gd name="connsiteX0" fmla="*/ 4002986 w 6498894"/>
              <a:gd name="connsiteY0" fmla="*/ 5511 h 1527185"/>
              <a:gd name="connsiteX1" fmla="*/ 0 w 6498894"/>
              <a:gd name="connsiteY1" fmla="*/ 648893 h 1527185"/>
              <a:gd name="connsiteX2" fmla="*/ 15098 w 6498894"/>
              <a:gd name="connsiteY2" fmla="*/ 1527185 h 1527185"/>
              <a:gd name="connsiteX3" fmla="*/ 6498894 w 6498894"/>
              <a:gd name="connsiteY3" fmla="*/ 1508523 h 1527185"/>
              <a:gd name="connsiteX4" fmla="*/ 6493127 w 6498894"/>
              <a:gd name="connsiteY4" fmla="*/ 646567 h 1527185"/>
              <a:gd name="connsiteX5" fmla="*/ 4471581 w 6498894"/>
              <a:gd name="connsiteY5" fmla="*/ 0 h 1527185"/>
              <a:gd name="connsiteX6" fmla="*/ 4002986 w 6498894"/>
              <a:gd name="connsiteY6" fmla="*/ 5511 h 1527185"/>
              <a:gd name="connsiteX0" fmla="*/ 4002986 w 6498894"/>
              <a:gd name="connsiteY0" fmla="*/ 0 h 1521674"/>
              <a:gd name="connsiteX1" fmla="*/ 0 w 6498894"/>
              <a:gd name="connsiteY1" fmla="*/ 643382 h 1521674"/>
              <a:gd name="connsiteX2" fmla="*/ 15098 w 6498894"/>
              <a:gd name="connsiteY2" fmla="*/ 1521674 h 1521674"/>
              <a:gd name="connsiteX3" fmla="*/ 6498894 w 6498894"/>
              <a:gd name="connsiteY3" fmla="*/ 1503012 h 1521674"/>
              <a:gd name="connsiteX4" fmla="*/ 6493127 w 6498894"/>
              <a:gd name="connsiteY4" fmla="*/ 641056 h 1521674"/>
              <a:gd name="connsiteX5" fmla="*/ 4492362 w 6498894"/>
              <a:gd name="connsiteY5" fmla="*/ 78404 h 1521674"/>
              <a:gd name="connsiteX6" fmla="*/ 4002986 w 6498894"/>
              <a:gd name="connsiteY6" fmla="*/ 0 h 1521674"/>
              <a:gd name="connsiteX0" fmla="*/ 4072255 w 6498894"/>
              <a:gd name="connsiteY0" fmla="*/ 18099 h 1443270"/>
              <a:gd name="connsiteX1" fmla="*/ 0 w 6498894"/>
              <a:gd name="connsiteY1" fmla="*/ 564978 h 1443270"/>
              <a:gd name="connsiteX2" fmla="*/ 15098 w 6498894"/>
              <a:gd name="connsiteY2" fmla="*/ 1443270 h 1443270"/>
              <a:gd name="connsiteX3" fmla="*/ 6498894 w 6498894"/>
              <a:gd name="connsiteY3" fmla="*/ 1424608 h 1443270"/>
              <a:gd name="connsiteX4" fmla="*/ 6493127 w 6498894"/>
              <a:gd name="connsiteY4" fmla="*/ 562652 h 1443270"/>
              <a:gd name="connsiteX5" fmla="*/ 4492362 w 6498894"/>
              <a:gd name="connsiteY5" fmla="*/ 0 h 1443270"/>
              <a:gd name="connsiteX6" fmla="*/ 4072255 w 6498894"/>
              <a:gd name="connsiteY6" fmla="*/ 18099 h 1443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98894" h="1443270">
                <a:moveTo>
                  <a:pt x="4072255" y="18099"/>
                </a:moveTo>
                <a:lnTo>
                  <a:pt x="0" y="564978"/>
                </a:lnTo>
                <a:lnTo>
                  <a:pt x="15098" y="1443270"/>
                </a:lnTo>
                <a:lnTo>
                  <a:pt x="6498894" y="1424608"/>
                </a:lnTo>
                <a:cubicBezTo>
                  <a:pt x="6496972" y="1137289"/>
                  <a:pt x="6495049" y="849971"/>
                  <a:pt x="6493127" y="562652"/>
                </a:cubicBezTo>
                <a:lnTo>
                  <a:pt x="4492362" y="0"/>
                </a:lnTo>
                <a:lnTo>
                  <a:pt x="4072255" y="18099"/>
                </a:lnTo>
                <a:close/>
              </a:path>
            </a:pathLst>
          </a:custGeom>
          <a:solidFill>
            <a:schemeClr val="accent4">
              <a:lumMod val="20000"/>
              <a:lumOff val="80000"/>
            </a:schemeClr>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E3B3763A-F03D-AE99-A0B1-403E6BFC82AF}"/>
              </a:ext>
            </a:extLst>
          </p:cNvPr>
          <p:cNvSpPr/>
          <p:nvPr/>
        </p:nvSpPr>
        <p:spPr>
          <a:xfrm>
            <a:off x="1897707" y="4065424"/>
            <a:ext cx="9163267" cy="2070676"/>
          </a:xfrm>
          <a:prstGeom prst="rect">
            <a:avLst/>
          </a:pr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19">
            <a:extLst>
              <a:ext uri="{FF2B5EF4-FFF2-40B4-BE49-F238E27FC236}">
                <a16:creationId xmlns:a16="http://schemas.microsoft.com/office/drawing/2014/main" id="{20A3E137-C7AA-8FEB-19BA-207F90BB84CC}"/>
              </a:ext>
            </a:extLst>
          </p:cNvPr>
          <p:cNvSpPr txBox="1"/>
          <p:nvPr/>
        </p:nvSpPr>
        <p:spPr>
          <a:xfrm>
            <a:off x="9464723" y="6280795"/>
            <a:ext cx="2245847"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High Memory</a:t>
            </a:r>
          </a:p>
          <a:p>
            <a:pPr algn="r"/>
            <a:r>
              <a:rPr lang="en-US" dirty="0"/>
              <a:t>0xfffffff0</a:t>
            </a:r>
          </a:p>
        </p:txBody>
      </p:sp>
      <p:sp>
        <p:nvSpPr>
          <p:cNvPr id="8" name="TextBox 20">
            <a:extLst>
              <a:ext uri="{FF2B5EF4-FFF2-40B4-BE49-F238E27FC236}">
                <a16:creationId xmlns:a16="http://schemas.microsoft.com/office/drawing/2014/main" id="{E0C7933E-8A4B-9B44-5CB9-8A2417F200DD}"/>
              </a:ext>
            </a:extLst>
          </p:cNvPr>
          <p:cNvSpPr txBox="1"/>
          <p:nvPr/>
        </p:nvSpPr>
        <p:spPr>
          <a:xfrm>
            <a:off x="215677" y="6205529"/>
            <a:ext cx="2267712"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Low Memory</a:t>
            </a:r>
          </a:p>
          <a:p>
            <a:pPr algn="r"/>
            <a:r>
              <a:rPr lang="en-US" dirty="0"/>
              <a:t>0x11111111</a:t>
            </a:r>
          </a:p>
        </p:txBody>
      </p:sp>
      <p:sp>
        <p:nvSpPr>
          <p:cNvPr id="9" name="Arrow: Right 8">
            <a:extLst>
              <a:ext uri="{FF2B5EF4-FFF2-40B4-BE49-F238E27FC236}">
                <a16:creationId xmlns:a16="http://schemas.microsoft.com/office/drawing/2014/main" id="{40096391-70E3-4EE8-8A33-FD8ABB21A5C3}"/>
              </a:ext>
            </a:extLst>
          </p:cNvPr>
          <p:cNvSpPr/>
          <p:nvPr/>
        </p:nvSpPr>
        <p:spPr>
          <a:xfrm flipH="1">
            <a:off x="79233" y="4099239"/>
            <a:ext cx="1883836" cy="2194088"/>
          </a:xfrm>
          <a:prstGeom prst="rightArrow">
            <a:avLst>
              <a:gd name="adj1" fmla="val 80751"/>
              <a:gd name="adj2" fmla="val 50000"/>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Stack Growth</a:t>
            </a:r>
          </a:p>
          <a:p>
            <a:pPr algn="ctr"/>
            <a:r>
              <a:rPr lang="en-US" dirty="0"/>
              <a:t>(i.e. added functions)</a:t>
            </a:r>
          </a:p>
        </p:txBody>
      </p:sp>
      <p:sp>
        <p:nvSpPr>
          <p:cNvPr id="10" name="Rectangle 9">
            <a:extLst>
              <a:ext uri="{FF2B5EF4-FFF2-40B4-BE49-F238E27FC236}">
                <a16:creationId xmlns:a16="http://schemas.microsoft.com/office/drawing/2014/main" id="{5DB6DC11-7BB8-9AB2-976B-C811BE8AD8DB}"/>
              </a:ext>
            </a:extLst>
          </p:cNvPr>
          <p:cNvSpPr/>
          <p:nvPr/>
        </p:nvSpPr>
        <p:spPr>
          <a:xfrm rot="5400000">
            <a:off x="7497434" y="4844718"/>
            <a:ext cx="1949424" cy="633335"/>
          </a:xfrm>
          <a:prstGeom prst="rect">
            <a:avLst/>
          </a:prstGeom>
          <a:solidFill>
            <a:srgbClr val="CCECFF"/>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Main’s Saved EBP</a:t>
            </a:r>
          </a:p>
        </p:txBody>
      </p:sp>
      <p:grpSp>
        <p:nvGrpSpPr>
          <p:cNvPr id="11" name="Group 10">
            <a:extLst>
              <a:ext uri="{FF2B5EF4-FFF2-40B4-BE49-F238E27FC236}">
                <a16:creationId xmlns:a16="http://schemas.microsoft.com/office/drawing/2014/main" id="{14806EA2-C27B-B047-8563-C44B5E726A61}"/>
              </a:ext>
            </a:extLst>
          </p:cNvPr>
          <p:cNvGrpSpPr/>
          <p:nvPr/>
        </p:nvGrpSpPr>
        <p:grpSpPr>
          <a:xfrm>
            <a:off x="3093934" y="1808616"/>
            <a:ext cx="6074330" cy="1211108"/>
            <a:chOff x="-521559" y="5574268"/>
            <a:chExt cx="6617559" cy="1042419"/>
          </a:xfrm>
        </p:grpSpPr>
        <p:sp>
          <p:nvSpPr>
            <p:cNvPr id="25" name="Rectangle 24">
              <a:extLst>
                <a:ext uri="{FF2B5EF4-FFF2-40B4-BE49-F238E27FC236}">
                  <a16:creationId xmlns:a16="http://schemas.microsoft.com/office/drawing/2014/main" id="{C7265D11-7941-28A7-5AD0-538837ACD206}"/>
                </a:ext>
              </a:extLst>
            </p:cNvPr>
            <p:cNvSpPr/>
            <p:nvPr/>
          </p:nvSpPr>
          <p:spPr>
            <a:xfrm>
              <a:off x="-521559" y="5943600"/>
              <a:ext cx="1481266" cy="411891"/>
            </a:xfrm>
            <a:prstGeom prst="rect">
              <a:avLst/>
            </a:prstGeom>
            <a:solidFill>
              <a:srgbClr val="C00000"/>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t>.text</a:t>
              </a:r>
            </a:p>
          </p:txBody>
        </p:sp>
        <p:sp>
          <p:nvSpPr>
            <p:cNvPr id="26" name="Rectangle 25">
              <a:extLst>
                <a:ext uri="{FF2B5EF4-FFF2-40B4-BE49-F238E27FC236}">
                  <a16:creationId xmlns:a16="http://schemas.microsoft.com/office/drawing/2014/main" id="{C321BE2B-BCE5-FB56-C1B6-2271509E9472}"/>
                </a:ext>
              </a:extLst>
            </p:cNvPr>
            <p:cNvSpPr/>
            <p:nvPr/>
          </p:nvSpPr>
          <p:spPr>
            <a:xfrm>
              <a:off x="970005" y="5943600"/>
              <a:ext cx="683740" cy="411892"/>
            </a:xfrm>
            <a:prstGeom prst="rect">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t>.data</a:t>
              </a:r>
            </a:p>
          </p:txBody>
        </p:sp>
        <p:sp>
          <p:nvSpPr>
            <p:cNvPr id="27" name="Rectangle 26">
              <a:extLst>
                <a:ext uri="{FF2B5EF4-FFF2-40B4-BE49-F238E27FC236}">
                  <a16:creationId xmlns:a16="http://schemas.microsoft.com/office/drawing/2014/main" id="{7112FCE6-B0B8-C392-CCCE-1E5E3BF51E4E}"/>
                </a:ext>
              </a:extLst>
            </p:cNvPr>
            <p:cNvSpPr/>
            <p:nvPr/>
          </p:nvSpPr>
          <p:spPr>
            <a:xfrm>
              <a:off x="1664042" y="5943600"/>
              <a:ext cx="683740" cy="411892"/>
            </a:xfrm>
            <a:prstGeom prst="rect">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t>.</a:t>
              </a:r>
              <a:r>
                <a:rPr lang="en-US" sz="1600" dirty="0" err="1"/>
                <a:t>bss</a:t>
              </a:r>
              <a:endParaRPr lang="en-US" sz="1600" dirty="0"/>
            </a:p>
          </p:txBody>
        </p:sp>
        <p:sp>
          <p:nvSpPr>
            <p:cNvPr id="28" name="Rectangle 27">
              <a:extLst>
                <a:ext uri="{FF2B5EF4-FFF2-40B4-BE49-F238E27FC236}">
                  <a16:creationId xmlns:a16="http://schemas.microsoft.com/office/drawing/2014/main" id="{0DB4ADB8-60AC-2A8E-C205-EE28933CE9D0}"/>
                </a:ext>
              </a:extLst>
            </p:cNvPr>
            <p:cNvSpPr/>
            <p:nvPr/>
          </p:nvSpPr>
          <p:spPr>
            <a:xfrm>
              <a:off x="2347782" y="5943600"/>
              <a:ext cx="683740" cy="411892"/>
            </a:xfrm>
            <a:prstGeom prst="rect">
              <a:avLst/>
            </a:prstGeom>
            <a:solidFill>
              <a:srgbClr val="FFCCFF"/>
            </a:solidFill>
            <a:ln w="63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rPr>
                <a:t>Heap</a:t>
              </a:r>
            </a:p>
          </p:txBody>
        </p:sp>
        <p:sp>
          <p:nvSpPr>
            <p:cNvPr id="29" name="TextBox 28">
              <a:extLst>
                <a:ext uri="{FF2B5EF4-FFF2-40B4-BE49-F238E27FC236}">
                  <a16:creationId xmlns:a16="http://schemas.microsoft.com/office/drawing/2014/main" id="{6815D93C-41AD-B7B8-C840-98DED3B930F9}"/>
                </a:ext>
              </a:extLst>
            </p:cNvPr>
            <p:cNvSpPr txBox="1"/>
            <p:nvPr/>
          </p:nvSpPr>
          <p:spPr>
            <a:xfrm>
              <a:off x="214696" y="6325289"/>
              <a:ext cx="3471735" cy="291398"/>
            </a:xfrm>
            <a:prstGeom prst="rect">
              <a:avLst/>
            </a:prstGeom>
            <a:noFill/>
          </p:spPr>
          <p:txBody>
            <a:bodyPr wrap="square" rtlCol="0">
              <a:spAutoFit/>
            </a:bodyPr>
            <a:lstStyle/>
            <a:p>
              <a:endParaRPr lang="en-US" sz="1600" dirty="0"/>
            </a:p>
          </p:txBody>
        </p:sp>
        <p:sp>
          <p:nvSpPr>
            <p:cNvPr id="30" name="Rectangle 29">
              <a:extLst>
                <a:ext uri="{FF2B5EF4-FFF2-40B4-BE49-F238E27FC236}">
                  <a16:creationId xmlns:a16="http://schemas.microsoft.com/office/drawing/2014/main" id="{8130ABEE-2B98-DF7A-03BB-D9B1EB69CCF5}"/>
                </a:ext>
              </a:extLst>
            </p:cNvPr>
            <p:cNvSpPr/>
            <p:nvPr/>
          </p:nvSpPr>
          <p:spPr>
            <a:xfrm>
              <a:off x="3031522" y="5943600"/>
              <a:ext cx="1416911" cy="4118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bg2">
                      <a:lumMod val="90000"/>
                    </a:schemeClr>
                  </a:solidFill>
                </a:rPr>
                <a:t>(as needed)</a:t>
              </a:r>
            </a:p>
          </p:txBody>
        </p:sp>
        <p:sp>
          <p:nvSpPr>
            <p:cNvPr id="31" name="Rectangle 30">
              <a:extLst>
                <a:ext uri="{FF2B5EF4-FFF2-40B4-BE49-F238E27FC236}">
                  <a16:creationId xmlns:a16="http://schemas.microsoft.com/office/drawing/2014/main" id="{9ECC8510-872B-F9AB-E1F5-C2C3A1DED861}"/>
                </a:ext>
              </a:extLst>
            </p:cNvPr>
            <p:cNvSpPr/>
            <p:nvPr/>
          </p:nvSpPr>
          <p:spPr>
            <a:xfrm>
              <a:off x="4422688" y="5943600"/>
              <a:ext cx="683740" cy="411892"/>
            </a:xfrm>
            <a:prstGeom prst="rect">
              <a:avLst/>
            </a:prstGeom>
            <a:solidFill>
              <a:schemeClr val="accent6">
                <a:lumMod val="75000"/>
              </a:schemeClr>
            </a:solid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Stack</a:t>
              </a:r>
            </a:p>
          </p:txBody>
        </p:sp>
        <p:sp>
          <p:nvSpPr>
            <p:cNvPr id="32" name="Rectangle 31">
              <a:extLst>
                <a:ext uri="{FF2B5EF4-FFF2-40B4-BE49-F238E27FC236}">
                  <a16:creationId xmlns:a16="http://schemas.microsoft.com/office/drawing/2014/main" id="{31408000-3E78-172F-F02D-E907BC36FA78}"/>
                </a:ext>
              </a:extLst>
            </p:cNvPr>
            <p:cNvSpPr/>
            <p:nvPr/>
          </p:nvSpPr>
          <p:spPr>
            <a:xfrm>
              <a:off x="5106428" y="5943600"/>
              <a:ext cx="989572" cy="411892"/>
            </a:xfrm>
            <a:prstGeom prst="rect">
              <a:avLst/>
            </a:prstGeom>
            <a:solidFill>
              <a:schemeClr val="accent2">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Env/Arg</a:t>
              </a:r>
            </a:p>
          </p:txBody>
        </p:sp>
        <p:sp>
          <p:nvSpPr>
            <p:cNvPr id="33" name="TextBox 32">
              <a:extLst>
                <a:ext uri="{FF2B5EF4-FFF2-40B4-BE49-F238E27FC236}">
                  <a16:creationId xmlns:a16="http://schemas.microsoft.com/office/drawing/2014/main" id="{112DD013-31C3-9121-05DE-202F14D8B96F}"/>
                </a:ext>
              </a:extLst>
            </p:cNvPr>
            <p:cNvSpPr txBox="1"/>
            <p:nvPr/>
          </p:nvSpPr>
          <p:spPr>
            <a:xfrm>
              <a:off x="4197178" y="5574268"/>
              <a:ext cx="1898822" cy="291399"/>
            </a:xfrm>
            <a:prstGeom prst="rect">
              <a:avLst/>
            </a:prstGeom>
            <a:noFill/>
          </p:spPr>
          <p:txBody>
            <a:bodyPr wrap="square" rtlCol="0">
              <a:spAutoFit/>
            </a:bodyPr>
            <a:lstStyle/>
            <a:p>
              <a:pPr algn="r"/>
              <a:r>
                <a:rPr lang="en-US" sz="1600" dirty="0"/>
                <a:t>Higher addresses</a:t>
              </a:r>
            </a:p>
          </p:txBody>
        </p:sp>
        <p:sp>
          <p:nvSpPr>
            <p:cNvPr id="34" name="TextBox 33">
              <a:extLst>
                <a:ext uri="{FF2B5EF4-FFF2-40B4-BE49-F238E27FC236}">
                  <a16:creationId xmlns:a16="http://schemas.microsoft.com/office/drawing/2014/main" id="{BA654C4F-7181-5836-2D3A-41EE4EC0F618}"/>
                </a:ext>
              </a:extLst>
            </p:cNvPr>
            <p:cNvSpPr txBox="1"/>
            <p:nvPr/>
          </p:nvSpPr>
          <p:spPr>
            <a:xfrm>
              <a:off x="280084" y="5598919"/>
              <a:ext cx="1898822" cy="291399"/>
            </a:xfrm>
            <a:prstGeom prst="rect">
              <a:avLst/>
            </a:prstGeom>
            <a:noFill/>
          </p:spPr>
          <p:txBody>
            <a:bodyPr wrap="square" rtlCol="0">
              <a:spAutoFit/>
            </a:bodyPr>
            <a:lstStyle/>
            <a:p>
              <a:r>
                <a:rPr lang="en-US" sz="1600" dirty="0"/>
                <a:t>Lower addresses</a:t>
              </a:r>
            </a:p>
          </p:txBody>
        </p:sp>
      </p:grpSp>
      <p:sp>
        <p:nvSpPr>
          <p:cNvPr id="12" name="Rectangle 11">
            <a:extLst>
              <a:ext uri="{FF2B5EF4-FFF2-40B4-BE49-F238E27FC236}">
                <a16:creationId xmlns:a16="http://schemas.microsoft.com/office/drawing/2014/main" id="{8209A87D-8F03-43C9-77AE-0C7E5A34F142}"/>
              </a:ext>
            </a:extLst>
          </p:cNvPr>
          <p:cNvSpPr/>
          <p:nvPr/>
        </p:nvSpPr>
        <p:spPr>
          <a:xfrm rot="5400000">
            <a:off x="8394229" y="4674502"/>
            <a:ext cx="1949425" cy="1019948"/>
          </a:xfrm>
          <a:prstGeom prst="rect">
            <a:avLst/>
          </a:prstGeom>
          <a:solidFill>
            <a:srgbClr val="FFFFCC"/>
          </a:solid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t>Saved EIP for Main (‘0’)</a:t>
            </a:r>
          </a:p>
        </p:txBody>
      </p:sp>
      <p:sp>
        <p:nvSpPr>
          <p:cNvPr id="13" name="TextBox 12">
            <a:extLst>
              <a:ext uri="{FF2B5EF4-FFF2-40B4-BE49-F238E27FC236}">
                <a16:creationId xmlns:a16="http://schemas.microsoft.com/office/drawing/2014/main" id="{2EECE695-6962-E14D-5775-C882789A4D9B}"/>
              </a:ext>
            </a:extLst>
          </p:cNvPr>
          <p:cNvSpPr txBox="1"/>
          <p:nvPr/>
        </p:nvSpPr>
        <p:spPr>
          <a:xfrm>
            <a:off x="2130883" y="3791561"/>
            <a:ext cx="4338229" cy="369332"/>
          </a:xfrm>
          <a:prstGeom prst="rect">
            <a:avLst/>
          </a:prstGeom>
          <a:solidFill>
            <a:srgbClr val="CCECFF"/>
          </a:solidFill>
          <a:ln>
            <a:solidFill>
              <a:srgbClr val="92D050"/>
            </a:solidFill>
          </a:ln>
        </p:spPr>
        <p:txBody>
          <a:bodyPr wrap="square" rtlCol="0">
            <a:spAutoFit/>
          </a:bodyPr>
          <a:lstStyle/>
          <a:p>
            <a:pPr algn="ctr"/>
            <a:r>
              <a:rPr lang="en-US" dirty="0">
                <a:solidFill>
                  <a:srgbClr val="FF0000"/>
                </a:solidFill>
              </a:rPr>
              <a:t>Function’s Part of the Stack</a:t>
            </a:r>
          </a:p>
        </p:txBody>
      </p:sp>
      <p:sp>
        <p:nvSpPr>
          <p:cNvPr id="14" name="TextBox 13">
            <a:extLst>
              <a:ext uri="{FF2B5EF4-FFF2-40B4-BE49-F238E27FC236}">
                <a16:creationId xmlns:a16="http://schemas.microsoft.com/office/drawing/2014/main" id="{8F6FBA7F-5A5B-9018-A741-F35B56A04D61}"/>
              </a:ext>
            </a:extLst>
          </p:cNvPr>
          <p:cNvSpPr txBox="1"/>
          <p:nvPr/>
        </p:nvSpPr>
        <p:spPr>
          <a:xfrm>
            <a:off x="6479523" y="3817342"/>
            <a:ext cx="4591862" cy="369332"/>
          </a:xfrm>
          <a:prstGeom prst="rect">
            <a:avLst/>
          </a:prstGeom>
          <a:solidFill>
            <a:schemeClr val="bg2"/>
          </a:solidFill>
        </p:spPr>
        <p:txBody>
          <a:bodyPr wrap="square" rtlCol="0">
            <a:spAutoFit/>
          </a:bodyPr>
          <a:lstStyle/>
          <a:p>
            <a:pPr algn="ctr"/>
            <a:r>
              <a:rPr lang="en-US" dirty="0">
                <a:solidFill>
                  <a:srgbClr val="FF0000"/>
                </a:solidFill>
              </a:rPr>
              <a:t>Main’s Part of the Stack</a:t>
            </a:r>
          </a:p>
        </p:txBody>
      </p:sp>
      <p:sp>
        <p:nvSpPr>
          <p:cNvPr id="15" name="Rectangle 14">
            <a:extLst>
              <a:ext uri="{FF2B5EF4-FFF2-40B4-BE49-F238E27FC236}">
                <a16:creationId xmlns:a16="http://schemas.microsoft.com/office/drawing/2014/main" id="{0447F41E-635D-C72B-8B5D-6DA0D14CBD64}"/>
              </a:ext>
            </a:extLst>
          </p:cNvPr>
          <p:cNvSpPr/>
          <p:nvPr/>
        </p:nvSpPr>
        <p:spPr>
          <a:xfrm rot="5400000">
            <a:off x="9520960" y="4609699"/>
            <a:ext cx="1972509" cy="1107518"/>
          </a:xfrm>
          <a:prstGeom prst="rect">
            <a:avLst/>
          </a:prstGeom>
          <a:solidFill>
            <a:srgbClr val="FFEBEB"/>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Main’s Arguments (in reverse order)</a:t>
            </a:r>
          </a:p>
        </p:txBody>
      </p:sp>
      <p:sp>
        <p:nvSpPr>
          <p:cNvPr id="16" name="Rectangle 15">
            <a:extLst>
              <a:ext uri="{FF2B5EF4-FFF2-40B4-BE49-F238E27FC236}">
                <a16:creationId xmlns:a16="http://schemas.microsoft.com/office/drawing/2014/main" id="{AAF4F80D-AEA8-B5AC-4F06-4FD0FBC42F66}"/>
              </a:ext>
            </a:extLst>
          </p:cNvPr>
          <p:cNvSpPr/>
          <p:nvPr/>
        </p:nvSpPr>
        <p:spPr>
          <a:xfrm rot="5400000">
            <a:off x="6244490" y="4596773"/>
            <a:ext cx="1972515" cy="1152317"/>
          </a:xfrm>
          <a:prstGeom prst="rect">
            <a:avLst/>
          </a:prstGeom>
          <a:solidFill>
            <a:schemeClr val="accent6">
              <a:lumMod val="20000"/>
              <a:lumOff val="80000"/>
            </a:schemeClr>
          </a:solidFill>
          <a:ln w="28575">
            <a:solidFill>
              <a:schemeClr val="tx1"/>
            </a:solidFill>
            <a:prstDash val="solid"/>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Main’s Local (defined) Variables</a:t>
            </a:r>
          </a:p>
        </p:txBody>
      </p:sp>
      <p:sp>
        <p:nvSpPr>
          <p:cNvPr id="17" name="Rectangle 16">
            <a:extLst>
              <a:ext uri="{FF2B5EF4-FFF2-40B4-BE49-F238E27FC236}">
                <a16:creationId xmlns:a16="http://schemas.microsoft.com/office/drawing/2014/main" id="{99AD61A8-BFF1-A763-9FA5-68B5261D869E}"/>
              </a:ext>
            </a:extLst>
          </p:cNvPr>
          <p:cNvSpPr/>
          <p:nvPr/>
        </p:nvSpPr>
        <p:spPr>
          <a:xfrm rot="5400000">
            <a:off x="2910257" y="4846790"/>
            <a:ext cx="1972509" cy="633335"/>
          </a:xfrm>
          <a:prstGeom prst="rect">
            <a:avLst/>
          </a:prstGeom>
          <a:solidFill>
            <a:srgbClr val="CCECFF"/>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Function1’s</a:t>
            </a:r>
            <a:r>
              <a:rPr lang="en-US" sz="2000" b="1" dirty="0"/>
              <a:t> Saved EBP</a:t>
            </a:r>
          </a:p>
        </p:txBody>
      </p:sp>
      <p:sp>
        <p:nvSpPr>
          <p:cNvPr id="18" name="Rectangle 17">
            <a:extLst>
              <a:ext uri="{FF2B5EF4-FFF2-40B4-BE49-F238E27FC236}">
                <a16:creationId xmlns:a16="http://schemas.microsoft.com/office/drawing/2014/main" id="{C5EDE129-0405-2917-EAB8-902D788EB745}"/>
              </a:ext>
            </a:extLst>
          </p:cNvPr>
          <p:cNvSpPr/>
          <p:nvPr/>
        </p:nvSpPr>
        <p:spPr>
          <a:xfrm rot="5400000">
            <a:off x="3840578" y="4658402"/>
            <a:ext cx="1982344" cy="1019948"/>
          </a:xfrm>
          <a:prstGeom prst="rect">
            <a:avLst/>
          </a:prstGeom>
          <a:solidFill>
            <a:srgbClr val="FFFFCC"/>
          </a:solid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t>Saved EIP for Function1</a:t>
            </a:r>
          </a:p>
        </p:txBody>
      </p:sp>
      <p:sp>
        <p:nvSpPr>
          <p:cNvPr id="19" name="Rectangle 18">
            <a:extLst>
              <a:ext uri="{FF2B5EF4-FFF2-40B4-BE49-F238E27FC236}">
                <a16:creationId xmlns:a16="http://schemas.microsoft.com/office/drawing/2014/main" id="{9C66D9F9-23BA-E45B-EB40-3A7261CC8882}"/>
              </a:ext>
            </a:extLst>
          </p:cNvPr>
          <p:cNvSpPr/>
          <p:nvPr/>
        </p:nvSpPr>
        <p:spPr>
          <a:xfrm rot="5400000">
            <a:off x="4986766" y="4619531"/>
            <a:ext cx="1972509" cy="1107518"/>
          </a:xfrm>
          <a:prstGeom prst="rect">
            <a:avLst/>
          </a:prstGeom>
          <a:solidFill>
            <a:srgbClr val="FFEBEB"/>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Function1’s Arguments (in reverse order)</a:t>
            </a:r>
          </a:p>
        </p:txBody>
      </p:sp>
      <p:sp>
        <p:nvSpPr>
          <p:cNvPr id="20" name="Rectangle 19">
            <a:extLst>
              <a:ext uri="{FF2B5EF4-FFF2-40B4-BE49-F238E27FC236}">
                <a16:creationId xmlns:a16="http://schemas.microsoft.com/office/drawing/2014/main" id="{F267A203-C7C6-5A34-AE64-D6E74818F777}"/>
              </a:ext>
            </a:extLst>
          </p:cNvPr>
          <p:cNvSpPr/>
          <p:nvPr/>
        </p:nvSpPr>
        <p:spPr>
          <a:xfrm rot="5400000">
            <a:off x="1630507" y="4587296"/>
            <a:ext cx="1972515" cy="1152317"/>
          </a:xfrm>
          <a:prstGeom prst="rect">
            <a:avLst/>
          </a:prstGeom>
          <a:solidFill>
            <a:schemeClr val="accent6">
              <a:lumMod val="20000"/>
              <a:lumOff val="80000"/>
            </a:schemeClr>
          </a:solidFill>
          <a:ln w="28575">
            <a:solidFill>
              <a:schemeClr val="tx1"/>
            </a:solidFill>
            <a:prstDash val="solid"/>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Function1’s Local (defined) Variables</a:t>
            </a:r>
          </a:p>
        </p:txBody>
      </p:sp>
      <p:sp>
        <p:nvSpPr>
          <p:cNvPr id="21" name="TextBox 20">
            <a:extLst>
              <a:ext uri="{FF2B5EF4-FFF2-40B4-BE49-F238E27FC236}">
                <a16:creationId xmlns:a16="http://schemas.microsoft.com/office/drawing/2014/main" id="{892DE154-C4DC-9E30-7FB1-4B87C983095C}"/>
              </a:ext>
            </a:extLst>
          </p:cNvPr>
          <p:cNvSpPr txBox="1"/>
          <p:nvPr/>
        </p:nvSpPr>
        <p:spPr>
          <a:xfrm>
            <a:off x="2483389" y="6303791"/>
            <a:ext cx="7665968" cy="369332"/>
          </a:xfrm>
          <a:prstGeom prst="rect">
            <a:avLst/>
          </a:prstGeom>
          <a:solidFill>
            <a:srgbClr val="FFFFCC"/>
          </a:solidFill>
        </p:spPr>
        <p:txBody>
          <a:bodyPr wrap="square" rtlCol="0">
            <a:spAutoFit/>
          </a:bodyPr>
          <a:lstStyle/>
          <a:p>
            <a:pPr algn="ctr"/>
            <a:r>
              <a:rPr lang="en-US" dirty="0"/>
              <a:t>There can be various locations in the address space for these components!!!!</a:t>
            </a:r>
          </a:p>
        </p:txBody>
      </p:sp>
      <p:sp>
        <p:nvSpPr>
          <p:cNvPr id="22" name="Arrow: Right 21">
            <a:extLst>
              <a:ext uri="{FF2B5EF4-FFF2-40B4-BE49-F238E27FC236}">
                <a16:creationId xmlns:a16="http://schemas.microsoft.com/office/drawing/2014/main" id="{E56DF7D8-719E-24D0-FB95-D693900606EF}"/>
              </a:ext>
            </a:extLst>
          </p:cNvPr>
          <p:cNvSpPr/>
          <p:nvPr/>
        </p:nvSpPr>
        <p:spPr>
          <a:xfrm rot="5400000">
            <a:off x="1539465" y="3287083"/>
            <a:ext cx="1165855" cy="633334"/>
          </a:xfrm>
          <a:prstGeom prst="rightArrow">
            <a:avLst/>
          </a:prstGeom>
          <a:solidFill>
            <a:srgbClr val="FFCCFF"/>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ESP</a:t>
            </a:r>
          </a:p>
        </p:txBody>
      </p:sp>
      <p:sp>
        <p:nvSpPr>
          <p:cNvPr id="23" name="Arrow: Right 22">
            <a:extLst>
              <a:ext uri="{FF2B5EF4-FFF2-40B4-BE49-F238E27FC236}">
                <a16:creationId xmlns:a16="http://schemas.microsoft.com/office/drawing/2014/main" id="{F0F532F7-E10E-8A29-DBE0-7F41FC240CAD}"/>
              </a:ext>
            </a:extLst>
          </p:cNvPr>
          <p:cNvSpPr/>
          <p:nvPr/>
        </p:nvSpPr>
        <p:spPr>
          <a:xfrm rot="5400000">
            <a:off x="5909599" y="3074368"/>
            <a:ext cx="1165856" cy="1093457"/>
          </a:xfrm>
          <a:prstGeom prst="rightArrow">
            <a:avLst>
              <a:gd name="adj1" fmla="val 65853"/>
              <a:gd name="adj2" fmla="val 24052"/>
            </a:avLst>
          </a:prstGeom>
          <a:solidFill>
            <a:srgbClr val="FFCCFF"/>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Function1’s EBP</a:t>
            </a:r>
          </a:p>
        </p:txBody>
      </p:sp>
      <p:sp>
        <p:nvSpPr>
          <p:cNvPr id="24" name="Arrow: Right 23">
            <a:extLst>
              <a:ext uri="{FF2B5EF4-FFF2-40B4-BE49-F238E27FC236}">
                <a16:creationId xmlns:a16="http://schemas.microsoft.com/office/drawing/2014/main" id="{D8D7BCB8-FBDB-8D24-218C-C02925008ED9}"/>
              </a:ext>
            </a:extLst>
          </p:cNvPr>
          <p:cNvSpPr/>
          <p:nvPr/>
        </p:nvSpPr>
        <p:spPr>
          <a:xfrm rot="16200000">
            <a:off x="3673799" y="2767306"/>
            <a:ext cx="859726" cy="489171"/>
          </a:xfrm>
          <a:prstGeom prst="rightArrow">
            <a:avLst/>
          </a:prstGeom>
          <a:solidFill>
            <a:srgbClr val="FFEBEB"/>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EIP</a:t>
            </a:r>
          </a:p>
        </p:txBody>
      </p:sp>
      <p:sp>
        <p:nvSpPr>
          <p:cNvPr id="3" name="TextBox 2">
            <a:extLst>
              <a:ext uri="{FF2B5EF4-FFF2-40B4-BE49-F238E27FC236}">
                <a16:creationId xmlns:a16="http://schemas.microsoft.com/office/drawing/2014/main" id="{95B56B6A-61DE-DADA-669B-044D9BBB7455}"/>
              </a:ext>
            </a:extLst>
          </p:cNvPr>
          <p:cNvSpPr txBox="1"/>
          <p:nvPr/>
        </p:nvSpPr>
        <p:spPr>
          <a:xfrm>
            <a:off x="3333135" y="9211"/>
            <a:ext cx="8858865" cy="1815882"/>
          </a:xfrm>
          <a:prstGeom prst="rect">
            <a:avLst/>
          </a:prstGeom>
          <a:solidFill>
            <a:srgbClr val="FFFFCC"/>
          </a:solidFill>
        </p:spPr>
        <p:txBody>
          <a:bodyPr wrap="square" rtlCol="0">
            <a:spAutoFit/>
          </a:bodyPr>
          <a:lstStyle/>
          <a:p>
            <a:r>
              <a:rPr lang="en-US" sz="2800" dirty="0"/>
              <a:t>.text is where binary instructions go…</a:t>
            </a:r>
          </a:p>
          <a:p>
            <a:r>
              <a:rPr lang="en-US" sz="2800" dirty="0"/>
              <a:t>The Instruction Pointer moves down the .text list until it hits a ‘return’ instruction which sends it back to its calling function’s binary (usually main, line below call) </a:t>
            </a:r>
          </a:p>
        </p:txBody>
      </p:sp>
    </p:spTree>
    <p:extLst>
      <p:ext uri="{BB962C8B-B14F-4D97-AF65-F5344CB8AC3E}">
        <p14:creationId xmlns:p14="http://schemas.microsoft.com/office/powerpoint/2010/main" val="4056273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29436-2850-D231-7212-4CBD8FC4F522}"/>
              </a:ext>
            </a:extLst>
          </p:cNvPr>
          <p:cNvSpPr>
            <a:spLocks noGrp="1"/>
          </p:cNvSpPr>
          <p:nvPr>
            <p:ph type="title"/>
          </p:nvPr>
        </p:nvSpPr>
        <p:spPr/>
        <p:txBody>
          <a:bodyPr/>
          <a:lstStyle/>
          <a:p>
            <a:r>
              <a:rPr lang="en-US" dirty="0"/>
              <a:t>Key Compiler Options: </a:t>
            </a:r>
            <a:r>
              <a:rPr lang="en-US" dirty="0" err="1"/>
              <a:t>gcc</a:t>
            </a:r>
            <a:endParaRPr lang="en-US" dirty="0"/>
          </a:p>
        </p:txBody>
      </p:sp>
      <p:sp>
        <p:nvSpPr>
          <p:cNvPr id="3" name="Content Placeholder 2">
            <a:extLst>
              <a:ext uri="{FF2B5EF4-FFF2-40B4-BE49-F238E27FC236}">
                <a16:creationId xmlns:a16="http://schemas.microsoft.com/office/drawing/2014/main" id="{93AF33A5-D016-DFF5-7524-C2A4141EEFAA}"/>
              </a:ext>
            </a:extLst>
          </p:cNvPr>
          <p:cNvSpPr>
            <a:spLocks noGrp="1"/>
          </p:cNvSpPr>
          <p:nvPr>
            <p:ph idx="1"/>
          </p:nvPr>
        </p:nvSpPr>
        <p:spPr>
          <a:xfrm>
            <a:off x="838199" y="1425677"/>
            <a:ext cx="10932399" cy="5011944"/>
          </a:xfrm>
        </p:spPr>
        <p:txBody>
          <a:bodyPr/>
          <a:lstStyle/>
          <a:p>
            <a:r>
              <a:rPr lang="en-US" dirty="0"/>
              <a:t>Many compile options open holes…sometimes driver or 3</a:t>
            </a:r>
            <a:r>
              <a:rPr lang="en-US" baseline="30000" dirty="0"/>
              <a:t>rd</a:t>
            </a:r>
            <a:r>
              <a:rPr lang="en-US" dirty="0"/>
              <a:t> party app makers use them for shortcuts to avoid warnings, or use them in test and leave them in for deployed code on accident…</a:t>
            </a:r>
          </a:p>
          <a:p>
            <a:r>
              <a:rPr lang="en-US" dirty="0"/>
              <a:t>-w : ignore warnings….. (bad idea!!!!)</a:t>
            </a:r>
          </a:p>
          <a:p>
            <a:pPr marL="0" indent="0">
              <a:buNone/>
            </a:pPr>
            <a:r>
              <a:rPr lang="en-US" dirty="0"/>
              <a:t>It is bad to use No’s for these defaults (i.e. –</a:t>
            </a:r>
            <a:r>
              <a:rPr lang="en-US" dirty="0" err="1"/>
              <a:t>fno</a:t>
            </a:r>
            <a:r>
              <a:rPr lang="en-US" dirty="0"/>
              <a:t>-) :</a:t>
            </a:r>
          </a:p>
          <a:p>
            <a:r>
              <a:rPr lang="en-US" i="0" dirty="0">
                <a:solidFill>
                  <a:srgbClr val="444444"/>
                </a:solidFill>
                <a:effectLst/>
              </a:rPr>
              <a:t>-</a:t>
            </a:r>
            <a:r>
              <a:rPr lang="en-US" i="0" dirty="0" err="1">
                <a:solidFill>
                  <a:srgbClr val="444444"/>
                </a:solidFill>
                <a:effectLst/>
              </a:rPr>
              <a:t>fstack</a:t>
            </a:r>
            <a:r>
              <a:rPr lang="en-US" i="0" dirty="0">
                <a:solidFill>
                  <a:srgbClr val="444444"/>
                </a:solidFill>
                <a:effectLst/>
              </a:rPr>
              <a:t>-protector(-all): add stack protection guards (i.e. </a:t>
            </a:r>
            <a:r>
              <a:rPr lang="en-US" i="0" dirty="0" err="1">
                <a:solidFill>
                  <a:srgbClr val="444444"/>
                </a:solidFill>
                <a:effectLst/>
              </a:rPr>
              <a:t>canaries..more</a:t>
            </a:r>
            <a:r>
              <a:rPr lang="en-US" i="0" dirty="0">
                <a:solidFill>
                  <a:srgbClr val="444444"/>
                </a:solidFill>
                <a:effectLst/>
              </a:rPr>
              <a:t> later)</a:t>
            </a:r>
          </a:p>
          <a:p>
            <a:r>
              <a:rPr lang="en-US" i="0" dirty="0">
                <a:solidFill>
                  <a:srgbClr val="444444"/>
                </a:solidFill>
                <a:effectLst/>
              </a:rPr>
              <a:t>-</a:t>
            </a:r>
            <a:r>
              <a:rPr lang="en-US" i="0" dirty="0" err="1">
                <a:solidFill>
                  <a:srgbClr val="444444"/>
                </a:solidFill>
                <a:effectLst/>
              </a:rPr>
              <a:t>fpie</a:t>
            </a:r>
            <a:r>
              <a:rPr lang="en-US" i="0" dirty="0">
                <a:solidFill>
                  <a:srgbClr val="444444"/>
                </a:solidFill>
                <a:effectLst/>
              </a:rPr>
              <a:t>: Position Independent Executable</a:t>
            </a:r>
          </a:p>
          <a:p>
            <a:r>
              <a:rPr lang="en-US" dirty="0">
                <a:solidFill>
                  <a:srgbClr val="444444"/>
                </a:solidFill>
              </a:rPr>
              <a:t>This disables NX bit implementation:</a:t>
            </a:r>
          </a:p>
          <a:p>
            <a:r>
              <a:rPr lang="en-US" i="1" dirty="0"/>
              <a:t>-z </a:t>
            </a:r>
            <a:r>
              <a:rPr lang="en-US" i="1" dirty="0" err="1"/>
              <a:t>execstack</a:t>
            </a:r>
            <a:endParaRPr lang="en-US" i="0" dirty="0">
              <a:solidFill>
                <a:srgbClr val="444444"/>
              </a:solidFill>
              <a:effectLst/>
            </a:endParaRPr>
          </a:p>
          <a:p>
            <a:pPr marL="0" indent="0">
              <a:buNone/>
            </a:pPr>
            <a:endParaRPr lang="en-US" b="1" i="0" dirty="0">
              <a:solidFill>
                <a:srgbClr val="444444"/>
              </a:solidFill>
              <a:effectLst/>
              <a:latin typeface="verdana" panose="020B0604030504040204" pitchFamily="34" charset="0"/>
            </a:endParaRPr>
          </a:p>
        </p:txBody>
      </p:sp>
      <p:sp>
        <p:nvSpPr>
          <p:cNvPr id="5" name="TextBox 4">
            <a:extLst>
              <a:ext uri="{FF2B5EF4-FFF2-40B4-BE49-F238E27FC236}">
                <a16:creationId xmlns:a16="http://schemas.microsoft.com/office/drawing/2014/main" id="{129A8507-7D5A-93C4-1EB0-E32DFB7B5212}"/>
              </a:ext>
            </a:extLst>
          </p:cNvPr>
          <p:cNvSpPr txBox="1"/>
          <p:nvPr/>
        </p:nvSpPr>
        <p:spPr>
          <a:xfrm>
            <a:off x="207376" y="6387967"/>
            <a:ext cx="6097022" cy="369332"/>
          </a:xfrm>
          <a:prstGeom prst="rect">
            <a:avLst/>
          </a:prstGeom>
          <a:noFill/>
        </p:spPr>
        <p:txBody>
          <a:bodyPr wrap="square">
            <a:spAutoFit/>
          </a:bodyPr>
          <a:lstStyle/>
          <a:p>
            <a:r>
              <a:rPr lang="en-US" dirty="0">
                <a:hlinkClick r:id="rId2"/>
              </a:rPr>
              <a:t>https://man7.org/linux/man-pages/man1/gcc.1.html</a:t>
            </a:r>
            <a:r>
              <a:rPr lang="en-US" dirty="0"/>
              <a:t> </a:t>
            </a:r>
          </a:p>
        </p:txBody>
      </p:sp>
    </p:spTree>
    <p:extLst>
      <p:ext uri="{BB962C8B-B14F-4D97-AF65-F5344CB8AC3E}">
        <p14:creationId xmlns:p14="http://schemas.microsoft.com/office/powerpoint/2010/main" val="3037522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35EA-B890-9589-1663-891FA74DBF9D}"/>
              </a:ext>
            </a:extLst>
          </p:cNvPr>
          <p:cNvSpPr>
            <a:spLocks noGrp="1"/>
          </p:cNvSpPr>
          <p:nvPr>
            <p:ph type="title"/>
          </p:nvPr>
        </p:nvSpPr>
        <p:spPr>
          <a:xfrm>
            <a:off x="258097" y="148815"/>
            <a:ext cx="11658600" cy="1325563"/>
          </a:xfrm>
        </p:spPr>
        <p:txBody>
          <a:bodyPr/>
          <a:lstStyle/>
          <a:p>
            <a:r>
              <a:rPr lang="en-US" dirty="0"/>
              <a:t>What happens when I compile and run a program with a function</a:t>
            </a:r>
          </a:p>
        </p:txBody>
      </p:sp>
      <p:sp>
        <p:nvSpPr>
          <p:cNvPr id="3" name="Content Placeholder 2">
            <a:extLst>
              <a:ext uri="{FF2B5EF4-FFF2-40B4-BE49-F238E27FC236}">
                <a16:creationId xmlns:a16="http://schemas.microsoft.com/office/drawing/2014/main" id="{C3D2BA66-01C6-A157-ACD9-898DD19AC1A8}"/>
              </a:ext>
            </a:extLst>
          </p:cNvPr>
          <p:cNvSpPr>
            <a:spLocks noGrp="1"/>
          </p:cNvSpPr>
          <p:nvPr>
            <p:ph idx="1"/>
          </p:nvPr>
        </p:nvSpPr>
        <p:spPr>
          <a:xfrm>
            <a:off x="258097" y="1474378"/>
            <a:ext cx="11776587" cy="5234807"/>
          </a:xfrm>
        </p:spPr>
        <p:txBody>
          <a:bodyPr>
            <a:normAutofit/>
          </a:bodyPr>
          <a:lstStyle/>
          <a:p>
            <a:r>
              <a:rPr lang="en-US" sz="3600" dirty="0"/>
              <a:t>When a program runs, it walks the machine code instruction lines until it encounters a call to a function.</a:t>
            </a:r>
          </a:p>
          <a:p>
            <a:r>
              <a:rPr lang="en-US" sz="3600" dirty="0"/>
              <a:t>At the call, program loads the stack like so (higher value addresses to lower addresses):</a:t>
            </a:r>
          </a:p>
          <a:p>
            <a:pPr marL="514350" indent="-514350">
              <a:buFont typeface="+mj-lt"/>
              <a:buAutoNum type="arabicPeriod"/>
            </a:pPr>
            <a:r>
              <a:rPr lang="en-US" sz="3600" dirty="0"/>
              <a:t>Stores function arguments in reverse order (i.e. 3,2,1)</a:t>
            </a:r>
          </a:p>
          <a:p>
            <a:pPr marL="514350" indent="-514350">
              <a:buFont typeface="+mj-lt"/>
              <a:buAutoNum type="arabicPeriod"/>
            </a:pPr>
            <a:r>
              <a:rPr lang="en-US" sz="3600" dirty="0"/>
              <a:t>Stores the instruction pointer for the line after the call</a:t>
            </a:r>
          </a:p>
          <a:p>
            <a:pPr marL="514350" indent="-514350">
              <a:buFont typeface="+mj-lt"/>
              <a:buAutoNum type="arabicPeriod"/>
            </a:pPr>
            <a:r>
              <a:rPr lang="en-US" sz="3600" dirty="0"/>
              <a:t>Stores the location of the base of the stack </a:t>
            </a:r>
          </a:p>
          <a:p>
            <a:pPr marL="514350" indent="-514350">
              <a:buFont typeface="+mj-lt"/>
              <a:buAutoNum type="arabicPeriod"/>
            </a:pPr>
            <a:r>
              <a:rPr lang="en-US" sz="3600" dirty="0"/>
              <a:t>Adds a segment of memory as allocated for each variable, strings, numbers, etc. </a:t>
            </a:r>
          </a:p>
        </p:txBody>
      </p:sp>
    </p:spTree>
    <p:extLst>
      <p:ext uri="{BB962C8B-B14F-4D97-AF65-F5344CB8AC3E}">
        <p14:creationId xmlns:p14="http://schemas.microsoft.com/office/powerpoint/2010/main" val="2904628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35EA-B890-9589-1663-891FA74DBF9D}"/>
              </a:ext>
            </a:extLst>
          </p:cNvPr>
          <p:cNvSpPr>
            <a:spLocks noGrp="1"/>
          </p:cNvSpPr>
          <p:nvPr>
            <p:ph type="title"/>
          </p:nvPr>
        </p:nvSpPr>
        <p:spPr>
          <a:xfrm>
            <a:off x="258097" y="148815"/>
            <a:ext cx="11658600" cy="1325563"/>
          </a:xfrm>
        </p:spPr>
        <p:txBody>
          <a:bodyPr/>
          <a:lstStyle/>
          <a:p>
            <a:r>
              <a:rPr lang="en-US" dirty="0"/>
              <a:t>What happens when I compile and run a program with a function (2)</a:t>
            </a:r>
          </a:p>
        </p:txBody>
      </p:sp>
      <p:sp>
        <p:nvSpPr>
          <p:cNvPr id="3" name="Content Placeholder 2">
            <a:extLst>
              <a:ext uri="{FF2B5EF4-FFF2-40B4-BE49-F238E27FC236}">
                <a16:creationId xmlns:a16="http://schemas.microsoft.com/office/drawing/2014/main" id="{C3D2BA66-01C6-A157-ACD9-898DD19AC1A8}"/>
              </a:ext>
            </a:extLst>
          </p:cNvPr>
          <p:cNvSpPr>
            <a:spLocks noGrp="1"/>
          </p:cNvSpPr>
          <p:nvPr>
            <p:ph idx="1"/>
          </p:nvPr>
        </p:nvSpPr>
        <p:spPr>
          <a:xfrm>
            <a:off x="258097" y="1474378"/>
            <a:ext cx="11776587" cy="5234807"/>
          </a:xfrm>
        </p:spPr>
        <p:txBody>
          <a:bodyPr>
            <a:normAutofit lnSpcReduction="10000"/>
          </a:bodyPr>
          <a:lstStyle/>
          <a:p>
            <a:r>
              <a:rPr lang="en-US" sz="3600" dirty="0"/>
              <a:t>When the program fills the data for the variables as it runs, it uses the allocated memory in the stack, from lower addresses to higher addresses, so if there is more input to the variable then allocated, it overwrites into higher addresses</a:t>
            </a:r>
          </a:p>
          <a:p>
            <a:r>
              <a:rPr lang="en-US" sz="3600" dirty="0"/>
              <a:t>When the function hits return instruction, it uses the stored instruction pointer to continue into the calling function past the call.</a:t>
            </a:r>
          </a:p>
          <a:p>
            <a:r>
              <a:rPr lang="en-US" sz="3600" dirty="0"/>
              <a:t>If the stored instruction pointer is overwritten, it tries to use the data that is now in that spot….usually this causes a segmentation error</a:t>
            </a:r>
          </a:p>
        </p:txBody>
      </p:sp>
    </p:spTree>
    <p:extLst>
      <p:ext uri="{BB962C8B-B14F-4D97-AF65-F5344CB8AC3E}">
        <p14:creationId xmlns:p14="http://schemas.microsoft.com/office/powerpoint/2010/main" val="580863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29436-2850-D231-7212-4CBD8FC4F522}"/>
              </a:ext>
            </a:extLst>
          </p:cNvPr>
          <p:cNvSpPr>
            <a:spLocks noGrp="1"/>
          </p:cNvSpPr>
          <p:nvPr>
            <p:ph type="title"/>
          </p:nvPr>
        </p:nvSpPr>
        <p:spPr>
          <a:xfrm>
            <a:off x="838200" y="365125"/>
            <a:ext cx="10515600" cy="646331"/>
          </a:xfrm>
        </p:spPr>
        <p:txBody>
          <a:bodyPr>
            <a:normAutofit fontScale="90000"/>
          </a:bodyPr>
          <a:lstStyle/>
          <a:p>
            <a:r>
              <a:rPr lang="en-US" dirty="0"/>
              <a:t>How does a stack overflow work?</a:t>
            </a:r>
          </a:p>
        </p:txBody>
      </p:sp>
      <p:sp>
        <p:nvSpPr>
          <p:cNvPr id="3" name="Content Placeholder 2">
            <a:extLst>
              <a:ext uri="{FF2B5EF4-FFF2-40B4-BE49-F238E27FC236}">
                <a16:creationId xmlns:a16="http://schemas.microsoft.com/office/drawing/2014/main" id="{93AF33A5-D016-DFF5-7524-C2A4141EEFAA}"/>
              </a:ext>
            </a:extLst>
          </p:cNvPr>
          <p:cNvSpPr>
            <a:spLocks noGrp="1"/>
          </p:cNvSpPr>
          <p:nvPr>
            <p:ph idx="1"/>
          </p:nvPr>
        </p:nvSpPr>
        <p:spPr>
          <a:xfrm>
            <a:off x="132038" y="1540489"/>
            <a:ext cx="4088132" cy="4351338"/>
          </a:xfrm>
        </p:spPr>
        <p:txBody>
          <a:bodyPr>
            <a:normAutofit/>
          </a:bodyPr>
          <a:lstStyle/>
          <a:p>
            <a:r>
              <a:rPr lang="en-US" dirty="0"/>
              <a:t>A variable, array, etc. is assigned a </a:t>
            </a:r>
            <a:r>
              <a:rPr lang="en-US" dirty="0" err="1"/>
              <a:t>size:E.g</a:t>
            </a:r>
            <a:r>
              <a:rPr lang="en-US" dirty="0"/>
              <a:t>. </a:t>
            </a:r>
          </a:p>
          <a:p>
            <a:pPr marL="0" indent="0">
              <a:buNone/>
            </a:pPr>
            <a:r>
              <a:rPr lang="en-US" sz="2000" b="1" dirty="0">
                <a:latin typeface="Courier New" panose="02070309020205020404" pitchFamily="49" charset="0"/>
                <a:cs typeface="Courier New" panose="02070309020205020404" pitchFamily="49" charset="0"/>
              </a:rPr>
              <a:t>char </a:t>
            </a:r>
            <a:r>
              <a:rPr lang="en-US" sz="2000" b="1" dirty="0" err="1">
                <a:latin typeface="Courier New" panose="02070309020205020404" pitchFamily="49" charset="0"/>
                <a:cs typeface="Courier New" panose="02070309020205020404" pitchFamily="49" charset="0"/>
              </a:rPr>
              <a:t>mystringhere</a:t>
            </a:r>
            <a:r>
              <a:rPr lang="en-US" sz="2000" b="1" dirty="0">
                <a:latin typeface="Courier New" panose="02070309020205020404" pitchFamily="49" charset="0"/>
                <a:cs typeface="Courier New" panose="02070309020205020404" pitchFamily="49" charset="0"/>
              </a:rPr>
              <a:t> [200];</a:t>
            </a:r>
          </a:p>
          <a:p>
            <a:r>
              <a:rPr lang="en-US" dirty="0"/>
              <a:t>Another part of the program allows more than the size to go into the variable” like:</a:t>
            </a:r>
          </a:p>
          <a:p>
            <a:pPr marL="0" indent="0">
              <a:buNone/>
            </a:pPr>
            <a:r>
              <a:rPr lang="en-US" sz="1600" b="1" dirty="0">
                <a:latin typeface="Courier New" panose="02070309020205020404" pitchFamily="49" charset="0"/>
                <a:cs typeface="Courier New" panose="02070309020205020404" pitchFamily="49" charset="0"/>
              </a:rPr>
              <a:t>char </a:t>
            </a:r>
            <a:r>
              <a:rPr lang="en-US" sz="1600" b="1" dirty="0" err="1">
                <a:latin typeface="Courier New" panose="02070309020205020404" pitchFamily="49" charset="0"/>
                <a:cs typeface="Courier New" panose="02070309020205020404" pitchFamily="49" charset="0"/>
              </a:rPr>
              <a:t>myinput</a:t>
            </a:r>
            <a:r>
              <a:rPr lang="en-US" sz="1600" b="1" dirty="0">
                <a:latin typeface="Courier New" panose="02070309020205020404" pitchFamily="49" charset="0"/>
                <a:cs typeface="Courier New" panose="02070309020205020404" pitchFamily="49" charset="0"/>
              </a:rPr>
              <a:t> [600];</a:t>
            </a:r>
          </a:p>
          <a:p>
            <a:pPr marL="0" indent="0">
              <a:buNone/>
            </a:pPr>
            <a:r>
              <a:rPr lang="en-US" sz="1600" b="1" dirty="0" err="1">
                <a:latin typeface="Courier New" panose="02070309020205020404" pitchFamily="49" charset="0"/>
                <a:cs typeface="Courier New" panose="02070309020205020404" pitchFamily="49" charset="0"/>
              </a:rPr>
              <a:t>strcpy</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mystringhere</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myinput</a:t>
            </a:r>
            <a:r>
              <a:rPr lang="en-US" sz="1600" b="1" dirty="0">
                <a:latin typeface="Courier New" panose="02070309020205020404" pitchFamily="49" charset="0"/>
                <a:cs typeface="Courier New" panose="02070309020205020404" pitchFamily="49" charset="0"/>
              </a:rPr>
              <a:t>);</a:t>
            </a:r>
          </a:p>
        </p:txBody>
      </p:sp>
      <p:grpSp>
        <p:nvGrpSpPr>
          <p:cNvPr id="9" name="Group 8">
            <a:extLst>
              <a:ext uri="{FF2B5EF4-FFF2-40B4-BE49-F238E27FC236}">
                <a16:creationId xmlns:a16="http://schemas.microsoft.com/office/drawing/2014/main" id="{CECAFAD2-6A5B-77ED-586D-0A090A28B985}"/>
              </a:ext>
            </a:extLst>
          </p:cNvPr>
          <p:cNvGrpSpPr/>
          <p:nvPr/>
        </p:nvGrpSpPr>
        <p:grpSpPr>
          <a:xfrm rot="16200000">
            <a:off x="3291790" y="2828043"/>
            <a:ext cx="4351338" cy="2132175"/>
            <a:chOff x="2525095" y="3243132"/>
            <a:chExt cx="4151887" cy="1982351"/>
          </a:xfrm>
        </p:grpSpPr>
        <p:sp>
          <p:nvSpPr>
            <p:cNvPr id="10" name="Rectangle 9">
              <a:extLst>
                <a:ext uri="{FF2B5EF4-FFF2-40B4-BE49-F238E27FC236}">
                  <a16:creationId xmlns:a16="http://schemas.microsoft.com/office/drawing/2014/main" id="{95C03CB8-5F39-792E-C1DE-1C650AA3CFB6}"/>
                </a:ext>
              </a:extLst>
            </p:cNvPr>
            <p:cNvSpPr/>
            <p:nvPr/>
          </p:nvSpPr>
          <p:spPr>
            <a:xfrm rot="5400000">
              <a:off x="3060458" y="3912725"/>
              <a:ext cx="1972509" cy="633335"/>
            </a:xfrm>
            <a:prstGeom prst="rect">
              <a:avLst/>
            </a:prstGeom>
            <a:solidFill>
              <a:srgbClr val="CCECFF"/>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Function1’s</a:t>
              </a:r>
              <a:r>
                <a:rPr lang="en-US" sz="2000" b="1" dirty="0"/>
                <a:t> Saved Base Pointer</a:t>
              </a:r>
            </a:p>
          </p:txBody>
        </p:sp>
        <p:sp>
          <p:nvSpPr>
            <p:cNvPr id="11" name="Rectangle 10">
              <a:extLst>
                <a:ext uri="{FF2B5EF4-FFF2-40B4-BE49-F238E27FC236}">
                  <a16:creationId xmlns:a16="http://schemas.microsoft.com/office/drawing/2014/main" id="{B3235C8B-520A-718F-2924-0D80A28E3DB1}"/>
                </a:ext>
              </a:extLst>
            </p:cNvPr>
            <p:cNvSpPr/>
            <p:nvPr/>
          </p:nvSpPr>
          <p:spPr>
            <a:xfrm rot="5400000">
              <a:off x="3990779" y="3724337"/>
              <a:ext cx="1982344" cy="1019948"/>
            </a:xfrm>
            <a:prstGeom prst="rect">
              <a:avLst/>
            </a:prstGeom>
            <a:solidFill>
              <a:schemeClr val="accent4">
                <a:lumMod val="20000"/>
                <a:lumOff val="80000"/>
              </a:schemeClr>
            </a:solid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solidFill>
                    <a:srgbClr val="FF0000"/>
                  </a:solidFill>
                </a:rPr>
                <a:t>Saved Instruction Pointer for Function1 (return)</a:t>
              </a:r>
            </a:p>
          </p:txBody>
        </p:sp>
        <p:sp>
          <p:nvSpPr>
            <p:cNvPr id="12" name="Rectangle 11">
              <a:extLst>
                <a:ext uri="{FF2B5EF4-FFF2-40B4-BE49-F238E27FC236}">
                  <a16:creationId xmlns:a16="http://schemas.microsoft.com/office/drawing/2014/main" id="{20EB12A9-F19F-A1EF-DF70-BF9BFC38240F}"/>
                </a:ext>
              </a:extLst>
            </p:cNvPr>
            <p:cNvSpPr/>
            <p:nvPr/>
          </p:nvSpPr>
          <p:spPr>
            <a:xfrm rot="5400000">
              <a:off x="5136968" y="3675633"/>
              <a:ext cx="1972509" cy="1107518"/>
            </a:xfrm>
            <a:prstGeom prst="rect">
              <a:avLst/>
            </a:prstGeom>
            <a:solidFill>
              <a:srgbClr val="FFEBEB"/>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Function1’s Arguments (in reverse order)</a:t>
              </a:r>
            </a:p>
          </p:txBody>
        </p:sp>
        <p:sp>
          <p:nvSpPr>
            <p:cNvPr id="13" name="Rectangle 12">
              <a:extLst>
                <a:ext uri="{FF2B5EF4-FFF2-40B4-BE49-F238E27FC236}">
                  <a16:creationId xmlns:a16="http://schemas.microsoft.com/office/drawing/2014/main" id="{ADFBF324-D3E6-6512-D0C7-2080DCA32657}"/>
                </a:ext>
              </a:extLst>
            </p:cNvPr>
            <p:cNvSpPr/>
            <p:nvPr/>
          </p:nvSpPr>
          <p:spPr>
            <a:xfrm rot="5400000">
              <a:off x="2114996" y="3653231"/>
              <a:ext cx="1972515" cy="1152317"/>
            </a:xfrm>
            <a:prstGeom prst="rect">
              <a:avLst/>
            </a:prstGeom>
            <a:solidFill>
              <a:srgbClr val="FFFF00"/>
            </a:solidFill>
            <a:ln w="28575">
              <a:solidFill>
                <a:schemeClr val="tx1"/>
              </a:solidFill>
              <a:prstDash val="solid"/>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Function1’s Local (defined) Variables</a:t>
              </a:r>
            </a:p>
            <a:p>
              <a:pPr algn="ctr"/>
              <a:r>
                <a:rPr lang="en-US" b="1" dirty="0" err="1"/>
                <a:t>mystringhere</a:t>
              </a:r>
              <a:endParaRPr lang="en-US" b="1" dirty="0"/>
            </a:p>
          </p:txBody>
        </p:sp>
      </p:grpSp>
      <p:sp>
        <p:nvSpPr>
          <p:cNvPr id="14" name="Arrow: Right 13">
            <a:extLst>
              <a:ext uri="{FF2B5EF4-FFF2-40B4-BE49-F238E27FC236}">
                <a16:creationId xmlns:a16="http://schemas.microsoft.com/office/drawing/2014/main" id="{A9F34838-4505-89F8-5EE5-E3884A051582}"/>
              </a:ext>
            </a:extLst>
          </p:cNvPr>
          <p:cNvSpPr/>
          <p:nvPr/>
        </p:nvSpPr>
        <p:spPr>
          <a:xfrm rot="16200000">
            <a:off x="6245605" y="5252348"/>
            <a:ext cx="1233913" cy="4534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E6FD0835-E110-BD57-F5D9-F795A2511085}"/>
              </a:ext>
            </a:extLst>
          </p:cNvPr>
          <p:cNvSpPr txBox="1"/>
          <p:nvPr/>
        </p:nvSpPr>
        <p:spPr>
          <a:xfrm>
            <a:off x="6575648" y="6083624"/>
            <a:ext cx="1637813" cy="646331"/>
          </a:xfrm>
          <a:prstGeom prst="rect">
            <a:avLst/>
          </a:prstGeom>
          <a:noFill/>
        </p:spPr>
        <p:txBody>
          <a:bodyPr wrap="square" rtlCol="0">
            <a:spAutoFit/>
          </a:bodyPr>
          <a:lstStyle/>
          <a:p>
            <a:r>
              <a:rPr lang="en-US" dirty="0" err="1"/>
              <a:t>Myinput</a:t>
            </a:r>
            <a:r>
              <a:rPr lang="en-US" dirty="0"/>
              <a:t>&lt; 200 characters </a:t>
            </a:r>
          </a:p>
        </p:txBody>
      </p:sp>
      <p:sp>
        <p:nvSpPr>
          <p:cNvPr id="16" name="TextBox 15">
            <a:extLst>
              <a:ext uri="{FF2B5EF4-FFF2-40B4-BE49-F238E27FC236}">
                <a16:creationId xmlns:a16="http://schemas.microsoft.com/office/drawing/2014/main" id="{7BD69A9C-B5B8-7719-BEC9-B7EFC17BCFAB}"/>
              </a:ext>
            </a:extLst>
          </p:cNvPr>
          <p:cNvSpPr txBox="1"/>
          <p:nvPr/>
        </p:nvSpPr>
        <p:spPr>
          <a:xfrm>
            <a:off x="4616593" y="1195242"/>
            <a:ext cx="1445342" cy="523220"/>
          </a:xfrm>
          <a:prstGeom prst="rect">
            <a:avLst/>
          </a:prstGeom>
          <a:noFill/>
        </p:spPr>
        <p:txBody>
          <a:bodyPr wrap="square" rtlCol="0">
            <a:spAutoFit/>
          </a:bodyPr>
          <a:lstStyle/>
          <a:p>
            <a:r>
              <a:rPr lang="en-US" sz="2800" b="1" dirty="0"/>
              <a:t>STACK</a:t>
            </a:r>
          </a:p>
        </p:txBody>
      </p:sp>
      <p:sp>
        <p:nvSpPr>
          <p:cNvPr id="18" name="Arrow: Right 17">
            <a:extLst>
              <a:ext uri="{FF2B5EF4-FFF2-40B4-BE49-F238E27FC236}">
                <a16:creationId xmlns:a16="http://schemas.microsoft.com/office/drawing/2014/main" id="{2CFC71A9-36BA-78A8-F8C0-02D74974A66A}"/>
              </a:ext>
            </a:extLst>
          </p:cNvPr>
          <p:cNvSpPr/>
          <p:nvPr/>
        </p:nvSpPr>
        <p:spPr>
          <a:xfrm rot="16200000">
            <a:off x="6814399" y="4373919"/>
            <a:ext cx="2990770" cy="453469"/>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98D981B4-E7C8-B8E5-0CB5-E921A4409B16}"/>
              </a:ext>
            </a:extLst>
          </p:cNvPr>
          <p:cNvSpPr txBox="1"/>
          <p:nvPr/>
        </p:nvSpPr>
        <p:spPr>
          <a:xfrm>
            <a:off x="8048483" y="6122119"/>
            <a:ext cx="1637813" cy="646331"/>
          </a:xfrm>
          <a:prstGeom prst="rect">
            <a:avLst/>
          </a:prstGeom>
          <a:noFill/>
        </p:spPr>
        <p:txBody>
          <a:bodyPr wrap="square" rtlCol="0">
            <a:spAutoFit/>
          </a:bodyPr>
          <a:lstStyle/>
          <a:p>
            <a:r>
              <a:rPr lang="en-US" dirty="0" err="1"/>
              <a:t>Myinput</a:t>
            </a:r>
            <a:r>
              <a:rPr lang="en-US" dirty="0"/>
              <a:t> &gt; 200 characters </a:t>
            </a:r>
          </a:p>
        </p:txBody>
      </p:sp>
      <p:sp>
        <p:nvSpPr>
          <p:cNvPr id="21" name="TextBox 20">
            <a:extLst>
              <a:ext uri="{FF2B5EF4-FFF2-40B4-BE49-F238E27FC236}">
                <a16:creationId xmlns:a16="http://schemas.microsoft.com/office/drawing/2014/main" id="{4BA24331-77EF-EF86-64B8-965036FD1568}"/>
              </a:ext>
            </a:extLst>
          </p:cNvPr>
          <p:cNvSpPr txBox="1"/>
          <p:nvPr/>
        </p:nvSpPr>
        <p:spPr>
          <a:xfrm>
            <a:off x="9006445" y="1232761"/>
            <a:ext cx="2779960" cy="4524315"/>
          </a:xfrm>
          <a:prstGeom prst="rect">
            <a:avLst/>
          </a:prstGeom>
          <a:solidFill>
            <a:srgbClr val="FFFFCC"/>
          </a:solidFill>
        </p:spPr>
        <p:txBody>
          <a:bodyPr wrap="square" rtlCol="0">
            <a:spAutoFit/>
          </a:bodyPr>
          <a:lstStyle/>
          <a:p>
            <a:r>
              <a:rPr lang="en-US" sz="2400" dirty="0"/>
              <a:t>If </a:t>
            </a:r>
            <a:r>
              <a:rPr lang="en-US" sz="2400" dirty="0" err="1"/>
              <a:t>myinput</a:t>
            </a:r>
            <a:r>
              <a:rPr lang="en-US" sz="2400" dirty="0"/>
              <a:t> is the right size, it overflows the variable area, past the saved base pointer, into the saved instruction pointer …  which means </a:t>
            </a:r>
            <a:r>
              <a:rPr lang="en-US" sz="2400" b="1" dirty="0"/>
              <a:t>I can put anything as Saved Instruction Pointer!!!!</a:t>
            </a:r>
          </a:p>
        </p:txBody>
      </p:sp>
    </p:spTree>
    <p:extLst>
      <p:ext uri="{BB962C8B-B14F-4D97-AF65-F5344CB8AC3E}">
        <p14:creationId xmlns:p14="http://schemas.microsoft.com/office/powerpoint/2010/main" val="3960254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52470-D89C-53DF-8BB0-CCB3695046DC}"/>
              </a:ext>
            </a:extLst>
          </p:cNvPr>
          <p:cNvSpPr>
            <a:spLocks noGrp="1"/>
          </p:cNvSpPr>
          <p:nvPr>
            <p:ph type="title"/>
          </p:nvPr>
        </p:nvSpPr>
        <p:spPr>
          <a:xfrm>
            <a:off x="550507" y="33122"/>
            <a:ext cx="10515600" cy="1325563"/>
          </a:xfrm>
        </p:spPr>
        <p:txBody>
          <a:bodyPr/>
          <a:lstStyle/>
          <a:p>
            <a:r>
              <a:rPr lang="en-US" dirty="0"/>
              <a:t>BUFFER OVERFLOW EXAMPLE: Stack Buffer Overflow</a:t>
            </a:r>
          </a:p>
        </p:txBody>
      </p:sp>
      <p:sp>
        <p:nvSpPr>
          <p:cNvPr id="7" name="TextBox 6">
            <a:extLst>
              <a:ext uri="{FF2B5EF4-FFF2-40B4-BE49-F238E27FC236}">
                <a16:creationId xmlns:a16="http://schemas.microsoft.com/office/drawing/2014/main" id="{A17A6B96-E064-5725-0D3E-E3822ECBB0BC}"/>
              </a:ext>
            </a:extLst>
          </p:cNvPr>
          <p:cNvSpPr txBox="1"/>
          <p:nvPr/>
        </p:nvSpPr>
        <p:spPr>
          <a:xfrm>
            <a:off x="193611" y="6311900"/>
            <a:ext cx="6097554" cy="369332"/>
          </a:xfrm>
          <a:prstGeom prst="rect">
            <a:avLst/>
          </a:prstGeom>
          <a:noFill/>
        </p:spPr>
        <p:txBody>
          <a:bodyPr wrap="square">
            <a:spAutoFit/>
          </a:bodyPr>
          <a:lstStyle/>
          <a:p>
            <a:r>
              <a:rPr lang="en-US" dirty="0">
                <a:hlinkClick r:id="rId2"/>
              </a:rPr>
              <a:t>https://ctf101.org/binary-exploitation/buffer-overflow/</a:t>
            </a:r>
            <a:r>
              <a:rPr lang="en-US" dirty="0"/>
              <a:t> </a:t>
            </a:r>
          </a:p>
        </p:txBody>
      </p:sp>
      <p:sp>
        <p:nvSpPr>
          <p:cNvPr id="8" name="TextBox 7">
            <a:extLst>
              <a:ext uri="{FF2B5EF4-FFF2-40B4-BE49-F238E27FC236}">
                <a16:creationId xmlns:a16="http://schemas.microsoft.com/office/drawing/2014/main" id="{9BB40C9E-3E13-5D37-879A-53748AF3AE75}"/>
              </a:ext>
            </a:extLst>
          </p:cNvPr>
          <p:cNvSpPr txBox="1"/>
          <p:nvPr/>
        </p:nvSpPr>
        <p:spPr>
          <a:xfrm>
            <a:off x="513184" y="1873979"/>
            <a:ext cx="3741575" cy="3970318"/>
          </a:xfrm>
          <a:prstGeom prst="rect">
            <a:avLst/>
          </a:prstGeom>
          <a:noFill/>
        </p:spPr>
        <p:txBody>
          <a:bodyPr wrap="square" rtlCol="0">
            <a:spAutoFit/>
          </a:bodyPr>
          <a:lstStyle/>
          <a:p>
            <a:r>
              <a:rPr lang="en-US" dirty="0" err="1"/>
              <a:t>hacked.c</a:t>
            </a:r>
            <a:r>
              <a:rPr lang="en-US" dirty="0"/>
              <a:t>:</a:t>
            </a:r>
          </a:p>
          <a:p>
            <a:r>
              <a:rPr lang="en-US" dirty="0"/>
              <a:t>#include &lt;</a:t>
            </a:r>
            <a:r>
              <a:rPr lang="en-US" dirty="0" err="1"/>
              <a:t>stdio.h</a:t>
            </a:r>
            <a:r>
              <a:rPr lang="en-US" dirty="0"/>
              <a:t>&gt;</a:t>
            </a:r>
          </a:p>
          <a:p>
            <a:endParaRPr lang="en-US" dirty="0"/>
          </a:p>
          <a:p>
            <a:r>
              <a:rPr lang="en-US" dirty="0"/>
              <a:t>int main() {</a:t>
            </a:r>
          </a:p>
          <a:p>
            <a:r>
              <a:rPr lang="en-US" dirty="0"/>
              <a:t>    int secret = 0xdeadbeef;</a:t>
            </a:r>
          </a:p>
          <a:p>
            <a:r>
              <a:rPr lang="en-US" dirty="0"/>
              <a:t>    char name[</a:t>
            </a:r>
            <a:r>
              <a:rPr lang="en-US" dirty="0">
                <a:highlight>
                  <a:srgbClr val="00FFFF"/>
                </a:highlight>
              </a:rPr>
              <a:t>100</a:t>
            </a:r>
            <a:r>
              <a:rPr lang="en-US" dirty="0"/>
              <a:t>] = {0};</a:t>
            </a:r>
          </a:p>
          <a:p>
            <a:r>
              <a:rPr lang="en-US" dirty="0"/>
              <a:t>    read(0, name,</a:t>
            </a:r>
            <a:r>
              <a:rPr lang="en-US" dirty="0">
                <a:highlight>
                  <a:srgbClr val="FFFF00"/>
                </a:highlight>
              </a:rPr>
              <a:t> 0x100</a:t>
            </a:r>
            <a:r>
              <a:rPr lang="en-US" dirty="0"/>
              <a:t>);</a:t>
            </a:r>
          </a:p>
          <a:p>
            <a:r>
              <a:rPr lang="en-US" dirty="0"/>
              <a:t>    if (secret == 0x1337) {</a:t>
            </a:r>
          </a:p>
          <a:p>
            <a:r>
              <a:rPr lang="en-US" dirty="0"/>
              <a:t>        puts("Wow! Here's a secret.");</a:t>
            </a:r>
          </a:p>
          <a:p>
            <a:r>
              <a:rPr lang="en-US" dirty="0"/>
              <a:t>    } else {</a:t>
            </a:r>
          </a:p>
          <a:p>
            <a:r>
              <a:rPr lang="en-US" dirty="0"/>
              <a:t>        puts("I guess you're not cool enough to see my secret");</a:t>
            </a:r>
          </a:p>
          <a:p>
            <a:r>
              <a:rPr lang="en-US" dirty="0"/>
              <a:t>    }</a:t>
            </a:r>
          </a:p>
          <a:p>
            <a:r>
              <a:rPr lang="en-US" dirty="0"/>
              <a:t>}</a:t>
            </a:r>
          </a:p>
        </p:txBody>
      </p:sp>
      <p:sp>
        <p:nvSpPr>
          <p:cNvPr id="10" name="TextBox 9">
            <a:extLst>
              <a:ext uri="{FF2B5EF4-FFF2-40B4-BE49-F238E27FC236}">
                <a16:creationId xmlns:a16="http://schemas.microsoft.com/office/drawing/2014/main" id="{202C7881-38ED-BE5A-6ABA-3E74E5684F26}"/>
              </a:ext>
            </a:extLst>
          </p:cNvPr>
          <p:cNvSpPr txBox="1"/>
          <p:nvPr/>
        </p:nvSpPr>
        <p:spPr>
          <a:xfrm>
            <a:off x="3242388" y="1092511"/>
            <a:ext cx="2565919" cy="1940957"/>
          </a:xfrm>
          <a:prstGeom prst="wedgeRoundRectCallout">
            <a:avLst>
              <a:gd name="adj1" fmla="val -69054"/>
              <a:gd name="adj2" fmla="val 72521"/>
              <a:gd name="adj3" fmla="val 16667"/>
            </a:avLst>
          </a:prstGeom>
          <a:solidFill>
            <a:srgbClr val="FFFFCC"/>
          </a:solidFill>
          <a:ln>
            <a:solidFill>
              <a:schemeClr val="accent1"/>
            </a:solidFill>
          </a:ln>
        </p:spPr>
        <p:txBody>
          <a:bodyPr wrap="square" rtlCol="0">
            <a:spAutoFit/>
          </a:bodyPr>
          <a:lstStyle/>
          <a:p>
            <a:r>
              <a:rPr lang="en-US" dirty="0"/>
              <a:t>100 decimal vs 0x100 (Hexadecimal =256 decimal)</a:t>
            </a:r>
          </a:p>
          <a:p>
            <a:r>
              <a:rPr lang="en-US" dirty="0"/>
              <a:t>So, main can read </a:t>
            </a:r>
            <a:r>
              <a:rPr lang="en-US" b="1" i="1" dirty="0"/>
              <a:t>name</a:t>
            </a:r>
            <a:r>
              <a:rPr lang="en-US" dirty="0"/>
              <a:t> more than 100 bytes…OOPS!</a:t>
            </a:r>
          </a:p>
        </p:txBody>
      </p:sp>
      <p:sp>
        <p:nvSpPr>
          <p:cNvPr id="11" name="TextBox 10">
            <a:extLst>
              <a:ext uri="{FF2B5EF4-FFF2-40B4-BE49-F238E27FC236}">
                <a16:creationId xmlns:a16="http://schemas.microsoft.com/office/drawing/2014/main" id="{0DA3EB32-3921-5641-6286-59D7A17DB641}"/>
              </a:ext>
            </a:extLst>
          </p:cNvPr>
          <p:cNvSpPr txBox="1"/>
          <p:nvPr/>
        </p:nvSpPr>
        <p:spPr>
          <a:xfrm>
            <a:off x="5579707" y="2828995"/>
            <a:ext cx="5917165" cy="1815882"/>
          </a:xfrm>
          <a:prstGeom prst="rect">
            <a:avLst/>
          </a:prstGeom>
          <a:noFill/>
        </p:spPr>
        <p:txBody>
          <a:bodyPr wrap="square" rtlCol="0">
            <a:spAutoFit/>
          </a:bodyPr>
          <a:lstStyle/>
          <a:p>
            <a:r>
              <a:rPr lang="en-US" sz="1600" dirty="0">
                <a:latin typeface="Cascadia Code" panose="020B0609020000020004" pitchFamily="49" charset="0"/>
                <a:ea typeface="Cascadia Code" panose="020B0609020000020004" pitchFamily="49" charset="0"/>
                <a:cs typeface="Cascadia Code" panose="020B0609020000020004" pitchFamily="49" charset="0"/>
              </a:rPr>
              <a:t> STACK (INITIAL):</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 0xffff006c: 0xf7f7f7f7  // Saved EIP</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 0xffff0068: 0xffff0100  // Saved EBP</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 0xffff0064: 0xdeadbeef  // secret</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0xffff0004: 0x0</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0xffff0000: 0x0         // name</a:t>
            </a:r>
          </a:p>
        </p:txBody>
      </p:sp>
      <p:sp>
        <p:nvSpPr>
          <p:cNvPr id="15" name="TextBox 14">
            <a:extLst>
              <a:ext uri="{FF2B5EF4-FFF2-40B4-BE49-F238E27FC236}">
                <a16:creationId xmlns:a16="http://schemas.microsoft.com/office/drawing/2014/main" id="{9FC1907A-015D-D0C8-8E81-B915730ADB7C}"/>
              </a:ext>
            </a:extLst>
          </p:cNvPr>
          <p:cNvSpPr txBox="1"/>
          <p:nvPr/>
        </p:nvSpPr>
        <p:spPr>
          <a:xfrm>
            <a:off x="5973062" y="5480903"/>
            <a:ext cx="5596639" cy="1200329"/>
          </a:xfrm>
          <a:prstGeom prst="rect">
            <a:avLst/>
          </a:prstGeom>
          <a:noFill/>
        </p:spPr>
        <p:txBody>
          <a:bodyPr wrap="square">
            <a:spAutoFit/>
          </a:bodyPr>
          <a:lstStyle/>
          <a:p>
            <a:r>
              <a:rPr lang="en-US" dirty="0">
                <a:hlinkClick r:id="" action="ppaction://noaction"/>
              </a:rPr>
              <a:t>This is an example of this weakness:</a:t>
            </a:r>
          </a:p>
          <a:p>
            <a:r>
              <a:rPr lang="en-US" dirty="0">
                <a:hlinkClick r:id="" action="ppaction://noaction"/>
              </a:rPr>
              <a:t>CWE - CWE-131: Incorrect Calculation of Buffer Size (4.10)</a:t>
            </a:r>
          </a:p>
          <a:p>
            <a:r>
              <a:rPr lang="en-US" dirty="0">
                <a:hlinkClick r:id="" action="ppaction://noaction"/>
              </a:rPr>
              <a:t> (mitre.org)</a:t>
            </a:r>
            <a:endParaRPr lang="en-US" dirty="0"/>
          </a:p>
          <a:p>
            <a:r>
              <a:rPr lang="en-US" dirty="0"/>
              <a:t>With dozens of CVE vulnerabilities….</a:t>
            </a:r>
          </a:p>
        </p:txBody>
      </p:sp>
      <p:sp>
        <p:nvSpPr>
          <p:cNvPr id="6" name="Arrow: Right 5">
            <a:extLst>
              <a:ext uri="{FF2B5EF4-FFF2-40B4-BE49-F238E27FC236}">
                <a16:creationId xmlns:a16="http://schemas.microsoft.com/office/drawing/2014/main" id="{39526B5C-0833-BEA3-DAD4-55CAF7EFC917}"/>
              </a:ext>
            </a:extLst>
          </p:cNvPr>
          <p:cNvSpPr/>
          <p:nvPr/>
        </p:nvSpPr>
        <p:spPr>
          <a:xfrm>
            <a:off x="4779663" y="4288238"/>
            <a:ext cx="848741" cy="384445"/>
          </a:xfrm>
          <a:prstGeom prst="rightArrow">
            <a:avLst>
              <a:gd name="adj1" fmla="val 75765"/>
              <a:gd name="adj2" fmla="val 79124"/>
            </a:avLst>
          </a:prstGeom>
          <a:solidFill>
            <a:srgbClr val="FFCCFF"/>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ESP</a:t>
            </a:r>
          </a:p>
        </p:txBody>
      </p:sp>
      <p:sp>
        <p:nvSpPr>
          <p:cNvPr id="9" name="TextBox 8">
            <a:extLst>
              <a:ext uri="{FF2B5EF4-FFF2-40B4-BE49-F238E27FC236}">
                <a16:creationId xmlns:a16="http://schemas.microsoft.com/office/drawing/2014/main" id="{53DD12EA-5023-B168-6085-2F80E3FD026B}"/>
              </a:ext>
            </a:extLst>
          </p:cNvPr>
          <p:cNvSpPr txBox="1"/>
          <p:nvPr/>
        </p:nvSpPr>
        <p:spPr>
          <a:xfrm>
            <a:off x="7125132" y="2219465"/>
            <a:ext cx="4064000" cy="646331"/>
          </a:xfrm>
          <a:prstGeom prst="rect">
            <a:avLst/>
          </a:prstGeom>
          <a:solidFill>
            <a:srgbClr val="FFFF00"/>
          </a:solidFill>
        </p:spPr>
        <p:txBody>
          <a:bodyPr wrap="square" rtlCol="0">
            <a:spAutoFit/>
          </a:bodyPr>
          <a:lstStyle/>
          <a:p>
            <a:r>
              <a:rPr lang="en-US" dirty="0"/>
              <a:t>BIG NOTE: IT IS NEVER THIS EASY….THIS EXAMPLE ASSUMES A VERY OLD OS…</a:t>
            </a:r>
          </a:p>
        </p:txBody>
      </p:sp>
      <p:sp>
        <p:nvSpPr>
          <p:cNvPr id="12" name="TextBox 11">
            <a:extLst>
              <a:ext uri="{FF2B5EF4-FFF2-40B4-BE49-F238E27FC236}">
                <a16:creationId xmlns:a16="http://schemas.microsoft.com/office/drawing/2014/main" id="{5C2E501C-0C92-EC73-6876-E59C1433B3B4}"/>
              </a:ext>
            </a:extLst>
          </p:cNvPr>
          <p:cNvSpPr txBox="1"/>
          <p:nvPr/>
        </p:nvSpPr>
        <p:spPr>
          <a:xfrm>
            <a:off x="6269999" y="897020"/>
            <a:ext cx="5774267" cy="923330"/>
          </a:xfrm>
          <a:prstGeom prst="rect">
            <a:avLst/>
          </a:prstGeom>
          <a:solidFill>
            <a:srgbClr val="FFFFCC"/>
          </a:solidFill>
        </p:spPr>
        <p:txBody>
          <a:bodyPr wrap="square" rtlCol="0">
            <a:spAutoFit/>
          </a:bodyPr>
          <a:lstStyle/>
          <a:p>
            <a:r>
              <a:rPr lang="en-US" dirty="0"/>
              <a:t>Note: if 64-bit </a:t>
            </a:r>
            <a:r>
              <a:rPr lang="en-US" dirty="0" err="1"/>
              <a:t>os</a:t>
            </a:r>
            <a:r>
              <a:rPr lang="en-US" dirty="0"/>
              <a:t>, you need to compile as 32-bitfor these examples.. and TURN OFF THE STACK PROTECTOR…</a:t>
            </a:r>
          </a:p>
          <a:p>
            <a:r>
              <a:rPr lang="en-US" dirty="0"/>
              <a:t>$ </a:t>
            </a:r>
            <a:r>
              <a:rPr lang="en-US" dirty="0" err="1"/>
              <a:t>gcc</a:t>
            </a:r>
            <a:r>
              <a:rPr lang="en-US" dirty="0"/>
              <a:t> –m32 –</a:t>
            </a:r>
            <a:r>
              <a:rPr lang="en-US" dirty="0" err="1"/>
              <a:t>fnostack</a:t>
            </a:r>
            <a:r>
              <a:rPr lang="en-US" dirty="0"/>
              <a:t>-protector –o &lt;PROGRAM&gt;</a:t>
            </a:r>
          </a:p>
        </p:txBody>
      </p:sp>
    </p:spTree>
    <p:extLst>
      <p:ext uri="{BB962C8B-B14F-4D97-AF65-F5344CB8AC3E}">
        <p14:creationId xmlns:p14="http://schemas.microsoft.com/office/powerpoint/2010/main" val="2416731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05A7-ED9C-CD22-9FC4-C5D763F0816A}"/>
              </a:ext>
            </a:extLst>
          </p:cNvPr>
          <p:cNvSpPr>
            <a:spLocks noGrp="1"/>
          </p:cNvSpPr>
          <p:nvPr>
            <p:ph type="title"/>
          </p:nvPr>
        </p:nvSpPr>
        <p:spPr>
          <a:xfrm>
            <a:off x="838200" y="19412"/>
            <a:ext cx="10515600" cy="1325563"/>
          </a:xfrm>
        </p:spPr>
        <p:txBody>
          <a:bodyPr/>
          <a:lstStyle/>
          <a:p>
            <a:r>
              <a:rPr lang="en-US" dirty="0"/>
              <a:t> Stack Buffer Overflow (2)</a:t>
            </a:r>
          </a:p>
        </p:txBody>
      </p:sp>
      <p:sp>
        <p:nvSpPr>
          <p:cNvPr id="4" name="TextBox 3">
            <a:extLst>
              <a:ext uri="{FF2B5EF4-FFF2-40B4-BE49-F238E27FC236}">
                <a16:creationId xmlns:a16="http://schemas.microsoft.com/office/drawing/2014/main" id="{3B315F77-51BD-E51D-BEAA-83F09544B6CD}"/>
              </a:ext>
            </a:extLst>
          </p:cNvPr>
          <p:cNvSpPr txBox="1"/>
          <p:nvPr/>
        </p:nvSpPr>
        <p:spPr>
          <a:xfrm>
            <a:off x="193611" y="6311900"/>
            <a:ext cx="6097554" cy="369332"/>
          </a:xfrm>
          <a:prstGeom prst="rect">
            <a:avLst/>
          </a:prstGeom>
          <a:noFill/>
        </p:spPr>
        <p:txBody>
          <a:bodyPr wrap="square">
            <a:spAutoFit/>
          </a:bodyPr>
          <a:lstStyle/>
          <a:p>
            <a:r>
              <a:rPr lang="en-US" dirty="0">
                <a:hlinkClick r:id="rId2"/>
              </a:rPr>
              <a:t>https://ctf101.org/binary-exploitation/buffer-overflow/</a:t>
            </a:r>
            <a:r>
              <a:rPr lang="en-US" dirty="0"/>
              <a:t> </a:t>
            </a:r>
          </a:p>
        </p:txBody>
      </p:sp>
      <p:sp>
        <p:nvSpPr>
          <p:cNvPr id="7" name="TextBox 6">
            <a:extLst>
              <a:ext uri="{FF2B5EF4-FFF2-40B4-BE49-F238E27FC236}">
                <a16:creationId xmlns:a16="http://schemas.microsoft.com/office/drawing/2014/main" id="{4081EBEC-D4E1-EB4C-6298-743CA658E080}"/>
              </a:ext>
            </a:extLst>
          </p:cNvPr>
          <p:cNvSpPr txBox="1"/>
          <p:nvPr/>
        </p:nvSpPr>
        <p:spPr>
          <a:xfrm>
            <a:off x="5837853" y="3275045"/>
            <a:ext cx="6354147" cy="2031325"/>
          </a:xfrm>
          <a:prstGeom prst="rect">
            <a:avLst/>
          </a:prstGeom>
          <a:noFill/>
        </p:spPr>
        <p:txBody>
          <a:bodyPr wrap="square" rtlCol="0">
            <a:spAutoFit/>
          </a:bodyPr>
          <a:lstStyle/>
          <a:p>
            <a:r>
              <a:rPr lang="en-US" dirty="0">
                <a:latin typeface="Cascadia Code" panose="020B0609020000020004" pitchFamily="49" charset="0"/>
                <a:ea typeface="Cascadia Code" panose="020B0609020000020004" pitchFamily="49" charset="0"/>
                <a:cs typeface="Cascadia Code" panose="020B0609020000020004" pitchFamily="49" charset="0"/>
              </a:rPr>
              <a:t> STACK:</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0xffff006c: 0xf7f7f7f7  // Saved EIP</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0xffff0068: 0xffff0100  // Saved EBP</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0xffff0064: 0xdeadbeef  // secret</a:t>
            </a:r>
          </a:p>
          <a:p>
            <a:r>
              <a:rPr lang="en-US" dirty="0">
                <a:latin typeface="Cascadia Code" panose="020B0609020000020004" pitchFamily="49" charset="0"/>
                <a:ea typeface="Cascadia Code" panose="020B0609020000020004" pitchFamily="49" charset="0"/>
                <a:cs typeface="Cascadia Code" panose="020B0609020000020004" pitchFamily="49" charset="0"/>
              </a:rPr>
              <a:t>...</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0xffff0004: 0x41414141</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0xffff0000: 0x41414141  // name</a:t>
            </a:r>
          </a:p>
        </p:txBody>
      </p:sp>
      <p:sp>
        <p:nvSpPr>
          <p:cNvPr id="8" name="TextBox 7">
            <a:extLst>
              <a:ext uri="{FF2B5EF4-FFF2-40B4-BE49-F238E27FC236}">
                <a16:creationId xmlns:a16="http://schemas.microsoft.com/office/drawing/2014/main" id="{420CBB7C-7BAA-64AE-9743-67E0818F2686}"/>
              </a:ext>
            </a:extLst>
          </p:cNvPr>
          <p:cNvSpPr txBox="1"/>
          <p:nvPr/>
        </p:nvSpPr>
        <p:spPr>
          <a:xfrm>
            <a:off x="513184" y="1873979"/>
            <a:ext cx="3741575" cy="3693319"/>
          </a:xfrm>
          <a:prstGeom prst="rect">
            <a:avLst/>
          </a:prstGeom>
          <a:noFill/>
        </p:spPr>
        <p:txBody>
          <a:bodyPr wrap="square" rtlCol="0">
            <a:spAutoFit/>
          </a:bodyPr>
          <a:lstStyle/>
          <a:p>
            <a:r>
              <a:rPr lang="en-US" dirty="0"/>
              <a:t>#include &lt;</a:t>
            </a:r>
            <a:r>
              <a:rPr lang="en-US" dirty="0" err="1"/>
              <a:t>stdio.h</a:t>
            </a:r>
            <a:r>
              <a:rPr lang="en-US" dirty="0"/>
              <a:t>&gt;</a:t>
            </a:r>
          </a:p>
          <a:p>
            <a:endParaRPr lang="en-US" dirty="0"/>
          </a:p>
          <a:p>
            <a:r>
              <a:rPr lang="en-US" dirty="0"/>
              <a:t>int main() {</a:t>
            </a:r>
          </a:p>
          <a:p>
            <a:r>
              <a:rPr lang="en-US" dirty="0"/>
              <a:t>    int secret = 0xdeadbeef;</a:t>
            </a:r>
          </a:p>
          <a:p>
            <a:r>
              <a:rPr lang="en-US" dirty="0"/>
              <a:t>    char name[</a:t>
            </a:r>
            <a:r>
              <a:rPr lang="en-US" dirty="0">
                <a:highlight>
                  <a:srgbClr val="00FFFF"/>
                </a:highlight>
              </a:rPr>
              <a:t>100</a:t>
            </a:r>
            <a:r>
              <a:rPr lang="en-US" dirty="0"/>
              <a:t>] = {0};</a:t>
            </a:r>
          </a:p>
          <a:p>
            <a:r>
              <a:rPr lang="en-US" dirty="0"/>
              <a:t>    read(0, name,</a:t>
            </a:r>
            <a:r>
              <a:rPr lang="en-US" dirty="0">
                <a:highlight>
                  <a:srgbClr val="FFFF00"/>
                </a:highlight>
              </a:rPr>
              <a:t> 0x100</a:t>
            </a:r>
            <a:r>
              <a:rPr lang="en-US" dirty="0"/>
              <a:t>);</a:t>
            </a:r>
          </a:p>
          <a:p>
            <a:r>
              <a:rPr lang="en-US" dirty="0"/>
              <a:t>    if (secret == 0x1337) {</a:t>
            </a:r>
          </a:p>
          <a:p>
            <a:r>
              <a:rPr lang="en-US" dirty="0"/>
              <a:t>        puts("Wow! Here's a secret.");</a:t>
            </a:r>
          </a:p>
          <a:p>
            <a:r>
              <a:rPr lang="en-US" dirty="0"/>
              <a:t>    } else {</a:t>
            </a:r>
          </a:p>
          <a:p>
            <a:r>
              <a:rPr lang="en-US" dirty="0"/>
              <a:t>        puts("I guess you're not cool enough to see my secret");</a:t>
            </a:r>
          </a:p>
          <a:p>
            <a:r>
              <a:rPr lang="en-US" dirty="0"/>
              <a:t>    }</a:t>
            </a:r>
          </a:p>
          <a:p>
            <a:r>
              <a:rPr lang="en-US" dirty="0"/>
              <a:t>}</a:t>
            </a:r>
          </a:p>
        </p:txBody>
      </p:sp>
      <p:sp>
        <p:nvSpPr>
          <p:cNvPr id="9" name="TextBox 8">
            <a:extLst>
              <a:ext uri="{FF2B5EF4-FFF2-40B4-BE49-F238E27FC236}">
                <a16:creationId xmlns:a16="http://schemas.microsoft.com/office/drawing/2014/main" id="{5558D263-C27B-71B4-ACF2-19B41B6A1E96}"/>
              </a:ext>
            </a:extLst>
          </p:cNvPr>
          <p:cNvSpPr txBox="1"/>
          <p:nvPr/>
        </p:nvSpPr>
        <p:spPr>
          <a:xfrm>
            <a:off x="5291237" y="1017954"/>
            <a:ext cx="5215812" cy="1754326"/>
          </a:xfrm>
          <a:prstGeom prst="rect">
            <a:avLst/>
          </a:prstGeom>
          <a:noFill/>
        </p:spPr>
        <p:txBody>
          <a:bodyPr wrap="square" rtlCol="0">
            <a:spAutoFit/>
          </a:bodyPr>
          <a:lstStyle/>
          <a:p>
            <a:r>
              <a:rPr lang="en-US" dirty="0"/>
              <a:t>Set name be 100 ‘A’’s (</a:t>
            </a:r>
            <a:r>
              <a:rPr lang="en-US" dirty="0" err="1"/>
              <a:t>fyi</a:t>
            </a:r>
            <a:r>
              <a:rPr lang="en-US" dirty="0"/>
              <a:t>, character A=0x41)</a:t>
            </a:r>
          </a:p>
          <a:p>
            <a:r>
              <a:rPr lang="en-US" dirty="0"/>
              <a:t>So name=“AAAAAAAAAAAAAAAAAAAAAAAAAAAAAAAAAAAAAAAAAAAAAAAAAAAAAAAAAAAAAAAAAAAAAAAAAAAAAAAAAAAAAAAAAAAAAAAAAAAA”</a:t>
            </a:r>
          </a:p>
          <a:p>
            <a:r>
              <a:rPr lang="en-US" dirty="0"/>
              <a:t>./</a:t>
            </a:r>
            <a:r>
              <a:rPr lang="en-US" dirty="0" err="1"/>
              <a:t>hacked.c</a:t>
            </a:r>
            <a:r>
              <a:rPr lang="en-US" dirty="0"/>
              <a:t> (with all those A’s)</a:t>
            </a:r>
          </a:p>
        </p:txBody>
      </p:sp>
      <p:sp>
        <p:nvSpPr>
          <p:cNvPr id="3" name="Arrow: Right 2">
            <a:extLst>
              <a:ext uri="{FF2B5EF4-FFF2-40B4-BE49-F238E27FC236}">
                <a16:creationId xmlns:a16="http://schemas.microsoft.com/office/drawing/2014/main" id="{61DD215E-CFC1-9FE6-105B-D7E9CB1C1268}"/>
              </a:ext>
            </a:extLst>
          </p:cNvPr>
          <p:cNvSpPr/>
          <p:nvPr/>
        </p:nvSpPr>
        <p:spPr>
          <a:xfrm>
            <a:off x="6096000" y="4921925"/>
            <a:ext cx="848741" cy="384445"/>
          </a:xfrm>
          <a:prstGeom prst="rightArrow">
            <a:avLst>
              <a:gd name="adj1" fmla="val 75765"/>
              <a:gd name="adj2" fmla="val 79124"/>
            </a:avLst>
          </a:prstGeom>
          <a:solidFill>
            <a:srgbClr val="FFCCFF"/>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ESP</a:t>
            </a:r>
          </a:p>
        </p:txBody>
      </p:sp>
      <p:sp>
        <p:nvSpPr>
          <p:cNvPr id="5" name="TextBox 4">
            <a:extLst>
              <a:ext uri="{FF2B5EF4-FFF2-40B4-BE49-F238E27FC236}">
                <a16:creationId xmlns:a16="http://schemas.microsoft.com/office/drawing/2014/main" id="{90CCC800-174B-51DF-C6AA-1D4D25875EED}"/>
              </a:ext>
            </a:extLst>
          </p:cNvPr>
          <p:cNvSpPr txBox="1"/>
          <p:nvPr/>
        </p:nvSpPr>
        <p:spPr>
          <a:xfrm>
            <a:off x="6599767" y="5715000"/>
            <a:ext cx="3382433" cy="369332"/>
          </a:xfrm>
          <a:prstGeom prst="rect">
            <a:avLst/>
          </a:prstGeom>
          <a:noFill/>
        </p:spPr>
        <p:txBody>
          <a:bodyPr wrap="square" rtlCol="0">
            <a:spAutoFit/>
          </a:bodyPr>
          <a:lstStyle/>
          <a:p>
            <a:r>
              <a:rPr lang="en-US" dirty="0"/>
              <a:t>ALL OK SO FAR….</a:t>
            </a:r>
          </a:p>
        </p:txBody>
      </p:sp>
      <p:sp>
        <p:nvSpPr>
          <p:cNvPr id="6" name="TextBox 5">
            <a:extLst>
              <a:ext uri="{FF2B5EF4-FFF2-40B4-BE49-F238E27FC236}">
                <a16:creationId xmlns:a16="http://schemas.microsoft.com/office/drawing/2014/main" id="{DD3642E1-63C1-4D42-674E-61140F911F9B}"/>
              </a:ext>
            </a:extLst>
          </p:cNvPr>
          <p:cNvSpPr txBox="1"/>
          <p:nvPr/>
        </p:nvSpPr>
        <p:spPr>
          <a:xfrm>
            <a:off x="1078326" y="1290702"/>
            <a:ext cx="3366159" cy="369332"/>
          </a:xfrm>
          <a:prstGeom prst="rect">
            <a:avLst/>
          </a:prstGeom>
          <a:noFill/>
        </p:spPr>
        <p:txBody>
          <a:bodyPr wrap="square" rtlCol="0">
            <a:spAutoFit/>
          </a:bodyPr>
          <a:lstStyle/>
          <a:p>
            <a:r>
              <a:rPr lang="en-US" b="1" dirty="0"/>
              <a:t>0x100 (hex) = 256 decimal </a:t>
            </a:r>
            <a:r>
              <a:rPr lang="en-US" b="1" dirty="0" err="1"/>
              <a:t>fyi</a:t>
            </a:r>
            <a:r>
              <a:rPr lang="en-US" b="1" dirty="0"/>
              <a:t>…</a:t>
            </a:r>
          </a:p>
        </p:txBody>
      </p:sp>
    </p:spTree>
    <p:extLst>
      <p:ext uri="{BB962C8B-B14F-4D97-AF65-F5344CB8AC3E}">
        <p14:creationId xmlns:p14="http://schemas.microsoft.com/office/powerpoint/2010/main" val="2148150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F1FF3-BEEE-37B6-6A15-AF354D5C95B5}"/>
              </a:ext>
            </a:extLst>
          </p:cNvPr>
          <p:cNvSpPr>
            <a:spLocks noGrp="1"/>
          </p:cNvSpPr>
          <p:nvPr>
            <p:ph type="title"/>
          </p:nvPr>
        </p:nvSpPr>
        <p:spPr>
          <a:xfrm>
            <a:off x="838200" y="365126"/>
            <a:ext cx="10515600" cy="529610"/>
          </a:xfrm>
        </p:spPr>
        <p:txBody>
          <a:bodyPr>
            <a:normAutofit fontScale="90000"/>
          </a:bodyPr>
          <a:lstStyle/>
          <a:p>
            <a:r>
              <a:rPr lang="en-US" dirty="0"/>
              <a:t>Overview</a:t>
            </a:r>
          </a:p>
        </p:txBody>
      </p:sp>
      <p:sp>
        <p:nvSpPr>
          <p:cNvPr id="3" name="Content Placeholder 2">
            <a:extLst>
              <a:ext uri="{FF2B5EF4-FFF2-40B4-BE49-F238E27FC236}">
                <a16:creationId xmlns:a16="http://schemas.microsoft.com/office/drawing/2014/main" id="{12FEC985-EEF3-ED4B-0526-39AED0E8439D}"/>
              </a:ext>
            </a:extLst>
          </p:cNvPr>
          <p:cNvSpPr>
            <a:spLocks noGrp="1"/>
          </p:cNvSpPr>
          <p:nvPr>
            <p:ph idx="1"/>
          </p:nvPr>
        </p:nvSpPr>
        <p:spPr>
          <a:xfrm>
            <a:off x="186814" y="1476117"/>
            <a:ext cx="10515600" cy="5016757"/>
          </a:xfrm>
        </p:spPr>
        <p:txBody>
          <a:bodyPr>
            <a:normAutofit lnSpcReduction="10000"/>
          </a:bodyPr>
          <a:lstStyle/>
          <a:p>
            <a:r>
              <a:rPr lang="en-US" dirty="0"/>
              <a:t>From Weakness to Exploit: What makes a hole…</a:t>
            </a:r>
          </a:p>
          <a:p>
            <a:r>
              <a:rPr lang="en-US" dirty="0"/>
              <a:t>Programs in Memory 101, where they go, what happens at runtime</a:t>
            </a:r>
          </a:p>
          <a:p>
            <a:r>
              <a:rPr lang="en-US" dirty="0"/>
              <a:t>Aleph One’s Famous Paper and Stack Overflow Basics</a:t>
            </a:r>
          </a:p>
          <a:p>
            <a:pPr lvl="1"/>
            <a:r>
              <a:rPr lang="en-US" dirty="0"/>
              <a:t>Simple Stack Overflow</a:t>
            </a:r>
          </a:p>
          <a:p>
            <a:pPr lvl="1"/>
            <a:r>
              <a:rPr lang="en-US" dirty="0"/>
              <a:t>What is shellcode?</a:t>
            </a:r>
          </a:p>
          <a:p>
            <a:pPr lvl="1"/>
            <a:r>
              <a:rPr lang="en-US" dirty="0"/>
              <a:t>NOP Sleds</a:t>
            </a:r>
          </a:p>
          <a:p>
            <a:r>
              <a:rPr lang="en-US" dirty="0"/>
              <a:t>The Arms Race: Linux overflow preventers, and work arounds</a:t>
            </a:r>
          </a:p>
          <a:p>
            <a:pPr lvl="1"/>
            <a:r>
              <a:rPr lang="en-US" dirty="0"/>
              <a:t>64-bit v. 32-bit</a:t>
            </a:r>
          </a:p>
          <a:p>
            <a:pPr lvl="1"/>
            <a:r>
              <a:rPr lang="en-US" dirty="0"/>
              <a:t>Stack Canaries</a:t>
            </a:r>
          </a:p>
          <a:p>
            <a:pPr lvl="1"/>
            <a:r>
              <a:rPr lang="en-US" dirty="0"/>
              <a:t>NX Bit and ROP</a:t>
            </a:r>
          </a:p>
          <a:p>
            <a:pPr lvl="1"/>
            <a:r>
              <a:rPr lang="en-US" dirty="0"/>
              <a:t>Address Space Randomization</a:t>
            </a:r>
          </a:p>
          <a:p>
            <a:r>
              <a:rPr lang="en-US" dirty="0"/>
              <a:t>Do they still exist?</a:t>
            </a:r>
          </a:p>
          <a:p>
            <a:endParaRPr lang="en-US" dirty="0"/>
          </a:p>
          <a:p>
            <a:endParaRPr lang="en-US" dirty="0"/>
          </a:p>
          <a:p>
            <a:endParaRPr lang="en-US" dirty="0"/>
          </a:p>
        </p:txBody>
      </p:sp>
      <p:sp>
        <p:nvSpPr>
          <p:cNvPr id="4" name="TextBox 3">
            <a:extLst>
              <a:ext uri="{FF2B5EF4-FFF2-40B4-BE49-F238E27FC236}">
                <a16:creationId xmlns:a16="http://schemas.microsoft.com/office/drawing/2014/main" id="{AEA6848A-AD44-C140-83F9-0FA94BC2BB8A}"/>
              </a:ext>
            </a:extLst>
          </p:cNvPr>
          <p:cNvSpPr txBox="1"/>
          <p:nvPr/>
        </p:nvSpPr>
        <p:spPr>
          <a:xfrm>
            <a:off x="7843683" y="4448326"/>
            <a:ext cx="4161503" cy="2308324"/>
          </a:xfrm>
          <a:prstGeom prst="rect">
            <a:avLst/>
          </a:prstGeom>
          <a:solidFill>
            <a:srgbClr val="FFFF00"/>
          </a:solidFill>
        </p:spPr>
        <p:txBody>
          <a:bodyPr wrap="square" rtlCol="0">
            <a:spAutoFit/>
          </a:bodyPr>
          <a:lstStyle/>
          <a:p>
            <a:r>
              <a:rPr lang="en-US" dirty="0"/>
              <a:t>Several example code segments herein come from the book Grey Hat Hacking, 6ed:..get it!!!</a:t>
            </a:r>
          </a:p>
          <a:p>
            <a:r>
              <a:rPr lang="en-US" dirty="0">
                <a:hlinkClick r:id="rId2"/>
              </a:rPr>
              <a:t>Gray Hat Hacking: The Ethical Hacker's Handbook, Sixth Edition, 6th Edition [Book] (oreilly.com)</a:t>
            </a:r>
            <a:endParaRPr lang="en-US" dirty="0"/>
          </a:p>
          <a:p>
            <a:r>
              <a:rPr lang="en-US" dirty="0">
                <a:hlinkClick r:id="rId2"/>
              </a:rPr>
              <a:t>https://www.oreilly.com/library/view/gray-hat-hacking/9781264268955/</a:t>
            </a:r>
            <a:r>
              <a:rPr lang="en-US" dirty="0"/>
              <a:t> </a:t>
            </a:r>
          </a:p>
        </p:txBody>
      </p:sp>
      <p:sp>
        <p:nvSpPr>
          <p:cNvPr id="5" name="TextBox 4">
            <a:extLst>
              <a:ext uri="{FF2B5EF4-FFF2-40B4-BE49-F238E27FC236}">
                <a16:creationId xmlns:a16="http://schemas.microsoft.com/office/drawing/2014/main" id="{F49C578D-6936-6B78-9DA0-399B4AAF47B8}"/>
              </a:ext>
            </a:extLst>
          </p:cNvPr>
          <p:cNvSpPr txBox="1"/>
          <p:nvPr/>
        </p:nvSpPr>
        <p:spPr>
          <a:xfrm>
            <a:off x="8843293" y="101350"/>
            <a:ext cx="3289385" cy="1754326"/>
          </a:xfrm>
          <a:prstGeom prst="rect">
            <a:avLst/>
          </a:prstGeom>
          <a:solidFill>
            <a:srgbClr val="FFFFCC"/>
          </a:solidFill>
        </p:spPr>
        <p:txBody>
          <a:bodyPr wrap="square" rtlCol="0">
            <a:spAutoFit/>
          </a:bodyPr>
          <a:lstStyle/>
          <a:p>
            <a:r>
              <a:rPr lang="en-US" dirty="0"/>
              <a:t>Note: most slides are extracted from a course I developed and teach at Franciscan University of Steubenville…it uses the Grey Hat Hacking textbook, and a lab we built called the Danger lab</a:t>
            </a:r>
          </a:p>
        </p:txBody>
      </p:sp>
    </p:spTree>
    <p:extLst>
      <p:ext uri="{BB962C8B-B14F-4D97-AF65-F5344CB8AC3E}">
        <p14:creationId xmlns:p14="http://schemas.microsoft.com/office/powerpoint/2010/main" val="1376585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05A7-ED9C-CD22-9FC4-C5D763F0816A}"/>
              </a:ext>
            </a:extLst>
          </p:cNvPr>
          <p:cNvSpPr>
            <a:spLocks noGrp="1"/>
          </p:cNvSpPr>
          <p:nvPr>
            <p:ph type="title"/>
          </p:nvPr>
        </p:nvSpPr>
        <p:spPr>
          <a:xfrm>
            <a:off x="193611" y="88505"/>
            <a:ext cx="10515600" cy="1325563"/>
          </a:xfrm>
        </p:spPr>
        <p:txBody>
          <a:bodyPr/>
          <a:lstStyle/>
          <a:p>
            <a:r>
              <a:rPr lang="en-US" dirty="0"/>
              <a:t> Stack Buffer Overflow (3)</a:t>
            </a:r>
          </a:p>
        </p:txBody>
      </p:sp>
      <p:sp>
        <p:nvSpPr>
          <p:cNvPr id="4" name="TextBox 3">
            <a:extLst>
              <a:ext uri="{FF2B5EF4-FFF2-40B4-BE49-F238E27FC236}">
                <a16:creationId xmlns:a16="http://schemas.microsoft.com/office/drawing/2014/main" id="{3B315F77-51BD-E51D-BEAA-83F09544B6CD}"/>
              </a:ext>
            </a:extLst>
          </p:cNvPr>
          <p:cNvSpPr txBox="1"/>
          <p:nvPr/>
        </p:nvSpPr>
        <p:spPr>
          <a:xfrm>
            <a:off x="193611" y="6311900"/>
            <a:ext cx="6097554" cy="369332"/>
          </a:xfrm>
          <a:prstGeom prst="rect">
            <a:avLst/>
          </a:prstGeom>
          <a:noFill/>
        </p:spPr>
        <p:txBody>
          <a:bodyPr wrap="square">
            <a:spAutoFit/>
          </a:bodyPr>
          <a:lstStyle/>
          <a:p>
            <a:r>
              <a:rPr lang="en-US" dirty="0">
                <a:hlinkClick r:id="rId2"/>
              </a:rPr>
              <a:t>https://ctf101.org/binary-exploitation/buffer-overflow/</a:t>
            </a:r>
            <a:r>
              <a:rPr lang="en-US" dirty="0"/>
              <a:t> </a:t>
            </a:r>
          </a:p>
        </p:txBody>
      </p:sp>
      <p:sp>
        <p:nvSpPr>
          <p:cNvPr id="7" name="TextBox 6">
            <a:extLst>
              <a:ext uri="{FF2B5EF4-FFF2-40B4-BE49-F238E27FC236}">
                <a16:creationId xmlns:a16="http://schemas.microsoft.com/office/drawing/2014/main" id="{4081EBEC-D4E1-EB4C-6298-743CA658E080}"/>
              </a:ext>
            </a:extLst>
          </p:cNvPr>
          <p:cNvSpPr txBox="1"/>
          <p:nvPr/>
        </p:nvSpPr>
        <p:spPr>
          <a:xfrm>
            <a:off x="5837853" y="3275045"/>
            <a:ext cx="6354147" cy="2031325"/>
          </a:xfrm>
          <a:prstGeom prst="rect">
            <a:avLst/>
          </a:prstGeom>
          <a:noFill/>
        </p:spPr>
        <p:txBody>
          <a:bodyPr wrap="square" rtlCol="0">
            <a:spAutoFit/>
          </a:bodyPr>
          <a:lstStyle/>
          <a:p>
            <a:r>
              <a:rPr lang="en-US" dirty="0">
                <a:latin typeface="Cascadia Code" panose="020B0609020000020004" pitchFamily="49" charset="0"/>
                <a:ea typeface="Cascadia Code" panose="020B0609020000020004" pitchFamily="49" charset="0"/>
                <a:cs typeface="Cascadia Code" panose="020B0609020000020004" pitchFamily="49" charset="0"/>
              </a:rPr>
              <a:t> STACK:</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0xffff006c: 0xf7f7f7f7  // Saved EIP</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0xffff0068: 0xffff0100  // Saved EBP</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0xffff0064: 0xdeadbe</a:t>
            </a:r>
            <a:r>
              <a:rPr lang="en-US" b="1" dirty="0">
                <a:solidFill>
                  <a:srgbClr val="FF0000"/>
                </a:solidFill>
                <a:highlight>
                  <a:srgbClr val="FFFF00"/>
                </a:highlight>
                <a:latin typeface="Cascadia Code" panose="020B0609020000020004" pitchFamily="49" charset="0"/>
                <a:ea typeface="Cascadia Code" panose="020B0609020000020004" pitchFamily="49" charset="0"/>
                <a:cs typeface="Cascadia Code" panose="020B0609020000020004" pitchFamily="49" charset="0"/>
              </a:rPr>
              <a:t>41</a:t>
            </a:r>
            <a:r>
              <a:rPr lang="en-US" dirty="0">
                <a:highlight>
                  <a:srgbClr val="FFFF00"/>
                </a:highlight>
                <a:latin typeface="Cascadia Code" panose="020B0609020000020004" pitchFamily="49" charset="0"/>
                <a:ea typeface="Cascadia Code" panose="020B0609020000020004" pitchFamily="49" charset="0"/>
                <a:cs typeface="Cascadia Code" panose="020B0609020000020004" pitchFamily="49" charset="0"/>
              </a:rPr>
              <a:t> </a:t>
            </a:r>
            <a:r>
              <a:rPr lang="en-US" dirty="0">
                <a:latin typeface="Cascadia Code" panose="020B0609020000020004" pitchFamily="49" charset="0"/>
                <a:ea typeface="Cascadia Code" panose="020B0609020000020004" pitchFamily="49" charset="0"/>
                <a:cs typeface="Cascadia Code" panose="020B0609020000020004" pitchFamily="49" charset="0"/>
              </a:rPr>
              <a:t> // secret</a:t>
            </a:r>
          </a:p>
          <a:p>
            <a:r>
              <a:rPr lang="en-US" dirty="0">
                <a:latin typeface="Cascadia Code" panose="020B0609020000020004" pitchFamily="49" charset="0"/>
                <a:ea typeface="Cascadia Code" panose="020B0609020000020004" pitchFamily="49" charset="0"/>
                <a:cs typeface="Cascadia Code" panose="020B0609020000020004" pitchFamily="49" charset="0"/>
              </a:rPr>
              <a:t>...</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0xffff0004: 0x41414141</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0xffff0000: 0x41414141  // name</a:t>
            </a:r>
          </a:p>
        </p:txBody>
      </p:sp>
      <p:sp>
        <p:nvSpPr>
          <p:cNvPr id="8" name="TextBox 7">
            <a:extLst>
              <a:ext uri="{FF2B5EF4-FFF2-40B4-BE49-F238E27FC236}">
                <a16:creationId xmlns:a16="http://schemas.microsoft.com/office/drawing/2014/main" id="{420CBB7C-7BAA-64AE-9743-67E0818F2686}"/>
              </a:ext>
            </a:extLst>
          </p:cNvPr>
          <p:cNvSpPr txBox="1"/>
          <p:nvPr/>
        </p:nvSpPr>
        <p:spPr>
          <a:xfrm>
            <a:off x="513184" y="1873979"/>
            <a:ext cx="3741575" cy="3693319"/>
          </a:xfrm>
          <a:prstGeom prst="rect">
            <a:avLst/>
          </a:prstGeom>
          <a:noFill/>
        </p:spPr>
        <p:txBody>
          <a:bodyPr wrap="square" rtlCol="0">
            <a:spAutoFit/>
          </a:bodyPr>
          <a:lstStyle/>
          <a:p>
            <a:r>
              <a:rPr lang="en-US" dirty="0"/>
              <a:t>#include &lt;</a:t>
            </a:r>
            <a:r>
              <a:rPr lang="en-US" dirty="0" err="1"/>
              <a:t>stdio.h</a:t>
            </a:r>
            <a:r>
              <a:rPr lang="en-US" dirty="0"/>
              <a:t>&gt;</a:t>
            </a:r>
          </a:p>
          <a:p>
            <a:endParaRPr lang="en-US" dirty="0"/>
          </a:p>
          <a:p>
            <a:r>
              <a:rPr lang="en-US" dirty="0"/>
              <a:t>int main() {</a:t>
            </a:r>
          </a:p>
          <a:p>
            <a:r>
              <a:rPr lang="en-US" dirty="0"/>
              <a:t>    int secret = 0xdeadbeef;</a:t>
            </a:r>
          </a:p>
          <a:p>
            <a:r>
              <a:rPr lang="en-US" dirty="0"/>
              <a:t>    char name[</a:t>
            </a:r>
            <a:r>
              <a:rPr lang="en-US" dirty="0">
                <a:highlight>
                  <a:srgbClr val="00FFFF"/>
                </a:highlight>
              </a:rPr>
              <a:t>100</a:t>
            </a:r>
            <a:r>
              <a:rPr lang="en-US" dirty="0"/>
              <a:t>] = {0};</a:t>
            </a:r>
          </a:p>
          <a:p>
            <a:r>
              <a:rPr lang="en-US" dirty="0"/>
              <a:t>    read(0, name,</a:t>
            </a:r>
            <a:r>
              <a:rPr lang="en-US" dirty="0">
                <a:highlight>
                  <a:srgbClr val="FFFF00"/>
                </a:highlight>
              </a:rPr>
              <a:t> 0x100</a:t>
            </a:r>
            <a:r>
              <a:rPr lang="en-US" dirty="0"/>
              <a:t>);</a:t>
            </a:r>
          </a:p>
          <a:p>
            <a:r>
              <a:rPr lang="en-US" dirty="0"/>
              <a:t>    if (secret == 0x1337) {</a:t>
            </a:r>
          </a:p>
          <a:p>
            <a:r>
              <a:rPr lang="en-US" dirty="0"/>
              <a:t>        puts("Wow! Here's a secret.");</a:t>
            </a:r>
          </a:p>
          <a:p>
            <a:r>
              <a:rPr lang="en-US" dirty="0"/>
              <a:t>    } else {</a:t>
            </a:r>
          </a:p>
          <a:p>
            <a:r>
              <a:rPr lang="en-US" dirty="0"/>
              <a:t>        puts("I guess you're not cool enough to see my secret");</a:t>
            </a:r>
          </a:p>
          <a:p>
            <a:r>
              <a:rPr lang="en-US" dirty="0"/>
              <a:t>    }</a:t>
            </a:r>
          </a:p>
          <a:p>
            <a:r>
              <a:rPr lang="en-US" dirty="0"/>
              <a:t>}</a:t>
            </a:r>
          </a:p>
        </p:txBody>
      </p:sp>
      <p:sp>
        <p:nvSpPr>
          <p:cNvPr id="9" name="TextBox 8">
            <a:extLst>
              <a:ext uri="{FF2B5EF4-FFF2-40B4-BE49-F238E27FC236}">
                <a16:creationId xmlns:a16="http://schemas.microsoft.com/office/drawing/2014/main" id="{5558D263-C27B-71B4-ACF2-19B41B6A1E96}"/>
              </a:ext>
            </a:extLst>
          </p:cNvPr>
          <p:cNvSpPr txBox="1"/>
          <p:nvPr/>
        </p:nvSpPr>
        <p:spPr>
          <a:xfrm>
            <a:off x="5329337" y="1495889"/>
            <a:ext cx="5215812" cy="1477328"/>
          </a:xfrm>
          <a:prstGeom prst="rect">
            <a:avLst/>
          </a:prstGeom>
          <a:noFill/>
        </p:spPr>
        <p:txBody>
          <a:bodyPr wrap="square" rtlCol="0">
            <a:spAutoFit/>
          </a:bodyPr>
          <a:lstStyle/>
          <a:p>
            <a:r>
              <a:rPr lang="en-US" dirty="0"/>
              <a:t>Set name be 10</a:t>
            </a:r>
            <a:r>
              <a:rPr lang="en-US" b="1" dirty="0">
                <a:solidFill>
                  <a:srgbClr val="FF0000"/>
                </a:solidFill>
                <a:highlight>
                  <a:srgbClr val="FFFF00"/>
                </a:highlight>
              </a:rPr>
              <a:t>1</a:t>
            </a:r>
            <a:r>
              <a:rPr lang="en-US" b="1" dirty="0">
                <a:solidFill>
                  <a:srgbClr val="FF0000"/>
                </a:solidFill>
              </a:rPr>
              <a:t> </a:t>
            </a:r>
            <a:r>
              <a:rPr lang="en-US" dirty="0"/>
              <a:t>‘A’’s (</a:t>
            </a:r>
            <a:r>
              <a:rPr lang="en-US" dirty="0" err="1"/>
              <a:t>fyi</a:t>
            </a:r>
            <a:r>
              <a:rPr lang="en-US" dirty="0"/>
              <a:t>, character A=0x41)</a:t>
            </a:r>
          </a:p>
          <a:p>
            <a:r>
              <a:rPr lang="en-US" dirty="0"/>
              <a:t>So name=“AAAAAAAAAAAAAAAAAAAAAAAAAAAAAAAAAAAAAAAAAAAAAAAAAAAAAAAAAAAAAAAAAAAAAAAAAAAAAAAAAAAAAAAAAAAAAAAAAAAA</a:t>
            </a:r>
            <a:r>
              <a:rPr lang="en-US" b="1" dirty="0">
                <a:solidFill>
                  <a:srgbClr val="FF0000"/>
                </a:solidFill>
              </a:rPr>
              <a:t>A</a:t>
            </a:r>
            <a:r>
              <a:rPr lang="en-US" dirty="0"/>
              <a:t>”</a:t>
            </a:r>
          </a:p>
        </p:txBody>
      </p:sp>
      <p:sp>
        <p:nvSpPr>
          <p:cNvPr id="3" name="Arrow: Right 2">
            <a:extLst>
              <a:ext uri="{FF2B5EF4-FFF2-40B4-BE49-F238E27FC236}">
                <a16:creationId xmlns:a16="http://schemas.microsoft.com/office/drawing/2014/main" id="{B95DB470-EF69-023D-2396-C61DF3B9BE86}"/>
              </a:ext>
            </a:extLst>
          </p:cNvPr>
          <p:cNvSpPr/>
          <p:nvPr/>
        </p:nvSpPr>
        <p:spPr>
          <a:xfrm>
            <a:off x="6096000" y="4921925"/>
            <a:ext cx="848741" cy="384445"/>
          </a:xfrm>
          <a:prstGeom prst="rightArrow">
            <a:avLst>
              <a:gd name="adj1" fmla="val 75765"/>
              <a:gd name="adj2" fmla="val 79124"/>
            </a:avLst>
          </a:prstGeom>
          <a:solidFill>
            <a:srgbClr val="FFCCFF"/>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ESP</a:t>
            </a:r>
          </a:p>
        </p:txBody>
      </p:sp>
    </p:spTree>
    <p:extLst>
      <p:ext uri="{BB962C8B-B14F-4D97-AF65-F5344CB8AC3E}">
        <p14:creationId xmlns:p14="http://schemas.microsoft.com/office/powerpoint/2010/main" val="34176923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05A7-ED9C-CD22-9FC4-C5D763F0816A}"/>
              </a:ext>
            </a:extLst>
          </p:cNvPr>
          <p:cNvSpPr>
            <a:spLocks noGrp="1"/>
          </p:cNvSpPr>
          <p:nvPr>
            <p:ph type="title"/>
          </p:nvPr>
        </p:nvSpPr>
        <p:spPr>
          <a:xfrm>
            <a:off x="193611" y="88505"/>
            <a:ext cx="10515600" cy="1325563"/>
          </a:xfrm>
        </p:spPr>
        <p:txBody>
          <a:bodyPr/>
          <a:lstStyle/>
          <a:p>
            <a:r>
              <a:rPr lang="en-US" dirty="0"/>
              <a:t> Stack Buffer Overflow (4)</a:t>
            </a:r>
          </a:p>
        </p:txBody>
      </p:sp>
      <p:sp>
        <p:nvSpPr>
          <p:cNvPr id="4" name="TextBox 3">
            <a:extLst>
              <a:ext uri="{FF2B5EF4-FFF2-40B4-BE49-F238E27FC236}">
                <a16:creationId xmlns:a16="http://schemas.microsoft.com/office/drawing/2014/main" id="{3B315F77-51BD-E51D-BEAA-83F09544B6CD}"/>
              </a:ext>
            </a:extLst>
          </p:cNvPr>
          <p:cNvSpPr txBox="1"/>
          <p:nvPr/>
        </p:nvSpPr>
        <p:spPr>
          <a:xfrm>
            <a:off x="193611" y="6311900"/>
            <a:ext cx="6097554" cy="369332"/>
          </a:xfrm>
          <a:prstGeom prst="rect">
            <a:avLst/>
          </a:prstGeom>
          <a:noFill/>
        </p:spPr>
        <p:txBody>
          <a:bodyPr wrap="square">
            <a:spAutoFit/>
          </a:bodyPr>
          <a:lstStyle/>
          <a:p>
            <a:r>
              <a:rPr lang="en-US" dirty="0">
                <a:hlinkClick r:id="rId2"/>
              </a:rPr>
              <a:t>https://ctf101.org/binary-exploitation/buffer-overflow/</a:t>
            </a:r>
            <a:r>
              <a:rPr lang="en-US" dirty="0"/>
              <a:t> </a:t>
            </a:r>
          </a:p>
        </p:txBody>
      </p:sp>
      <p:sp>
        <p:nvSpPr>
          <p:cNvPr id="7" name="TextBox 6">
            <a:extLst>
              <a:ext uri="{FF2B5EF4-FFF2-40B4-BE49-F238E27FC236}">
                <a16:creationId xmlns:a16="http://schemas.microsoft.com/office/drawing/2014/main" id="{4081EBEC-D4E1-EB4C-6298-743CA658E080}"/>
              </a:ext>
            </a:extLst>
          </p:cNvPr>
          <p:cNvSpPr txBox="1"/>
          <p:nvPr/>
        </p:nvSpPr>
        <p:spPr>
          <a:xfrm>
            <a:off x="5837853" y="3275045"/>
            <a:ext cx="6354147" cy="2031325"/>
          </a:xfrm>
          <a:prstGeom prst="rect">
            <a:avLst/>
          </a:prstGeom>
          <a:noFill/>
        </p:spPr>
        <p:txBody>
          <a:bodyPr wrap="square" rtlCol="0">
            <a:spAutoFit/>
          </a:bodyPr>
          <a:lstStyle/>
          <a:p>
            <a:r>
              <a:rPr lang="en-US" dirty="0">
                <a:latin typeface="Cascadia Code" panose="020B0609020000020004" pitchFamily="49" charset="0"/>
                <a:ea typeface="Cascadia Code" panose="020B0609020000020004" pitchFamily="49" charset="0"/>
                <a:cs typeface="Cascadia Code" panose="020B0609020000020004" pitchFamily="49" charset="0"/>
              </a:rPr>
              <a:t> STACK:</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0xffff006c: 0xf7f7f7f7  // Saved EIP</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0xffff0068: 0xffff0100  // Saved EBP</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0xffff0064: 0xdead</a:t>
            </a:r>
            <a:r>
              <a:rPr lang="en-US" b="1" dirty="0">
                <a:solidFill>
                  <a:srgbClr val="FF0000"/>
                </a:solidFill>
                <a:highlight>
                  <a:srgbClr val="FFFF00"/>
                </a:highlight>
                <a:latin typeface="Cascadia Code" panose="020B0609020000020004" pitchFamily="49" charset="0"/>
                <a:ea typeface="Cascadia Code" panose="020B0609020000020004" pitchFamily="49" charset="0"/>
                <a:cs typeface="Cascadia Code" panose="020B0609020000020004" pitchFamily="49" charset="0"/>
              </a:rPr>
              <a:t>4141</a:t>
            </a:r>
            <a:r>
              <a:rPr lang="en-US" dirty="0">
                <a:latin typeface="Cascadia Code" panose="020B0609020000020004" pitchFamily="49" charset="0"/>
                <a:ea typeface="Cascadia Code" panose="020B0609020000020004" pitchFamily="49" charset="0"/>
                <a:cs typeface="Cascadia Code" panose="020B0609020000020004" pitchFamily="49" charset="0"/>
              </a:rPr>
              <a:t>  // secret</a:t>
            </a:r>
          </a:p>
          <a:p>
            <a:r>
              <a:rPr lang="en-US" dirty="0">
                <a:latin typeface="Cascadia Code" panose="020B0609020000020004" pitchFamily="49" charset="0"/>
                <a:ea typeface="Cascadia Code" panose="020B0609020000020004" pitchFamily="49" charset="0"/>
                <a:cs typeface="Cascadia Code" panose="020B0609020000020004" pitchFamily="49" charset="0"/>
              </a:rPr>
              <a:t>...</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0xffff0004: 0x41414141</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0xffff0000: 0x41414141  // name</a:t>
            </a:r>
          </a:p>
        </p:txBody>
      </p:sp>
      <p:sp>
        <p:nvSpPr>
          <p:cNvPr id="8" name="TextBox 7">
            <a:extLst>
              <a:ext uri="{FF2B5EF4-FFF2-40B4-BE49-F238E27FC236}">
                <a16:creationId xmlns:a16="http://schemas.microsoft.com/office/drawing/2014/main" id="{420CBB7C-7BAA-64AE-9743-67E0818F2686}"/>
              </a:ext>
            </a:extLst>
          </p:cNvPr>
          <p:cNvSpPr txBox="1"/>
          <p:nvPr/>
        </p:nvSpPr>
        <p:spPr>
          <a:xfrm>
            <a:off x="513184" y="1873979"/>
            <a:ext cx="3741575" cy="3693319"/>
          </a:xfrm>
          <a:prstGeom prst="rect">
            <a:avLst/>
          </a:prstGeom>
          <a:noFill/>
        </p:spPr>
        <p:txBody>
          <a:bodyPr wrap="square" rtlCol="0">
            <a:spAutoFit/>
          </a:bodyPr>
          <a:lstStyle/>
          <a:p>
            <a:r>
              <a:rPr lang="en-US" dirty="0"/>
              <a:t>#include &lt;</a:t>
            </a:r>
            <a:r>
              <a:rPr lang="en-US" dirty="0" err="1"/>
              <a:t>stdio.h</a:t>
            </a:r>
            <a:r>
              <a:rPr lang="en-US" dirty="0"/>
              <a:t>&gt;</a:t>
            </a:r>
          </a:p>
          <a:p>
            <a:endParaRPr lang="en-US" dirty="0"/>
          </a:p>
          <a:p>
            <a:r>
              <a:rPr lang="en-US" dirty="0"/>
              <a:t>int main() {</a:t>
            </a:r>
          </a:p>
          <a:p>
            <a:r>
              <a:rPr lang="en-US" dirty="0"/>
              <a:t>    int secret = 0xdeadbeef;</a:t>
            </a:r>
          </a:p>
          <a:p>
            <a:r>
              <a:rPr lang="en-US" dirty="0"/>
              <a:t>    char name[</a:t>
            </a:r>
            <a:r>
              <a:rPr lang="en-US" dirty="0">
                <a:highlight>
                  <a:srgbClr val="00FFFF"/>
                </a:highlight>
              </a:rPr>
              <a:t>100</a:t>
            </a:r>
            <a:r>
              <a:rPr lang="en-US" dirty="0"/>
              <a:t>] = {0};</a:t>
            </a:r>
          </a:p>
          <a:p>
            <a:r>
              <a:rPr lang="en-US" dirty="0"/>
              <a:t>    read(0, name,</a:t>
            </a:r>
            <a:r>
              <a:rPr lang="en-US" dirty="0">
                <a:highlight>
                  <a:srgbClr val="FFFF00"/>
                </a:highlight>
              </a:rPr>
              <a:t> 0x100</a:t>
            </a:r>
            <a:r>
              <a:rPr lang="en-US" dirty="0"/>
              <a:t>);</a:t>
            </a:r>
          </a:p>
          <a:p>
            <a:r>
              <a:rPr lang="en-US" dirty="0"/>
              <a:t>    if (secret == 0x1337) {</a:t>
            </a:r>
          </a:p>
          <a:p>
            <a:r>
              <a:rPr lang="en-US" dirty="0"/>
              <a:t>        puts("Wow! Here's a secret.");</a:t>
            </a:r>
          </a:p>
          <a:p>
            <a:r>
              <a:rPr lang="en-US" dirty="0"/>
              <a:t>    } else {</a:t>
            </a:r>
          </a:p>
          <a:p>
            <a:r>
              <a:rPr lang="en-US" dirty="0"/>
              <a:t>        puts("I guess you're not cool enough to see my secret");</a:t>
            </a:r>
          </a:p>
          <a:p>
            <a:r>
              <a:rPr lang="en-US" dirty="0"/>
              <a:t>    }</a:t>
            </a:r>
          </a:p>
          <a:p>
            <a:r>
              <a:rPr lang="en-US" dirty="0"/>
              <a:t>}</a:t>
            </a:r>
          </a:p>
        </p:txBody>
      </p:sp>
      <p:sp>
        <p:nvSpPr>
          <p:cNvPr id="9" name="TextBox 8">
            <a:extLst>
              <a:ext uri="{FF2B5EF4-FFF2-40B4-BE49-F238E27FC236}">
                <a16:creationId xmlns:a16="http://schemas.microsoft.com/office/drawing/2014/main" id="{5558D263-C27B-71B4-ACF2-19B41B6A1E96}"/>
              </a:ext>
            </a:extLst>
          </p:cNvPr>
          <p:cNvSpPr txBox="1"/>
          <p:nvPr/>
        </p:nvSpPr>
        <p:spPr>
          <a:xfrm>
            <a:off x="5329337" y="1495889"/>
            <a:ext cx="5215812" cy="1477328"/>
          </a:xfrm>
          <a:prstGeom prst="rect">
            <a:avLst/>
          </a:prstGeom>
          <a:noFill/>
        </p:spPr>
        <p:txBody>
          <a:bodyPr wrap="square" rtlCol="0">
            <a:spAutoFit/>
          </a:bodyPr>
          <a:lstStyle/>
          <a:p>
            <a:r>
              <a:rPr lang="en-US" dirty="0"/>
              <a:t>Set name be 10</a:t>
            </a:r>
            <a:r>
              <a:rPr lang="en-US" b="1" dirty="0">
                <a:solidFill>
                  <a:srgbClr val="FF0000"/>
                </a:solidFill>
                <a:highlight>
                  <a:srgbClr val="FFFF00"/>
                </a:highlight>
              </a:rPr>
              <a:t>2</a:t>
            </a:r>
            <a:r>
              <a:rPr lang="en-US" b="1" dirty="0">
                <a:solidFill>
                  <a:srgbClr val="FF0000"/>
                </a:solidFill>
              </a:rPr>
              <a:t> </a:t>
            </a:r>
            <a:r>
              <a:rPr lang="en-US" dirty="0"/>
              <a:t>‘A’’s (</a:t>
            </a:r>
            <a:r>
              <a:rPr lang="en-US" dirty="0" err="1"/>
              <a:t>fyi</a:t>
            </a:r>
            <a:r>
              <a:rPr lang="en-US" dirty="0"/>
              <a:t>, character A=0x41)</a:t>
            </a:r>
          </a:p>
          <a:p>
            <a:r>
              <a:rPr lang="en-US" dirty="0"/>
              <a:t>So name=“AAAAAAAAAAAAAAAAAAAAAAAAAAAAAAAAAAAAAAAAAAAAAAAAAAAAAAAAAAAAAAAAAAAAAAAAAAAAAAAAAAAAAAAAAAAAAAAAAAAA</a:t>
            </a:r>
            <a:r>
              <a:rPr lang="en-US" b="1" dirty="0">
                <a:solidFill>
                  <a:srgbClr val="FF0000"/>
                </a:solidFill>
              </a:rPr>
              <a:t>AA</a:t>
            </a:r>
            <a:r>
              <a:rPr lang="en-US" dirty="0"/>
              <a:t>”</a:t>
            </a:r>
          </a:p>
        </p:txBody>
      </p:sp>
      <p:sp>
        <p:nvSpPr>
          <p:cNvPr id="3" name="Arrow: Right 2">
            <a:extLst>
              <a:ext uri="{FF2B5EF4-FFF2-40B4-BE49-F238E27FC236}">
                <a16:creationId xmlns:a16="http://schemas.microsoft.com/office/drawing/2014/main" id="{3BEB7791-8A93-E4BF-34E6-DB81C8FD4295}"/>
              </a:ext>
            </a:extLst>
          </p:cNvPr>
          <p:cNvSpPr/>
          <p:nvPr/>
        </p:nvSpPr>
        <p:spPr>
          <a:xfrm>
            <a:off x="6036963" y="4921925"/>
            <a:ext cx="848741" cy="384445"/>
          </a:xfrm>
          <a:prstGeom prst="rightArrow">
            <a:avLst>
              <a:gd name="adj1" fmla="val 75765"/>
              <a:gd name="adj2" fmla="val 79124"/>
            </a:avLst>
          </a:prstGeom>
          <a:solidFill>
            <a:srgbClr val="FFCCFF"/>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ESP</a:t>
            </a:r>
          </a:p>
        </p:txBody>
      </p:sp>
    </p:spTree>
    <p:extLst>
      <p:ext uri="{BB962C8B-B14F-4D97-AF65-F5344CB8AC3E}">
        <p14:creationId xmlns:p14="http://schemas.microsoft.com/office/powerpoint/2010/main" val="41957925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05A7-ED9C-CD22-9FC4-C5D763F0816A}"/>
              </a:ext>
            </a:extLst>
          </p:cNvPr>
          <p:cNvSpPr>
            <a:spLocks noGrp="1"/>
          </p:cNvSpPr>
          <p:nvPr>
            <p:ph type="title"/>
          </p:nvPr>
        </p:nvSpPr>
        <p:spPr>
          <a:xfrm>
            <a:off x="193611" y="88505"/>
            <a:ext cx="10515600" cy="1325563"/>
          </a:xfrm>
        </p:spPr>
        <p:txBody>
          <a:bodyPr/>
          <a:lstStyle/>
          <a:p>
            <a:r>
              <a:rPr lang="en-US" dirty="0"/>
              <a:t> Stack Buffer Overflow (5)</a:t>
            </a:r>
          </a:p>
        </p:txBody>
      </p:sp>
      <p:sp>
        <p:nvSpPr>
          <p:cNvPr id="4" name="TextBox 3">
            <a:extLst>
              <a:ext uri="{FF2B5EF4-FFF2-40B4-BE49-F238E27FC236}">
                <a16:creationId xmlns:a16="http://schemas.microsoft.com/office/drawing/2014/main" id="{3B315F77-51BD-E51D-BEAA-83F09544B6CD}"/>
              </a:ext>
            </a:extLst>
          </p:cNvPr>
          <p:cNvSpPr txBox="1"/>
          <p:nvPr/>
        </p:nvSpPr>
        <p:spPr>
          <a:xfrm>
            <a:off x="193611" y="6311900"/>
            <a:ext cx="6097554" cy="369332"/>
          </a:xfrm>
          <a:prstGeom prst="rect">
            <a:avLst/>
          </a:prstGeom>
          <a:noFill/>
        </p:spPr>
        <p:txBody>
          <a:bodyPr wrap="square">
            <a:spAutoFit/>
          </a:bodyPr>
          <a:lstStyle/>
          <a:p>
            <a:r>
              <a:rPr lang="en-US" dirty="0">
                <a:hlinkClick r:id="rId2"/>
              </a:rPr>
              <a:t>https://ctf101.org/binary-exploitation/buffer-overflow/</a:t>
            </a:r>
            <a:r>
              <a:rPr lang="en-US" dirty="0"/>
              <a:t> </a:t>
            </a:r>
          </a:p>
        </p:txBody>
      </p:sp>
      <p:sp>
        <p:nvSpPr>
          <p:cNvPr id="7" name="TextBox 6">
            <a:extLst>
              <a:ext uri="{FF2B5EF4-FFF2-40B4-BE49-F238E27FC236}">
                <a16:creationId xmlns:a16="http://schemas.microsoft.com/office/drawing/2014/main" id="{4081EBEC-D4E1-EB4C-6298-743CA658E080}"/>
              </a:ext>
            </a:extLst>
          </p:cNvPr>
          <p:cNvSpPr txBox="1"/>
          <p:nvPr/>
        </p:nvSpPr>
        <p:spPr>
          <a:xfrm>
            <a:off x="5837853" y="3275045"/>
            <a:ext cx="6354147" cy="2031325"/>
          </a:xfrm>
          <a:prstGeom prst="rect">
            <a:avLst/>
          </a:prstGeom>
          <a:noFill/>
        </p:spPr>
        <p:txBody>
          <a:bodyPr wrap="square" rtlCol="0">
            <a:spAutoFit/>
          </a:bodyPr>
          <a:lstStyle/>
          <a:p>
            <a:r>
              <a:rPr lang="en-US" dirty="0">
                <a:latin typeface="Cascadia Code" panose="020B0609020000020004" pitchFamily="49" charset="0"/>
                <a:ea typeface="Cascadia Code" panose="020B0609020000020004" pitchFamily="49" charset="0"/>
                <a:cs typeface="Cascadia Code" panose="020B0609020000020004" pitchFamily="49" charset="0"/>
              </a:rPr>
              <a:t> STACK:</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0xffff006c: 0xf7f7f7f7  // Saved EIP</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0xffff0068: 0xffff0100  // Saved EBP</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0xffff0064: 0x</a:t>
            </a:r>
            <a:r>
              <a:rPr lang="en-US" b="1" dirty="0">
                <a:solidFill>
                  <a:srgbClr val="FF0000"/>
                </a:solidFill>
                <a:highlight>
                  <a:srgbClr val="FFFF00"/>
                </a:highlight>
                <a:latin typeface="Cascadia Code" panose="020B0609020000020004" pitchFamily="49" charset="0"/>
                <a:ea typeface="Cascadia Code" panose="020B0609020000020004" pitchFamily="49" charset="0"/>
                <a:cs typeface="Cascadia Code" panose="020B0609020000020004" pitchFamily="49" charset="0"/>
              </a:rPr>
              <a:t>41414141</a:t>
            </a:r>
            <a:r>
              <a:rPr lang="en-US" dirty="0">
                <a:latin typeface="Cascadia Code" panose="020B0609020000020004" pitchFamily="49" charset="0"/>
                <a:ea typeface="Cascadia Code" panose="020B0609020000020004" pitchFamily="49" charset="0"/>
                <a:cs typeface="Cascadia Code" panose="020B0609020000020004" pitchFamily="49" charset="0"/>
              </a:rPr>
              <a:t>  // secret</a:t>
            </a:r>
          </a:p>
          <a:p>
            <a:r>
              <a:rPr lang="en-US" dirty="0">
                <a:latin typeface="Cascadia Code" panose="020B0609020000020004" pitchFamily="49" charset="0"/>
                <a:ea typeface="Cascadia Code" panose="020B0609020000020004" pitchFamily="49" charset="0"/>
                <a:cs typeface="Cascadia Code" panose="020B0609020000020004" pitchFamily="49" charset="0"/>
              </a:rPr>
              <a:t>...</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0xffff0004: 0x41414141</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0xffff0000: 0x41414141  // name</a:t>
            </a:r>
          </a:p>
        </p:txBody>
      </p:sp>
      <p:sp>
        <p:nvSpPr>
          <p:cNvPr id="8" name="TextBox 7">
            <a:extLst>
              <a:ext uri="{FF2B5EF4-FFF2-40B4-BE49-F238E27FC236}">
                <a16:creationId xmlns:a16="http://schemas.microsoft.com/office/drawing/2014/main" id="{420CBB7C-7BAA-64AE-9743-67E0818F2686}"/>
              </a:ext>
            </a:extLst>
          </p:cNvPr>
          <p:cNvSpPr txBox="1"/>
          <p:nvPr/>
        </p:nvSpPr>
        <p:spPr>
          <a:xfrm>
            <a:off x="513184" y="1873979"/>
            <a:ext cx="3741575" cy="3693319"/>
          </a:xfrm>
          <a:prstGeom prst="rect">
            <a:avLst/>
          </a:prstGeom>
          <a:noFill/>
        </p:spPr>
        <p:txBody>
          <a:bodyPr wrap="square" rtlCol="0">
            <a:spAutoFit/>
          </a:bodyPr>
          <a:lstStyle/>
          <a:p>
            <a:r>
              <a:rPr lang="en-US" dirty="0"/>
              <a:t>#include &lt;</a:t>
            </a:r>
            <a:r>
              <a:rPr lang="en-US" dirty="0" err="1"/>
              <a:t>stdio.h</a:t>
            </a:r>
            <a:r>
              <a:rPr lang="en-US" dirty="0"/>
              <a:t>&gt;</a:t>
            </a:r>
          </a:p>
          <a:p>
            <a:endParaRPr lang="en-US" dirty="0"/>
          </a:p>
          <a:p>
            <a:r>
              <a:rPr lang="en-US" dirty="0"/>
              <a:t>int main() {</a:t>
            </a:r>
          </a:p>
          <a:p>
            <a:r>
              <a:rPr lang="en-US" dirty="0"/>
              <a:t>    int secret = 0xdeadbeef;</a:t>
            </a:r>
          </a:p>
          <a:p>
            <a:r>
              <a:rPr lang="en-US" dirty="0"/>
              <a:t>    char name[</a:t>
            </a:r>
            <a:r>
              <a:rPr lang="en-US" dirty="0">
                <a:highlight>
                  <a:srgbClr val="00FFFF"/>
                </a:highlight>
              </a:rPr>
              <a:t>100</a:t>
            </a:r>
            <a:r>
              <a:rPr lang="en-US" dirty="0"/>
              <a:t>] = {0};</a:t>
            </a:r>
          </a:p>
          <a:p>
            <a:r>
              <a:rPr lang="en-US" dirty="0"/>
              <a:t>    read(0, name,</a:t>
            </a:r>
            <a:r>
              <a:rPr lang="en-US" dirty="0">
                <a:highlight>
                  <a:srgbClr val="FFFF00"/>
                </a:highlight>
              </a:rPr>
              <a:t> 0x100</a:t>
            </a:r>
            <a:r>
              <a:rPr lang="en-US" dirty="0"/>
              <a:t>);</a:t>
            </a:r>
          </a:p>
          <a:p>
            <a:r>
              <a:rPr lang="en-US" dirty="0"/>
              <a:t>    if (secret == 0x1337) {</a:t>
            </a:r>
          </a:p>
          <a:p>
            <a:r>
              <a:rPr lang="en-US" dirty="0"/>
              <a:t>        puts("Wow! Here's a secret.");</a:t>
            </a:r>
          </a:p>
          <a:p>
            <a:r>
              <a:rPr lang="en-US" dirty="0"/>
              <a:t>    } else {</a:t>
            </a:r>
          </a:p>
          <a:p>
            <a:r>
              <a:rPr lang="en-US" dirty="0"/>
              <a:t>        puts("I guess you're not cool enough to see my secret");</a:t>
            </a:r>
          </a:p>
          <a:p>
            <a:r>
              <a:rPr lang="en-US" dirty="0"/>
              <a:t>    }</a:t>
            </a:r>
          </a:p>
          <a:p>
            <a:r>
              <a:rPr lang="en-US" dirty="0"/>
              <a:t>}</a:t>
            </a:r>
          </a:p>
        </p:txBody>
      </p:sp>
      <p:sp>
        <p:nvSpPr>
          <p:cNvPr id="9" name="TextBox 8">
            <a:extLst>
              <a:ext uri="{FF2B5EF4-FFF2-40B4-BE49-F238E27FC236}">
                <a16:creationId xmlns:a16="http://schemas.microsoft.com/office/drawing/2014/main" id="{5558D263-C27B-71B4-ACF2-19B41B6A1E96}"/>
              </a:ext>
            </a:extLst>
          </p:cNvPr>
          <p:cNvSpPr txBox="1"/>
          <p:nvPr/>
        </p:nvSpPr>
        <p:spPr>
          <a:xfrm>
            <a:off x="5329337" y="1495889"/>
            <a:ext cx="5215812" cy="1477328"/>
          </a:xfrm>
          <a:prstGeom prst="rect">
            <a:avLst/>
          </a:prstGeom>
          <a:noFill/>
        </p:spPr>
        <p:txBody>
          <a:bodyPr wrap="square" rtlCol="0">
            <a:spAutoFit/>
          </a:bodyPr>
          <a:lstStyle/>
          <a:p>
            <a:r>
              <a:rPr lang="en-US" dirty="0"/>
              <a:t>Set name be 10</a:t>
            </a:r>
            <a:r>
              <a:rPr lang="en-US" b="1" dirty="0">
                <a:solidFill>
                  <a:srgbClr val="FF0000"/>
                </a:solidFill>
              </a:rPr>
              <a:t>4 </a:t>
            </a:r>
            <a:r>
              <a:rPr lang="en-US" dirty="0"/>
              <a:t>‘A’’s (</a:t>
            </a:r>
            <a:r>
              <a:rPr lang="en-US" dirty="0" err="1"/>
              <a:t>fyi</a:t>
            </a:r>
            <a:r>
              <a:rPr lang="en-US" dirty="0"/>
              <a:t>, character A=0x41)</a:t>
            </a:r>
          </a:p>
          <a:p>
            <a:r>
              <a:rPr lang="en-US" dirty="0"/>
              <a:t>So input for name=“AAAAAAAAAAAAAAAAAAAAAAAAAAAAAAAAAAAAAAAAAAAAAAAAAAAAAAAAAAAAAAAAAAAAAAAAAAAAAAAAAAAAAAAAAAAAAAAAAAAA</a:t>
            </a:r>
            <a:r>
              <a:rPr lang="en-US" b="1" dirty="0">
                <a:solidFill>
                  <a:srgbClr val="FF0000"/>
                </a:solidFill>
                <a:highlight>
                  <a:srgbClr val="FFFF00"/>
                </a:highlight>
              </a:rPr>
              <a:t>AAAA</a:t>
            </a:r>
            <a:r>
              <a:rPr lang="en-US" dirty="0"/>
              <a:t>”</a:t>
            </a:r>
          </a:p>
        </p:txBody>
      </p:sp>
      <p:sp>
        <p:nvSpPr>
          <p:cNvPr id="3" name="Arrow: Right 2">
            <a:extLst>
              <a:ext uri="{FF2B5EF4-FFF2-40B4-BE49-F238E27FC236}">
                <a16:creationId xmlns:a16="http://schemas.microsoft.com/office/drawing/2014/main" id="{BFA780AB-987A-6A9A-7A6D-40D6DD38AA98}"/>
              </a:ext>
            </a:extLst>
          </p:cNvPr>
          <p:cNvSpPr/>
          <p:nvPr/>
        </p:nvSpPr>
        <p:spPr>
          <a:xfrm>
            <a:off x="6096000" y="4921925"/>
            <a:ext cx="848741" cy="384445"/>
          </a:xfrm>
          <a:prstGeom prst="rightArrow">
            <a:avLst>
              <a:gd name="adj1" fmla="val 75765"/>
              <a:gd name="adj2" fmla="val 79124"/>
            </a:avLst>
          </a:prstGeom>
          <a:solidFill>
            <a:srgbClr val="FFCCFF"/>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ESP</a:t>
            </a:r>
          </a:p>
        </p:txBody>
      </p:sp>
    </p:spTree>
    <p:extLst>
      <p:ext uri="{BB962C8B-B14F-4D97-AF65-F5344CB8AC3E}">
        <p14:creationId xmlns:p14="http://schemas.microsoft.com/office/powerpoint/2010/main" val="3538772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05A7-ED9C-CD22-9FC4-C5D763F0816A}"/>
              </a:ext>
            </a:extLst>
          </p:cNvPr>
          <p:cNvSpPr>
            <a:spLocks noGrp="1"/>
          </p:cNvSpPr>
          <p:nvPr>
            <p:ph type="title"/>
          </p:nvPr>
        </p:nvSpPr>
        <p:spPr>
          <a:xfrm>
            <a:off x="193611" y="88505"/>
            <a:ext cx="10515600" cy="1325563"/>
          </a:xfrm>
        </p:spPr>
        <p:txBody>
          <a:bodyPr/>
          <a:lstStyle/>
          <a:p>
            <a:r>
              <a:rPr lang="en-US" dirty="0"/>
              <a:t> Stack Buffer Overflow (6)</a:t>
            </a:r>
          </a:p>
        </p:txBody>
      </p:sp>
      <p:sp>
        <p:nvSpPr>
          <p:cNvPr id="4" name="TextBox 3">
            <a:extLst>
              <a:ext uri="{FF2B5EF4-FFF2-40B4-BE49-F238E27FC236}">
                <a16:creationId xmlns:a16="http://schemas.microsoft.com/office/drawing/2014/main" id="{3B315F77-51BD-E51D-BEAA-83F09544B6CD}"/>
              </a:ext>
            </a:extLst>
          </p:cNvPr>
          <p:cNvSpPr txBox="1"/>
          <p:nvPr/>
        </p:nvSpPr>
        <p:spPr>
          <a:xfrm>
            <a:off x="193611" y="6311900"/>
            <a:ext cx="6097554" cy="369332"/>
          </a:xfrm>
          <a:prstGeom prst="rect">
            <a:avLst/>
          </a:prstGeom>
          <a:noFill/>
        </p:spPr>
        <p:txBody>
          <a:bodyPr wrap="square">
            <a:spAutoFit/>
          </a:bodyPr>
          <a:lstStyle/>
          <a:p>
            <a:r>
              <a:rPr lang="en-US" dirty="0">
                <a:hlinkClick r:id="rId2"/>
              </a:rPr>
              <a:t>https://ctf101.org/binary-exploitation/buffer-overflow/</a:t>
            </a:r>
            <a:r>
              <a:rPr lang="en-US" dirty="0"/>
              <a:t> </a:t>
            </a:r>
          </a:p>
        </p:txBody>
      </p:sp>
      <p:sp>
        <p:nvSpPr>
          <p:cNvPr id="7" name="TextBox 6">
            <a:extLst>
              <a:ext uri="{FF2B5EF4-FFF2-40B4-BE49-F238E27FC236}">
                <a16:creationId xmlns:a16="http://schemas.microsoft.com/office/drawing/2014/main" id="{4081EBEC-D4E1-EB4C-6298-743CA658E080}"/>
              </a:ext>
            </a:extLst>
          </p:cNvPr>
          <p:cNvSpPr txBox="1"/>
          <p:nvPr/>
        </p:nvSpPr>
        <p:spPr>
          <a:xfrm>
            <a:off x="5837853" y="3275045"/>
            <a:ext cx="6354147" cy="2031325"/>
          </a:xfrm>
          <a:prstGeom prst="rect">
            <a:avLst/>
          </a:prstGeom>
          <a:noFill/>
        </p:spPr>
        <p:txBody>
          <a:bodyPr wrap="square" rtlCol="0">
            <a:spAutoFit/>
          </a:bodyPr>
          <a:lstStyle/>
          <a:p>
            <a:r>
              <a:rPr lang="en-US" dirty="0">
                <a:latin typeface="Cascadia Code" panose="020B0609020000020004" pitchFamily="49" charset="0"/>
                <a:ea typeface="Cascadia Code" panose="020B0609020000020004" pitchFamily="49" charset="0"/>
                <a:cs typeface="Cascadia Code" panose="020B0609020000020004" pitchFamily="49" charset="0"/>
              </a:rPr>
              <a:t> STACK:</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0xffff006c: 0xf7f7f7f7  // Saved EIP</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0xffff0068: 0x</a:t>
            </a:r>
            <a:r>
              <a:rPr lang="en-US" b="1" dirty="0">
                <a:solidFill>
                  <a:srgbClr val="FF0000"/>
                </a:solidFill>
                <a:highlight>
                  <a:srgbClr val="00FFFF"/>
                </a:highlight>
                <a:latin typeface="Cascadia Code" panose="020B0609020000020004" pitchFamily="49" charset="0"/>
                <a:ea typeface="Cascadia Code" panose="020B0609020000020004" pitchFamily="49" charset="0"/>
                <a:cs typeface="Cascadia Code" panose="020B0609020000020004" pitchFamily="49" charset="0"/>
              </a:rPr>
              <a:t>41414141</a:t>
            </a:r>
            <a:r>
              <a:rPr lang="en-US" dirty="0">
                <a:latin typeface="Cascadia Code" panose="020B0609020000020004" pitchFamily="49" charset="0"/>
                <a:ea typeface="Cascadia Code" panose="020B0609020000020004" pitchFamily="49" charset="0"/>
                <a:cs typeface="Cascadia Code" panose="020B0609020000020004" pitchFamily="49" charset="0"/>
              </a:rPr>
              <a:t>  // Saved EBP</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0xffff0064: 0x</a:t>
            </a:r>
            <a:r>
              <a:rPr lang="en-US" b="1" dirty="0">
                <a:solidFill>
                  <a:srgbClr val="FF0000"/>
                </a:solidFill>
                <a:latin typeface="Cascadia Code" panose="020B0609020000020004" pitchFamily="49" charset="0"/>
                <a:ea typeface="Cascadia Code" panose="020B0609020000020004" pitchFamily="49" charset="0"/>
                <a:cs typeface="Cascadia Code" panose="020B0609020000020004" pitchFamily="49" charset="0"/>
              </a:rPr>
              <a:t>41414141</a:t>
            </a:r>
            <a:r>
              <a:rPr lang="en-US" dirty="0">
                <a:latin typeface="Cascadia Code" panose="020B0609020000020004" pitchFamily="49" charset="0"/>
                <a:ea typeface="Cascadia Code" panose="020B0609020000020004" pitchFamily="49" charset="0"/>
                <a:cs typeface="Cascadia Code" panose="020B0609020000020004" pitchFamily="49" charset="0"/>
              </a:rPr>
              <a:t>  // secret</a:t>
            </a:r>
          </a:p>
          <a:p>
            <a:r>
              <a:rPr lang="en-US" dirty="0">
                <a:latin typeface="Cascadia Code" panose="020B0609020000020004" pitchFamily="49" charset="0"/>
                <a:ea typeface="Cascadia Code" panose="020B0609020000020004" pitchFamily="49" charset="0"/>
                <a:cs typeface="Cascadia Code" panose="020B0609020000020004" pitchFamily="49" charset="0"/>
              </a:rPr>
              <a:t>...</a:t>
            </a:r>
          </a:p>
          <a:p>
            <a:r>
              <a:rPr lang="en-US" dirty="0">
                <a:latin typeface="Cascadia Code" panose="020B0609020000020004" pitchFamily="49" charset="0"/>
                <a:ea typeface="Cascadia Code" panose="020B0609020000020004" pitchFamily="49" charset="0"/>
                <a:cs typeface="Cascadia Code" panose="020B0609020000020004" pitchFamily="49" charset="0"/>
              </a:rPr>
              <a:t>        0xffff0004: 0x41414141</a:t>
            </a:r>
          </a:p>
          <a:p>
            <a:r>
              <a:rPr lang="en-US" dirty="0">
                <a:latin typeface="Cascadia Code" panose="020B0609020000020004" pitchFamily="49" charset="0"/>
                <a:ea typeface="Cascadia Code" panose="020B0609020000020004" pitchFamily="49" charset="0"/>
                <a:cs typeface="Cascadia Code" panose="020B0609020000020004" pitchFamily="49" charset="0"/>
              </a:rPr>
              <a:t>ESP -&gt;  0xffff0000: 0x41414141  // name</a:t>
            </a:r>
          </a:p>
        </p:txBody>
      </p:sp>
      <p:sp>
        <p:nvSpPr>
          <p:cNvPr id="8" name="TextBox 7">
            <a:extLst>
              <a:ext uri="{FF2B5EF4-FFF2-40B4-BE49-F238E27FC236}">
                <a16:creationId xmlns:a16="http://schemas.microsoft.com/office/drawing/2014/main" id="{420CBB7C-7BAA-64AE-9743-67E0818F2686}"/>
              </a:ext>
            </a:extLst>
          </p:cNvPr>
          <p:cNvSpPr txBox="1"/>
          <p:nvPr/>
        </p:nvSpPr>
        <p:spPr>
          <a:xfrm>
            <a:off x="513184" y="1873979"/>
            <a:ext cx="3741575" cy="3693319"/>
          </a:xfrm>
          <a:prstGeom prst="rect">
            <a:avLst/>
          </a:prstGeom>
          <a:noFill/>
        </p:spPr>
        <p:txBody>
          <a:bodyPr wrap="square" rtlCol="0">
            <a:spAutoFit/>
          </a:bodyPr>
          <a:lstStyle/>
          <a:p>
            <a:r>
              <a:rPr lang="en-US" dirty="0"/>
              <a:t>#include &lt;</a:t>
            </a:r>
            <a:r>
              <a:rPr lang="en-US" dirty="0" err="1"/>
              <a:t>stdio.h</a:t>
            </a:r>
            <a:r>
              <a:rPr lang="en-US" dirty="0"/>
              <a:t>&gt;</a:t>
            </a:r>
          </a:p>
          <a:p>
            <a:endParaRPr lang="en-US" dirty="0"/>
          </a:p>
          <a:p>
            <a:r>
              <a:rPr lang="en-US" dirty="0"/>
              <a:t>int main() {</a:t>
            </a:r>
          </a:p>
          <a:p>
            <a:r>
              <a:rPr lang="en-US" dirty="0"/>
              <a:t>    int secret = 0xdeadbeef;</a:t>
            </a:r>
          </a:p>
          <a:p>
            <a:r>
              <a:rPr lang="en-US" dirty="0"/>
              <a:t>    char name[</a:t>
            </a:r>
            <a:r>
              <a:rPr lang="en-US" dirty="0">
                <a:highlight>
                  <a:srgbClr val="00FFFF"/>
                </a:highlight>
              </a:rPr>
              <a:t>100</a:t>
            </a:r>
            <a:r>
              <a:rPr lang="en-US" dirty="0"/>
              <a:t>] = {0};</a:t>
            </a:r>
          </a:p>
          <a:p>
            <a:r>
              <a:rPr lang="en-US" dirty="0"/>
              <a:t>    read(0, name,</a:t>
            </a:r>
            <a:r>
              <a:rPr lang="en-US" dirty="0">
                <a:highlight>
                  <a:srgbClr val="FFFF00"/>
                </a:highlight>
              </a:rPr>
              <a:t> 0x100</a:t>
            </a:r>
            <a:r>
              <a:rPr lang="en-US" dirty="0"/>
              <a:t>);</a:t>
            </a:r>
          </a:p>
          <a:p>
            <a:r>
              <a:rPr lang="en-US" dirty="0"/>
              <a:t>    if (secret == 0x1337) {</a:t>
            </a:r>
          </a:p>
          <a:p>
            <a:r>
              <a:rPr lang="en-US" dirty="0"/>
              <a:t>        puts("Wow! Here's a secret.");</a:t>
            </a:r>
          </a:p>
          <a:p>
            <a:r>
              <a:rPr lang="en-US" dirty="0"/>
              <a:t>    } else {</a:t>
            </a:r>
          </a:p>
          <a:p>
            <a:r>
              <a:rPr lang="en-US" dirty="0"/>
              <a:t>        puts("I guess you're not cool enough to see my secret");</a:t>
            </a:r>
          </a:p>
          <a:p>
            <a:r>
              <a:rPr lang="en-US" dirty="0"/>
              <a:t>    }</a:t>
            </a:r>
          </a:p>
          <a:p>
            <a:r>
              <a:rPr lang="en-US" dirty="0"/>
              <a:t>}</a:t>
            </a:r>
          </a:p>
        </p:txBody>
      </p:sp>
      <p:sp>
        <p:nvSpPr>
          <p:cNvPr id="9" name="TextBox 8">
            <a:extLst>
              <a:ext uri="{FF2B5EF4-FFF2-40B4-BE49-F238E27FC236}">
                <a16:creationId xmlns:a16="http://schemas.microsoft.com/office/drawing/2014/main" id="{5558D263-C27B-71B4-ACF2-19B41B6A1E96}"/>
              </a:ext>
            </a:extLst>
          </p:cNvPr>
          <p:cNvSpPr txBox="1"/>
          <p:nvPr/>
        </p:nvSpPr>
        <p:spPr>
          <a:xfrm>
            <a:off x="5329337" y="1495889"/>
            <a:ext cx="5215812" cy="1754326"/>
          </a:xfrm>
          <a:prstGeom prst="rect">
            <a:avLst/>
          </a:prstGeom>
          <a:noFill/>
        </p:spPr>
        <p:txBody>
          <a:bodyPr wrap="square" rtlCol="0">
            <a:spAutoFit/>
          </a:bodyPr>
          <a:lstStyle/>
          <a:p>
            <a:r>
              <a:rPr lang="en-US" dirty="0"/>
              <a:t>Set name be 10</a:t>
            </a:r>
            <a:r>
              <a:rPr lang="en-US" b="1" dirty="0">
                <a:solidFill>
                  <a:srgbClr val="FF0000"/>
                </a:solidFill>
                <a:highlight>
                  <a:srgbClr val="FFFF00"/>
                </a:highlight>
              </a:rPr>
              <a:t>8</a:t>
            </a:r>
            <a:r>
              <a:rPr lang="en-US" b="1" dirty="0">
                <a:solidFill>
                  <a:srgbClr val="FF0000"/>
                </a:solidFill>
              </a:rPr>
              <a:t> </a:t>
            </a:r>
            <a:r>
              <a:rPr lang="en-US" dirty="0"/>
              <a:t>‘A’’s (</a:t>
            </a:r>
            <a:r>
              <a:rPr lang="en-US" dirty="0" err="1"/>
              <a:t>fyi</a:t>
            </a:r>
            <a:r>
              <a:rPr lang="en-US" dirty="0"/>
              <a:t>, character A=0x41)</a:t>
            </a:r>
          </a:p>
          <a:p>
            <a:r>
              <a:rPr lang="en-US" dirty="0"/>
              <a:t>So input for name=“AAAAAAAAAAAAAAAAAAAAAAAAAAAAAAAAAAAAAAAAAAAAAAAAAAAAAAAAAAAAAAAAAAAAAAAAAAAAAAAAAAAAAAAAAAAAAAAAAAAA</a:t>
            </a:r>
            <a:r>
              <a:rPr lang="en-US" b="1" dirty="0">
                <a:solidFill>
                  <a:srgbClr val="FF0000"/>
                </a:solidFill>
              </a:rPr>
              <a:t>AAAA</a:t>
            </a:r>
            <a:r>
              <a:rPr lang="en-US" b="1" dirty="0">
                <a:solidFill>
                  <a:srgbClr val="FF0000"/>
                </a:solidFill>
                <a:highlight>
                  <a:srgbClr val="00FFFF"/>
                </a:highlight>
              </a:rPr>
              <a:t>AAAA</a:t>
            </a:r>
            <a:r>
              <a:rPr lang="en-US" dirty="0"/>
              <a:t>”</a:t>
            </a:r>
          </a:p>
        </p:txBody>
      </p:sp>
      <p:sp>
        <p:nvSpPr>
          <p:cNvPr id="3" name="TextBox 2">
            <a:extLst>
              <a:ext uri="{FF2B5EF4-FFF2-40B4-BE49-F238E27FC236}">
                <a16:creationId xmlns:a16="http://schemas.microsoft.com/office/drawing/2014/main" id="{60A12BD6-0C3B-B457-346C-EE4A293077FC}"/>
              </a:ext>
            </a:extLst>
          </p:cNvPr>
          <p:cNvSpPr txBox="1"/>
          <p:nvPr/>
        </p:nvSpPr>
        <p:spPr>
          <a:xfrm>
            <a:off x="3237721" y="5635690"/>
            <a:ext cx="6186197" cy="369332"/>
          </a:xfrm>
          <a:prstGeom prst="rect">
            <a:avLst/>
          </a:prstGeom>
          <a:noFill/>
        </p:spPr>
        <p:txBody>
          <a:bodyPr wrap="square" rtlCol="0">
            <a:spAutoFit/>
          </a:bodyPr>
          <a:lstStyle/>
          <a:p>
            <a:r>
              <a:rPr lang="en-US" b="1" dirty="0">
                <a:solidFill>
                  <a:srgbClr val="FF0000"/>
                </a:solidFill>
              </a:rPr>
              <a:t>AT THIS POINT YOU MIGHT GET A SEGMENTATION ERROR!</a:t>
            </a:r>
          </a:p>
        </p:txBody>
      </p:sp>
    </p:spTree>
    <p:extLst>
      <p:ext uri="{BB962C8B-B14F-4D97-AF65-F5344CB8AC3E}">
        <p14:creationId xmlns:p14="http://schemas.microsoft.com/office/powerpoint/2010/main" val="13470123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05A7-ED9C-CD22-9FC4-C5D763F0816A}"/>
              </a:ext>
            </a:extLst>
          </p:cNvPr>
          <p:cNvSpPr>
            <a:spLocks noGrp="1"/>
          </p:cNvSpPr>
          <p:nvPr>
            <p:ph type="title"/>
          </p:nvPr>
        </p:nvSpPr>
        <p:spPr>
          <a:xfrm>
            <a:off x="193611" y="88505"/>
            <a:ext cx="10515600" cy="1325563"/>
          </a:xfrm>
        </p:spPr>
        <p:txBody>
          <a:bodyPr/>
          <a:lstStyle/>
          <a:p>
            <a:r>
              <a:rPr lang="en-US" dirty="0"/>
              <a:t> Stack Buffer Overflow (7)</a:t>
            </a:r>
          </a:p>
        </p:txBody>
      </p:sp>
      <p:sp>
        <p:nvSpPr>
          <p:cNvPr id="4" name="TextBox 3">
            <a:extLst>
              <a:ext uri="{FF2B5EF4-FFF2-40B4-BE49-F238E27FC236}">
                <a16:creationId xmlns:a16="http://schemas.microsoft.com/office/drawing/2014/main" id="{3B315F77-51BD-E51D-BEAA-83F09544B6CD}"/>
              </a:ext>
            </a:extLst>
          </p:cNvPr>
          <p:cNvSpPr txBox="1"/>
          <p:nvPr/>
        </p:nvSpPr>
        <p:spPr>
          <a:xfrm>
            <a:off x="193611" y="6311900"/>
            <a:ext cx="6097554" cy="369332"/>
          </a:xfrm>
          <a:prstGeom prst="rect">
            <a:avLst/>
          </a:prstGeom>
          <a:noFill/>
        </p:spPr>
        <p:txBody>
          <a:bodyPr wrap="square">
            <a:spAutoFit/>
          </a:bodyPr>
          <a:lstStyle/>
          <a:p>
            <a:r>
              <a:rPr lang="en-US" dirty="0">
                <a:hlinkClick r:id="rId3"/>
              </a:rPr>
              <a:t>https://ctf101.org/binary-exploitation/buffer-overflow/</a:t>
            </a:r>
            <a:r>
              <a:rPr lang="en-US" dirty="0"/>
              <a:t> </a:t>
            </a:r>
          </a:p>
        </p:txBody>
      </p:sp>
      <p:sp>
        <p:nvSpPr>
          <p:cNvPr id="7" name="TextBox 6">
            <a:extLst>
              <a:ext uri="{FF2B5EF4-FFF2-40B4-BE49-F238E27FC236}">
                <a16:creationId xmlns:a16="http://schemas.microsoft.com/office/drawing/2014/main" id="{4081EBEC-D4E1-EB4C-6298-743CA658E080}"/>
              </a:ext>
            </a:extLst>
          </p:cNvPr>
          <p:cNvSpPr txBox="1"/>
          <p:nvPr/>
        </p:nvSpPr>
        <p:spPr>
          <a:xfrm>
            <a:off x="3254478" y="3036394"/>
            <a:ext cx="5551715" cy="1846659"/>
          </a:xfrm>
          <a:prstGeom prst="rect">
            <a:avLst/>
          </a:prstGeom>
          <a:noFill/>
        </p:spPr>
        <p:txBody>
          <a:bodyPr wrap="square" rtlCol="0">
            <a:spAutoFit/>
          </a:bodyPr>
          <a:lstStyle/>
          <a:p>
            <a:r>
              <a:rPr lang="en-US" sz="1600" dirty="0">
                <a:latin typeface="Cascadia Code" panose="020B0609020000020004" pitchFamily="49" charset="0"/>
                <a:ea typeface="Cascadia Code" panose="020B0609020000020004" pitchFamily="49" charset="0"/>
                <a:cs typeface="Cascadia Code" panose="020B0609020000020004" pitchFamily="49" charset="0"/>
              </a:rPr>
              <a:t> STACK:</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        0xffff006c: 0x</a:t>
            </a:r>
            <a:r>
              <a:rPr lang="en-US" sz="1600" b="1" i="1" dirty="0">
                <a:solidFill>
                  <a:srgbClr val="7030A0"/>
                </a:solidFill>
                <a:highlight>
                  <a:srgbClr val="FFEBEB"/>
                </a:highlight>
                <a:latin typeface="Cascadia Code" panose="020B0609020000020004" pitchFamily="49" charset="0"/>
                <a:ea typeface="Cascadia Code" panose="020B0609020000020004" pitchFamily="49" charset="0"/>
                <a:cs typeface="Cascadia Code" panose="020B0609020000020004" pitchFamily="49" charset="0"/>
              </a:rPr>
              <a:t>41414141</a:t>
            </a:r>
            <a:r>
              <a:rPr lang="en-US" sz="1600" dirty="0">
                <a:latin typeface="Cascadia Code" panose="020B0609020000020004" pitchFamily="49" charset="0"/>
                <a:ea typeface="Cascadia Code" panose="020B0609020000020004" pitchFamily="49" charset="0"/>
                <a:cs typeface="Cascadia Code" panose="020B0609020000020004" pitchFamily="49" charset="0"/>
              </a:rPr>
              <a:t>  // Saved EIP</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        0xffff0068: 0x</a:t>
            </a:r>
            <a:r>
              <a:rPr lang="en-US" sz="1600" i="1" dirty="0">
                <a:highlight>
                  <a:srgbClr val="C0C0C0"/>
                </a:highlight>
                <a:latin typeface="Cascadia Code" panose="020B0609020000020004" pitchFamily="49" charset="0"/>
                <a:ea typeface="Cascadia Code" panose="020B0609020000020004" pitchFamily="49" charset="0"/>
                <a:cs typeface="Cascadia Code" panose="020B0609020000020004" pitchFamily="49" charset="0"/>
              </a:rPr>
              <a:t>41414141</a:t>
            </a:r>
            <a:r>
              <a:rPr lang="en-US" sz="1600" dirty="0">
                <a:latin typeface="Cascadia Code" panose="020B0609020000020004" pitchFamily="49" charset="0"/>
                <a:ea typeface="Cascadia Code" panose="020B0609020000020004" pitchFamily="49" charset="0"/>
                <a:cs typeface="Cascadia Code" panose="020B0609020000020004" pitchFamily="49" charset="0"/>
              </a:rPr>
              <a:t>  // Saved EBP</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        0xffff0064: 0x</a:t>
            </a:r>
            <a:r>
              <a:rPr lang="en-US" sz="1600" b="1" dirty="0">
                <a:solidFill>
                  <a:srgbClr val="FF0000"/>
                </a:solidFill>
                <a:latin typeface="Cascadia Code" panose="020B0609020000020004" pitchFamily="49" charset="0"/>
                <a:ea typeface="Cascadia Code" panose="020B0609020000020004" pitchFamily="49" charset="0"/>
                <a:cs typeface="Cascadia Code" panose="020B0609020000020004" pitchFamily="49" charset="0"/>
              </a:rPr>
              <a:t>41414141</a:t>
            </a:r>
            <a:r>
              <a:rPr lang="en-US" sz="1600" dirty="0">
                <a:latin typeface="Cascadia Code" panose="020B0609020000020004" pitchFamily="49" charset="0"/>
                <a:ea typeface="Cascadia Code" panose="020B0609020000020004" pitchFamily="49" charset="0"/>
                <a:cs typeface="Cascadia Code" panose="020B0609020000020004" pitchFamily="49" charset="0"/>
              </a:rPr>
              <a:t>  // secret</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        0xffff0004: 0x41414141</a:t>
            </a:r>
          </a:p>
          <a:p>
            <a:r>
              <a:rPr lang="en-US" sz="1600" dirty="0">
                <a:latin typeface="Cascadia Code" panose="020B0609020000020004" pitchFamily="49" charset="0"/>
                <a:ea typeface="Cascadia Code" panose="020B0609020000020004" pitchFamily="49" charset="0"/>
                <a:cs typeface="Cascadia Code" panose="020B0609020000020004" pitchFamily="49" charset="0"/>
              </a:rPr>
              <a:t>ESP -&gt;  0xffff0000: 0x41414141  // name</a:t>
            </a:r>
          </a:p>
        </p:txBody>
      </p:sp>
      <p:sp>
        <p:nvSpPr>
          <p:cNvPr id="8" name="TextBox 7">
            <a:extLst>
              <a:ext uri="{FF2B5EF4-FFF2-40B4-BE49-F238E27FC236}">
                <a16:creationId xmlns:a16="http://schemas.microsoft.com/office/drawing/2014/main" id="{420CBB7C-7BAA-64AE-9743-67E0818F2686}"/>
              </a:ext>
            </a:extLst>
          </p:cNvPr>
          <p:cNvSpPr txBox="1"/>
          <p:nvPr/>
        </p:nvSpPr>
        <p:spPr>
          <a:xfrm>
            <a:off x="72225" y="1625230"/>
            <a:ext cx="3741575" cy="3693319"/>
          </a:xfrm>
          <a:prstGeom prst="rect">
            <a:avLst/>
          </a:prstGeom>
          <a:noFill/>
        </p:spPr>
        <p:txBody>
          <a:bodyPr wrap="square" rtlCol="0">
            <a:spAutoFit/>
          </a:bodyPr>
          <a:lstStyle/>
          <a:p>
            <a:r>
              <a:rPr lang="en-US" dirty="0"/>
              <a:t>#include &lt;</a:t>
            </a:r>
            <a:r>
              <a:rPr lang="en-US" dirty="0" err="1"/>
              <a:t>stdio.h</a:t>
            </a:r>
            <a:r>
              <a:rPr lang="en-US" dirty="0"/>
              <a:t>&gt;</a:t>
            </a:r>
          </a:p>
          <a:p>
            <a:endParaRPr lang="en-US" dirty="0"/>
          </a:p>
          <a:p>
            <a:r>
              <a:rPr lang="en-US" dirty="0"/>
              <a:t>int main() {</a:t>
            </a:r>
          </a:p>
          <a:p>
            <a:r>
              <a:rPr lang="en-US" dirty="0"/>
              <a:t>    int secret = 0xdeadbeef;</a:t>
            </a:r>
          </a:p>
          <a:p>
            <a:r>
              <a:rPr lang="en-US" dirty="0"/>
              <a:t>    char name[</a:t>
            </a:r>
            <a:r>
              <a:rPr lang="en-US" dirty="0">
                <a:highlight>
                  <a:srgbClr val="00FFFF"/>
                </a:highlight>
              </a:rPr>
              <a:t>100</a:t>
            </a:r>
            <a:r>
              <a:rPr lang="en-US" dirty="0"/>
              <a:t>] = {0};</a:t>
            </a:r>
          </a:p>
          <a:p>
            <a:r>
              <a:rPr lang="en-US" dirty="0"/>
              <a:t>    read(0, name,</a:t>
            </a:r>
            <a:r>
              <a:rPr lang="en-US" dirty="0">
                <a:highlight>
                  <a:srgbClr val="FFFF00"/>
                </a:highlight>
              </a:rPr>
              <a:t> 0x100</a:t>
            </a:r>
            <a:r>
              <a:rPr lang="en-US" dirty="0"/>
              <a:t>);</a:t>
            </a:r>
          </a:p>
          <a:p>
            <a:r>
              <a:rPr lang="en-US" dirty="0"/>
              <a:t>    if (secret == 0x1337) {</a:t>
            </a:r>
          </a:p>
          <a:p>
            <a:r>
              <a:rPr lang="en-US" dirty="0"/>
              <a:t>        puts("Wow! Here's a secret.");</a:t>
            </a:r>
          </a:p>
          <a:p>
            <a:r>
              <a:rPr lang="en-US" dirty="0"/>
              <a:t>    } else {</a:t>
            </a:r>
          </a:p>
          <a:p>
            <a:r>
              <a:rPr lang="en-US" dirty="0"/>
              <a:t>        puts("I guess you're not cool enough to see my secret");</a:t>
            </a:r>
          </a:p>
          <a:p>
            <a:r>
              <a:rPr lang="en-US" dirty="0"/>
              <a:t>    }</a:t>
            </a:r>
          </a:p>
          <a:p>
            <a:r>
              <a:rPr lang="en-US" dirty="0"/>
              <a:t>}</a:t>
            </a:r>
          </a:p>
        </p:txBody>
      </p:sp>
      <p:sp>
        <p:nvSpPr>
          <p:cNvPr id="9" name="TextBox 8">
            <a:extLst>
              <a:ext uri="{FF2B5EF4-FFF2-40B4-BE49-F238E27FC236}">
                <a16:creationId xmlns:a16="http://schemas.microsoft.com/office/drawing/2014/main" id="{5558D263-C27B-71B4-ACF2-19B41B6A1E96}"/>
              </a:ext>
            </a:extLst>
          </p:cNvPr>
          <p:cNvSpPr txBox="1"/>
          <p:nvPr/>
        </p:nvSpPr>
        <p:spPr>
          <a:xfrm>
            <a:off x="2930266" y="1252189"/>
            <a:ext cx="5240340" cy="1754326"/>
          </a:xfrm>
          <a:prstGeom prst="rect">
            <a:avLst/>
          </a:prstGeom>
          <a:noFill/>
        </p:spPr>
        <p:txBody>
          <a:bodyPr wrap="square" rtlCol="0">
            <a:spAutoFit/>
          </a:bodyPr>
          <a:lstStyle/>
          <a:p>
            <a:r>
              <a:rPr lang="en-US" dirty="0"/>
              <a:t>Set name be 1</a:t>
            </a:r>
            <a:r>
              <a:rPr lang="en-US" b="1" dirty="0">
                <a:solidFill>
                  <a:srgbClr val="FF0000"/>
                </a:solidFill>
                <a:highlight>
                  <a:srgbClr val="FFFF00"/>
                </a:highlight>
              </a:rPr>
              <a:t>12</a:t>
            </a:r>
            <a:r>
              <a:rPr lang="en-US" b="1" dirty="0">
                <a:solidFill>
                  <a:srgbClr val="FF0000"/>
                </a:solidFill>
              </a:rPr>
              <a:t> </a:t>
            </a:r>
            <a:r>
              <a:rPr lang="en-US" dirty="0"/>
              <a:t>‘A’’s (</a:t>
            </a:r>
            <a:r>
              <a:rPr lang="en-US" dirty="0" err="1"/>
              <a:t>fyi</a:t>
            </a:r>
            <a:r>
              <a:rPr lang="en-US" dirty="0"/>
              <a:t>, character A=0x41)</a:t>
            </a:r>
          </a:p>
          <a:p>
            <a:r>
              <a:rPr lang="en-US" dirty="0"/>
              <a:t>So input for name=“AAAAAAAAAAAAAAAAAAAAAAAAAAAAAAAAAAAAAAAAAAAAAAAAAAAAAAAAAAAAAAAAAAAAAAAAAAAAAAAAAAAAAAAAAAAAAAAAAAAA</a:t>
            </a:r>
            <a:r>
              <a:rPr lang="en-US" b="1" dirty="0">
                <a:solidFill>
                  <a:srgbClr val="FF0000"/>
                </a:solidFill>
              </a:rPr>
              <a:t>AAAAAAAA</a:t>
            </a:r>
            <a:r>
              <a:rPr lang="en-US" b="1" i="1" dirty="0">
                <a:solidFill>
                  <a:srgbClr val="7030A0"/>
                </a:solidFill>
                <a:highlight>
                  <a:srgbClr val="FFEBEB"/>
                </a:highlight>
              </a:rPr>
              <a:t>AAAA</a:t>
            </a:r>
            <a:r>
              <a:rPr lang="en-US" dirty="0"/>
              <a:t>”</a:t>
            </a:r>
          </a:p>
        </p:txBody>
      </p:sp>
      <p:sp>
        <p:nvSpPr>
          <p:cNvPr id="3" name="TextBox 2">
            <a:extLst>
              <a:ext uri="{FF2B5EF4-FFF2-40B4-BE49-F238E27FC236}">
                <a16:creationId xmlns:a16="http://schemas.microsoft.com/office/drawing/2014/main" id="{471814A6-E9A3-F110-CC52-DD66A40EE2FF}"/>
              </a:ext>
            </a:extLst>
          </p:cNvPr>
          <p:cNvSpPr txBox="1"/>
          <p:nvPr/>
        </p:nvSpPr>
        <p:spPr>
          <a:xfrm>
            <a:off x="3237721" y="5635690"/>
            <a:ext cx="5551715" cy="369332"/>
          </a:xfrm>
          <a:prstGeom prst="rect">
            <a:avLst/>
          </a:prstGeom>
          <a:noFill/>
        </p:spPr>
        <p:txBody>
          <a:bodyPr wrap="square" rtlCol="0">
            <a:spAutoFit/>
          </a:bodyPr>
          <a:lstStyle/>
          <a:p>
            <a:r>
              <a:rPr lang="en-US" b="1" dirty="0">
                <a:solidFill>
                  <a:srgbClr val="FF0000"/>
                </a:solidFill>
              </a:rPr>
              <a:t>AT THIS POINT YOU GET A SEGMENTATION ERROR! </a:t>
            </a:r>
          </a:p>
        </p:txBody>
      </p:sp>
      <p:sp>
        <p:nvSpPr>
          <p:cNvPr id="5" name="TextBox 4">
            <a:extLst>
              <a:ext uri="{FF2B5EF4-FFF2-40B4-BE49-F238E27FC236}">
                <a16:creationId xmlns:a16="http://schemas.microsoft.com/office/drawing/2014/main" id="{5AB213F5-EDF7-3509-E4A8-4718E3779D22}"/>
              </a:ext>
            </a:extLst>
          </p:cNvPr>
          <p:cNvSpPr txBox="1"/>
          <p:nvPr/>
        </p:nvSpPr>
        <p:spPr>
          <a:xfrm>
            <a:off x="8802906" y="353961"/>
            <a:ext cx="3182252" cy="5693866"/>
          </a:xfrm>
          <a:prstGeom prst="rect">
            <a:avLst/>
          </a:prstGeom>
          <a:solidFill>
            <a:srgbClr val="FFFFCC"/>
          </a:solidFill>
        </p:spPr>
        <p:txBody>
          <a:bodyPr wrap="square" rtlCol="0">
            <a:spAutoFit/>
          </a:bodyPr>
          <a:lstStyle/>
          <a:p>
            <a:r>
              <a:rPr lang="en-US" sz="2800" dirty="0"/>
              <a:t>If I substitute the last 4 </a:t>
            </a:r>
            <a:r>
              <a:rPr lang="en-US" sz="2800" dirty="0">
                <a:solidFill>
                  <a:srgbClr val="7030A0"/>
                </a:solidFill>
              </a:rPr>
              <a:t>A</a:t>
            </a:r>
            <a:r>
              <a:rPr lang="en-US" sz="2800" dirty="0"/>
              <a:t>’s  (0x</a:t>
            </a:r>
            <a:r>
              <a:rPr lang="en-US" sz="2800" dirty="0">
                <a:solidFill>
                  <a:srgbClr val="7030A0"/>
                </a:solidFill>
                <a:highlight>
                  <a:srgbClr val="FFCCFF"/>
                </a:highlight>
              </a:rPr>
              <a:t>41414141</a:t>
            </a:r>
            <a:r>
              <a:rPr lang="en-US" sz="2800" dirty="0"/>
              <a:t>) with an address in memory, when the function gets to the end (return in assembly) it will use the substitute in the Stored EIP’s place to jump to the substituted address!!!</a:t>
            </a:r>
          </a:p>
        </p:txBody>
      </p:sp>
    </p:spTree>
    <p:extLst>
      <p:ext uri="{BB962C8B-B14F-4D97-AF65-F5344CB8AC3E}">
        <p14:creationId xmlns:p14="http://schemas.microsoft.com/office/powerpoint/2010/main" val="3575703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42957-844A-1FD6-68ED-B78F986B1E19}"/>
              </a:ext>
            </a:extLst>
          </p:cNvPr>
          <p:cNvSpPr>
            <a:spLocks noGrp="1"/>
          </p:cNvSpPr>
          <p:nvPr>
            <p:ph type="title"/>
          </p:nvPr>
        </p:nvSpPr>
        <p:spPr>
          <a:xfrm>
            <a:off x="50800" y="92486"/>
            <a:ext cx="11951730" cy="533590"/>
          </a:xfrm>
        </p:spPr>
        <p:txBody>
          <a:bodyPr>
            <a:noAutofit/>
          </a:bodyPr>
          <a:lstStyle/>
          <a:p>
            <a:pPr algn="ctr"/>
            <a:r>
              <a:rPr lang="en-US" sz="3600" dirty="0"/>
              <a:t>Aleph One’s famous smashing the stack paper and shellcode</a:t>
            </a:r>
          </a:p>
        </p:txBody>
      </p:sp>
      <p:sp>
        <p:nvSpPr>
          <p:cNvPr id="3" name="Content Placeholder 2">
            <a:extLst>
              <a:ext uri="{FF2B5EF4-FFF2-40B4-BE49-F238E27FC236}">
                <a16:creationId xmlns:a16="http://schemas.microsoft.com/office/drawing/2014/main" id="{2BBC7660-5BFE-140F-ED5C-9EA252139A65}"/>
              </a:ext>
            </a:extLst>
          </p:cNvPr>
          <p:cNvSpPr>
            <a:spLocks noGrp="1"/>
          </p:cNvSpPr>
          <p:nvPr>
            <p:ph idx="1"/>
          </p:nvPr>
        </p:nvSpPr>
        <p:spPr>
          <a:xfrm>
            <a:off x="80433" y="874594"/>
            <a:ext cx="11855927" cy="2545722"/>
          </a:xfrm>
        </p:spPr>
        <p:txBody>
          <a:bodyPr>
            <a:normAutofit fontScale="92500" lnSpcReduction="20000"/>
          </a:bodyPr>
          <a:lstStyle/>
          <a:p>
            <a:r>
              <a:rPr lang="en-US" sz="3600" dirty="0"/>
              <a:t>Key 1996 paper that shows exactly how to overflow the stack using C code, and then how to insert shellcode to gain a prompt to execute arbitrary code, including using NOPs</a:t>
            </a:r>
          </a:p>
          <a:p>
            <a:r>
              <a:rPr lang="en-US" sz="3600" b="1" dirty="0"/>
              <a:t>Shellcode: </a:t>
            </a:r>
            <a:r>
              <a:rPr lang="en-US" sz="3600" dirty="0"/>
              <a:t>machine language code, targeted to a particular processor and OS, to perform a task…usually to gain a root or admin level command shell, to execute whatever (arbitrary) code</a:t>
            </a:r>
          </a:p>
        </p:txBody>
      </p:sp>
      <p:sp>
        <p:nvSpPr>
          <p:cNvPr id="5" name="TextBox 4">
            <a:extLst>
              <a:ext uri="{FF2B5EF4-FFF2-40B4-BE49-F238E27FC236}">
                <a16:creationId xmlns:a16="http://schemas.microsoft.com/office/drawing/2014/main" id="{6BA7F3A3-A61C-4EEC-D40A-E452E74A7347}"/>
              </a:ext>
            </a:extLst>
          </p:cNvPr>
          <p:cNvSpPr txBox="1"/>
          <p:nvPr/>
        </p:nvSpPr>
        <p:spPr>
          <a:xfrm>
            <a:off x="0" y="6488668"/>
            <a:ext cx="6096000" cy="369332"/>
          </a:xfrm>
          <a:prstGeom prst="rect">
            <a:avLst/>
          </a:prstGeom>
          <a:noFill/>
        </p:spPr>
        <p:txBody>
          <a:bodyPr wrap="square">
            <a:spAutoFit/>
          </a:bodyPr>
          <a:lstStyle/>
          <a:p>
            <a:r>
              <a:rPr lang="en-US" dirty="0">
                <a:hlinkClick r:id="rId2"/>
              </a:rPr>
              <a:t>https://www.exploit-db.com/papers/13162</a:t>
            </a:r>
            <a:r>
              <a:rPr lang="en-US" dirty="0"/>
              <a:t> </a:t>
            </a:r>
          </a:p>
        </p:txBody>
      </p:sp>
      <p:sp>
        <p:nvSpPr>
          <p:cNvPr id="7" name="TextBox 6">
            <a:extLst>
              <a:ext uri="{FF2B5EF4-FFF2-40B4-BE49-F238E27FC236}">
                <a16:creationId xmlns:a16="http://schemas.microsoft.com/office/drawing/2014/main" id="{A6FDDC91-A45B-1F7B-6D0D-FD76416264DB}"/>
              </a:ext>
            </a:extLst>
          </p:cNvPr>
          <p:cNvSpPr txBox="1"/>
          <p:nvPr/>
        </p:nvSpPr>
        <p:spPr>
          <a:xfrm>
            <a:off x="0" y="5129994"/>
            <a:ext cx="8306482" cy="369332"/>
          </a:xfrm>
          <a:prstGeom prst="rect">
            <a:avLst/>
          </a:prstGeom>
          <a:noFill/>
        </p:spPr>
        <p:txBody>
          <a:bodyPr wrap="square">
            <a:spAutoFit/>
          </a:bodyPr>
          <a:lstStyle/>
          <a:p>
            <a:r>
              <a:rPr lang="en-US" b="1" dirty="0">
                <a:hlinkClick r:id="rId3"/>
              </a:rPr>
              <a:t>https://inst.eecs.berkeley.edu/~cs161/fa08/papers/stack_smashing.pdf</a:t>
            </a:r>
            <a:r>
              <a:rPr lang="en-US" b="1" dirty="0"/>
              <a:t> </a:t>
            </a:r>
          </a:p>
        </p:txBody>
      </p:sp>
      <p:sp>
        <p:nvSpPr>
          <p:cNvPr id="13" name="TextBox 12">
            <a:extLst>
              <a:ext uri="{FF2B5EF4-FFF2-40B4-BE49-F238E27FC236}">
                <a16:creationId xmlns:a16="http://schemas.microsoft.com/office/drawing/2014/main" id="{3E33E107-820A-E3BE-9453-46B2D1663B3A}"/>
              </a:ext>
            </a:extLst>
          </p:cNvPr>
          <p:cNvSpPr txBox="1"/>
          <p:nvPr/>
        </p:nvSpPr>
        <p:spPr>
          <a:xfrm>
            <a:off x="927100" y="3437684"/>
            <a:ext cx="184731" cy="369332"/>
          </a:xfrm>
          <a:prstGeom prst="rect">
            <a:avLst/>
          </a:prstGeom>
          <a:noFill/>
        </p:spPr>
        <p:txBody>
          <a:bodyPr wrap="none" rtlCol="0">
            <a:spAutoFit/>
          </a:bodyPr>
          <a:lstStyle/>
          <a:p>
            <a:endParaRPr lang="en-US" dirty="0"/>
          </a:p>
        </p:txBody>
      </p:sp>
      <p:sp>
        <p:nvSpPr>
          <p:cNvPr id="10" name="TextBox 9">
            <a:extLst>
              <a:ext uri="{FF2B5EF4-FFF2-40B4-BE49-F238E27FC236}">
                <a16:creationId xmlns:a16="http://schemas.microsoft.com/office/drawing/2014/main" id="{2EF34078-66F3-5973-609D-F1513CC2D6FF}"/>
              </a:ext>
            </a:extLst>
          </p:cNvPr>
          <p:cNvSpPr txBox="1"/>
          <p:nvPr/>
        </p:nvSpPr>
        <p:spPr>
          <a:xfrm>
            <a:off x="0" y="6155580"/>
            <a:ext cx="9075174" cy="369332"/>
          </a:xfrm>
          <a:prstGeom prst="rect">
            <a:avLst/>
          </a:prstGeom>
          <a:noFill/>
        </p:spPr>
        <p:txBody>
          <a:bodyPr wrap="square" rtlCol="0">
            <a:spAutoFit/>
          </a:bodyPr>
          <a:lstStyle/>
          <a:p>
            <a:r>
              <a:rPr lang="en-US" dirty="0"/>
              <a:t>Corrected paper: </a:t>
            </a:r>
            <a:r>
              <a:rPr lang="en-US" dirty="0">
                <a:hlinkClick r:id="rId4"/>
              </a:rPr>
              <a:t>https://www.eecs.umich.edu/courses/eecs588/static/stack_smashing.pdf</a:t>
            </a:r>
            <a:r>
              <a:rPr lang="en-US" dirty="0"/>
              <a:t>  </a:t>
            </a:r>
          </a:p>
        </p:txBody>
      </p:sp>
      <p:sp>
        <p:nvSpPr>
          <p:cNvPr id="14" name="TextBox 13">
            <a:extLst>
              <a:ext uri="{FF2B5EF4-FFF2-40B4-BE49-F238E27FC236}">
                <a16:creationId xmlns:a16="http://schemas.microsoft.com/office/drawing/2014/main" id="{356D2061-F1B9-74D2-54BC-F4142B2BEB4E}"/>
              </a:ext>
            </a:extLst>
          </p:cNvPr>
          <p:cNvSpPr txBox="1"/>
          <p:nvPr/>
        </p:nvSpPr>
        <p:spPr>
          <a:xfrm>
            <a:off x="80433" y="3314112"/>
            <a:ext cx="11548329" cy="1815882"/>
          </a:xfrm>
          <a:prstGeom prst="rect">
            <a:avLst/>
          </a:prstGeom>
          <a:noFill/>
        </p:spPr>
        <p:txBody>
          <a:bodyPr wrap="square">
            <a:spAutoFit/>
          </a:bodyPr>
          <a:lstStyle/>
          <a:p>
            <a:r>
              <a:rPr lang="en-US" sz="2800" b="1" dirty="0"/>
              <a:t>From paper, p.18: char shellcode[] = "\</a:t>
            </a:r>
            <a:r>
              <a:rPr lang="en-US" sz="2800" b="1" dirty="0" err="1"/>
              <a:t>xeb</a:t>
            </a:r>
            <a:r>
              <a:rPr lang="en-US" sz="2800" b="1" dirty="0"/>
              <a:t>\x1f\x5e\x89\x76\x08\x31\xc0\x88\x46\x07\x89\x46\x0c\xb0\x0b" "\x89\xf3\x8d\x4e\x08\x8d\x56\x0c\</a:t>
            </a:r>
            <a:r>
              <a:rPr lang="en-US" sz="2800" b="1" dirty="0" err="1"/>
              <a:t>xcd</a:t>
            </a:r>
            <a:r>
              <a:rPr lang="en-US" sz="2800" b="1" dirty="0"/>
              <a:t>\x80\x31\</a:t>
            </a:r>
            <a:r>
              <a:rPr lang="en-US" sz="2800" b="1" dirty="0" err="1"/>
              <a:t>xdb</a:t>
            </a:r>
            <a:r>
              <a:rPr lang="en-US" sz="2800" b="1" dirty="0"/>
              <a:t>\x89\xd8\x40\</a:t>
            </a:r>
            <a:r>
              <a:rPr lang="en-US" sz="2800" b="1" dirty="0" err="1"/>
              <a:t>xcd</a:t>
            </a:r>
            <a:r>
              <a:rPr lang="en-US" sz="2800" b="1" dirty="0"/>
              <a:t>" "\x80\xe8\</a:t>
            </a:r>
            <a:r>
              <a:rPr lang="en-US" sz="2800" b="1" dirty="0" err="1"/>
              <a:t>xdc</a:t>
            </a:r>
            <a:r>
              <a:rPr lang="en-US" sz="2800" b="1" dirty="0"/>
              <a:t>\</a:t>
            </a:r>
            <a:r>
              <a:rPr lang="en-US" sz="2800" b="1" dirty="0" err="1"/>
              <a:t>xff</a:t>
            </a:r>
            <a:r>
              <a:rPr lang="en-US" sz="2800" b="1" dirty="0"/>
              <a:t>\</a:t>
            </a:r>
            <a:r>
              <a:rPr lang="en-US" sz="2800" b="1" dirty="0" err="1"/>
              <a:t>xff</a:t>
            </a:r>
            <a:r>
              <a:rPr lang="en-US" sz="2800" b="1" dirty="0"/>
              <a:t>\</a:t>
            </a:r>
            <a:r>
              <a:rPr lang="en-US" sz="2800" b="1" dirty="0" err="1"/>
              <a:t>xff</a:t>
            </a:r>
            <a:r>
              <a:rPr lang="en-US" sz="2800" b="1" dirty="0"/>
              <a:t>/bin/</a:t>
            </a:r>
            <a:r>
              <a:rPr lang="en-US" sz="2800" b="1" dirty="0" err="1"/>
              <a:t>sh</a:t>
            </a:r>
            <a:r>
              <a:rPr lang="en-US" sz="2800" b="1" dirty="0"/>
              <a:t>”</a:t>
            </a:r>
          </a:p>
        </p:txBody>
      </p:sp>
    </p:spTree>
    <p:extLst>
      <p:ext uri="{BB962C8B-B14F-4D97-AF65-F5344CB8AC3E}">
        <p14:creationId xmlns:p14="http://schemas.microsoft.com/office/powerpoint/2010/main" val="23317960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7A686-75B7-65DC-1E4E-8A4629141969}"/>
              </a:ext>
            </a:extLst>
          </p:cNvPr>
          <p:cNvSpPr>
            <a:spLocks noGrp="1"/>
          </p:cNvSpPr>
          <p:nvPr>
            <p:ph type="title"/>
          </p:nvPr>
        </p:nvSpPr>
        <p:spPr>
          <a:xfrm>
            <a:off x="838200" y="365126"/>
            <a:ext cx="10515600" cy="548048"/>
          </a:xfrm>
        </p:spPr>
        <p:txBody>
          <a:bodyPr>
            <a:normAutofit fontScale="90000"/>
          </a:bodyPr>
          <a:lstStyle/>
          <a:p>
            <a:r>
              <a:rPr lang="en-US" dirty="0"/>
              <a:t>Basic Stack Overflow Hack (Simple)</a:t>
            </a:r>
          </a:p>
        </p:txBody>
      </p:sp>
      <p:sp>
        <p:nvSpPr>
          <p:cNvPr id="3" name="Content Placeholder 2">
            <a:extLst>
              <a:ext uri="{FF2B5EF4-FFF2-40B4-BE49-F238E27FC236}">
                <a16:creationId xmlns:a16="http://schemas.microsoft.com/office/drawing/2014/main" id="{E4E9FB5C-56A4-587F-A370-DC8C92CF35C1}"/>
              </a:ext>
            </a:extLst>
          </p:cNvPr>
          <p:cNvSpPr>
            <a:spLocks noGrp="1"/>
          </p:cNvSpPr>
          <p:nvPr>
            <p:ph idx="1"/>
          </p:nvPr>
        </p:nvSpPr>
        <p:spPr>
          <a:xfrm>
            <a:off x="838200" y="1271468"/>
            <a:ext cx="10515600" cy="1501229"/>
          </a:xfrm>
        </p:spPr>
        <p:txBody>
          <a:bodyPr/>
          <a:lstStyle/>
          <a:p>
            <a:r>
              <a:rPr lang="en-US" dirty="0"/>
              <a:t>You will need GDB… </a:t>
            </a:r>
            <a:r>
              <a:rPr lang="en-US" dirty="0">
                <a:hlinkClick r:id="rId2"/>
              </a:rPr>
              <a:t>https://sourceware.org/gdb/</a:t>
            </a:r>
            <a:r>
              <a:rPr lang="en-US" dirty="0"/>
              <a:t>  </a:t>
            </a:r>
          </a:p>
          <a:p>
            <a:r>
              <a:rPr lang="en-US" dirty="0"/>
              <a:t>Need to figure out where the stored instruction pointer is stored in the stack, and how to overwrite it without killing the program </a:t>
            </a:r>
          </a:p>
        </p:txBody>
      </p:sp>
      <p:grpSp>
        <p:nvGrpSpPr>
          <p:cNvPr id="5" name="Group 4">
            <a:extLst>
              <a:ext uri="{FF2B5EF4-FFF2-40B4-BE49-F238E27FC236}">
                <a16:creationId xmlns:a16="http://schemas.microsoft.com/office/drawing/2014/main" id="{BFC28886-08FD-1A23-3CDE-2E562578931C}"/>
              </a:ext>
            </a:extLst>
          </p:cNvPr>
          <p:cNvGrpSpPr/>
          <p:nvPr/>
        </p:nvGrpSpPr>
        <p:grpSpPr>
          <a:xfrm>
            <a:off x="1082663" y="2948967"/>
            <a:ext cx="10271138" cy="3471496"/>
            <a:chOff x="768494" y="2948967"/>
            <a:chExt cx="5780617" cy="3471496"/>
          </a:xfrm>
        </p:grpSpPr>
        <p:sp>
          <p:nvSpPr>
            <p:cNvPr id="6" name="Rectangle: Rounded Corners 5">
              <a:extLst>
                <a:ext uri="{FF2B5EF4-FFF2-40B4-BE49-F238E27FC236}">
                  <a16:creationId xmlns:a16="http://schemas.microsoft.com/office/drawing/2014/main" id="{AE243F65-B508-A0B5-71F1-FC73EF0D31C7}"/>
                </a:ext>
              </a:extLst>
            </p:cNvPr>
            <p:cNvSpPr/>
            <p:nvPr/>
          </p:nvSpPr>
          <p:spPr>
            <a:xfrm>
              <a:off x="2506131" y="2948967"/>
              <a:ext cx="1790703" cy="1247541"/>
            </a:xfrm>
            <a:prstGeom prst="round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t>Set monitoring to catch fault (SEGSEGV) in </a:t>
              </a:r>
              <a:r>
                <a:rPr lang="en-US" sz="2400" dirty="0" err="1"/>
                <a:t>gdb</a:t>
              </a:r>
              <a:endParaRPr lang="en-US" sz="2400" dirty="0"/>
            </a:p>
          </p:txBody>
        </p:sp>
        <p:sp>
          <p:nvSpPr>
            <p:cNvPr id="7" name="Rectangle: Rounded Corners 6">
              <a:extLst>
                <a:ext uri="{FF2B5EF4-FFF2-40B4-BE49-F238E27FC236}">
                  <a16:creationId xmlns:a16="http://schemas.microsoft.com/office/drawing/2014/main" id="{DED60B59-1016-58CD-D001-EB56F8F1CCDB}"/>
                </a:ext>
              </a:extLst>
            </p:cNvPr>
            <p:cNvSpPr/>
            <p:nvPr/>
          </p:nvSpPr>
          <p:spPr>
            <a:xfrm>
              <a:off x="922863" y="3048683"/>
              <a:ext cx="1316568" cy="1048109"/>
            </a:xfrm>
            <a:prstGeom prst="round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t>Find vulnerable server + program</a:t>
              </a:r>
            </a:p>
          </p:txBody>
        </p:sp>
        <p:sp>
          <p:nvSpPr>
            <p:cNvPr id="8" name="Rectangle: Rounded Corners 7">
              <a:extLst>
                <a:ext uri="{FF2B5EF4-FFF2-40B4-BE49-F238E27FC236}">
                  <a16:creationId xmlns:a16="http://schemas.microsoft.com/office/drawing/2014/main" id="{7EBF5AF8-37CE-76F1-B251-389F80F828CC}"/>
                </a:ext>
              </a:extLst>
            </p:cNvPr>
            <p:cNvSpPr/>
            <p:nvPr/>
          </p:nvSpPr>
          <p:spPr>
            <a:xfrm>
              <a:off x="4563534" y="3021524"/>
              <a:ext cx="1718733" cy="1102424"/>
            </a:xfrm>
            <a:prstGeom prst="round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t>Send enough bytes to cause program to crash</a:t>
              </a:r>
            </a:p>
          </p:txBody>
        </p:sp>
        <p:sp>
          <p:nvSpPr>
            <p:cNvPr id="9" name="Rectangle: Rounded Corners 8">
              <a:extLst>
                <a:ext uri="{FF2B5EF4-FFF2-40B4-BE49-F238E27FC236}">
                  <a16:creationId xmlns:a16="http://schemas.microsoft.com/office/drawing/2014/main" id="{41D7A67A-765B-C249-E2A2-CC0ACB2AC488}"/>
                </a:ext>
              </a:extLst>
            </p:cNvPr>
            <p:cNvSpPr/>
            <p:nvPr/>
          </p:nvSpPr>
          <p:spPr>
            <a:xfrm>
              <a:off x="768494" y="4755081"/>
              <a:ext cx="1443566" cy="1189746"/>
            </a:xfrm>
            <a:prstGeom prst="round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t>Search and find EIP/RIP location in </a:t>
              </a:r>
              <a:r>
                <a:rPr lang="en-US" sz="2400" dirty="0" err="1"/>
                <a:t>gdb</a:t>
              </a:r>
              <a:r>
                <a:rPr lang="en-US" sz="2400" dirty="0"/>
                <a:t> output </a:t>
              </a:r>
            </a:p>
          </p:txBody>
        </p:sp>
        <p:sp>
          <p:nvSpPr>
            <p:cNvPr id="10" name="Rectangle: Rounded Corners 9">
              <a:extLst>
                <a:ext uri="{FF2B5EF4-FFF2-40B4-BE49-F238E27FC236}">
                  <a16:creationId xmlns:a16="http://schemas.microsoft.com/office/drawing/2014/main" id="{E2C7B6EA-5A3F-CE80-ACF6-FEE47C403840}"/>
                </a:ext>
              </a:extLst>
            </p:cNvPr>
            <p:cNvSpPr/>
            <p:nvPr/>
          </p:nvSpPr>
          <p:spPr>
            <a:xfrm>
              <a:off x="2419492" y="4824274"/>
              <a:ext cx="1337737" cy="1061189"/>
            </a:xfrm>
            <a:prstGeom prst="round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t>Let vulnerable program restart</a:t>
              </a:r>
            </a:p>
          </p:txBody>
        </p:sp>
        <p:sp>
          <p:nvSpPr>
            <p:cNvPr id="11" name="Rectangle: Rounded Corners 10">
              <a:extLst>
                <a:ext uri="{FF2B5EF4-FFF2-40B4-BE49-F238E27FC236}">
                  <a16:creationId xmlns:a16="http://schemas.microsoft.com/office/drawing/2014/main" id="{41B16F8E-A49D-E25D-CF6F-D1E6A33F952E}"/>
                </a:ext>
              </a:extLst>
            </p:cNvPr>
            <p:cNvSpPr/>
            <p:nvPr/>
          </p:nvSpPr>
          <p:spPr>
            <a:xfrm>
              <a:off x="4042977" y="4731098"/>
              <a:ext cx="2506134" cy="1689365"/>
            </a:xfrm>
            <a:prstGeom prst="roundRect">
              <a:avLst/>
            </a:prstGeom>
            <a:solidFill>
              <a:srgbClr val="FFCCFF"/>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t>Send specific number of bytes (characters) to just overwrite the EIP/RIP pointer in the stack</a:t>
              </a:r>
            </a:p>
            <a:p>
              <a:pPr algn="ctr"/>
              <a:r>
                <a:rPr lang="en-US" sz="2400" dirty="0"/>
                <a:t>Might need NOPs…</a:t>
              </a:r>
            </a:p>
          </p:txBody>
        </p:sp>
        <p:cxnSp>
          <p:nvCxnSpPr>
            <p:cNvPr id="12" name="Straight Arrow Connector 11">
              <a:extLst>
                <a:ext uri="{FF2B5EF4-FFF2-40B4-BE49-F238E27FC236}">
                  <a16:creationId xmlns:a16="http://schemas.microsoft.com/office/drawing/2014/main" id="{8E6E9DB7-B81D-987F-52EE-B0804FEDD7B0}"/>
                </a:ext>
              </a:extLst>
            </p:cNvPr>
            <p:cNvCxnSpPr>
              <a:cxnSpLocks/>
              <a:stCxn id="7" idx="3"/>
              <a:endCxn id="6" idx="1"/>
            </p:cNvCxnSpPr>
            <p:nvPr/>
          </p:nvCxnSpPr>
          <p:spPr>
            <a:xfrm>
              <a:off x="2239431" y="3572738"/>
              <a:ext cx="26670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7C630845-31ED-85B0-854F-22DBC8DED04E}"/>
                </a:ext>
              </a:extLst>
            </p:cNvPr>
            <p:cNvCxnSpPr>
              <a:cxnSpLocks/>
              <a:stCxn id="6" idx="3"/>
              <a:endCxn id="8" idx="1"/>
            </p:cNvCxnSpPr>
            <p:nvPr/>
          </p:nvCxnSpPr>
          <p:spPr>
            <a:xfrm flipV="1">
              <a:off x="4296834" y="3572736"/>
              <a:ext cx="266700" cy="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23">
              <a:extLst>
                <a:ext uri="{FF2B5EF4-FFF2-40B4-BE49-F238E27FC236}">
                  <a16:creationId xmlns:a16="http://schemas.microsoft.com/office/drawing/2014/main" id="{55916CA0-2A5A-8E56-D3A3-436367306726}"/>
                </a:ext>
              </a:extLst>
            </p:cNvPr>
            <p:cNvCxnSpPr>
              <a:cxnSpLocks/>
              <a:stCxn id="8" idx="3"/>
              <a:endCxn id="9" idx="1"/>
            </p:cNvCxnSpPr>
            <p:nvPr/>
          </p:nvCxnSpPr>
          <p:spPr>
            <a:xfrm flipH="1">
              <a:off x="768494" y="3572736"/>
              <a:ext cx="5513773" cy="1777218"/>
            </a:xfrm>
            <a:prstGeom prst="bentConnector5">
              <a:avLst>
                <a:gd name="adj1" fmla="val -2333"/>
                <a:gd name="adj2" fmla="val 48772"/>
                <a:gd name="adj3" fmla="val 10233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or: Elbow 28">
              <a:extLst>
                <a:ext uri="{FF2B5EF4-FFF2-40B4-BE49-F238E27FC236}">
                  <a16:creationId xmlns:a16="http://schemas.microsoft.com/office/drawing/2014/main" id="{DD5026F3-8EAB-C34E-FBE0-A43D6FA62670}"/>
                </a:ext>
              </a:extLst>
            </p:cNvPr>
            <p:cNvCxnSpPr>
              <a:cxnSpLocks/>
              <a:stCxn id="9" idx="3"/>
              <a:endCxn id="10" idx="1"/>
            </p:cNvCxnSpPr>
            <p:nvPr/>
          </p:nvCxnSpPr>
          <p:spPr>
            <a:xfrm>
              <a:off x="2212060" y="5349954"/>
              <a:ext cx="207433" cy="491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77C6AA7-E552-625A-7ED6-E0C64046002A}"/>
                </a:ext>
              </a:extLst>
            </p:cNvPr>
            <p:cNvCxnSpPr>
              <a:cxnSpLocks/>
              <a:stCxn id="10" idx="3"/>
              <a:endCxn id="11" idx="1"/>
            </p:cNvCxnSpPr>
            <p:nvPr/>
          </p:nvCxnSpPr>
          <p:spPr>
            <a:xfrm>
              <a:off x="3757229" y="5354869"/>
              <a:ext cx="285748" cy="22091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74445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5387B-69DB-E2CD-F699-1D68B36691C7}"/>
              </a:ext>
            </a:extLst>
          </p:cNvPr>
          <p:cNvSpPr>
            <a:spLocks noGrp="1"/>
          </p:cNvSpPr>
          <p:nvPr>
            <p:ph type="title"/>
          </p:nvPr>
        </p:nvSpPr>
        <p:spPr/>
        <p:txBody>
          <a:bodyPr/>
          <a:lstStyle/>
          <a:p>
            <a:r>
              <a:rPr lang="en-US" dirty="0"/>
              <a:t>Sliding using a NOP sled</a:t>
            </a:r>
          </a:p>
        </p:txBody>
      </p:sp>
      <p:sp>
        <p:nvSpPr>
          <p:cNvPr id="3" name="Content Placeholder 2">
            <a:extLst>
              <a:ext uri="{FF2B5EF4-FFF2-40B4-BE49-F238E27FC236}">
                <a16:creationId xmlns:a16="http://schemas.microsoft.com/office/drawing/2014/main" id="{CFBFFCB3-25F0-D775-8957-CC281A6668BE}"/>
              </a:ext>
            </a:extLst>
          </p:cNvPr>
          <p:cNvSpPr>
            <a:spLocks noGrp="1"/>
          </p:cNvSpPr>
          <p:nvPr>
            <p:ph idx="1"/>
          </p:nvPr>
        </p:nvSpPr>
        <p:spPr>
          <a:xfrm>
            <a:off x="324465" y="1406013"/>
            <a:ext cx="11029335" cy="4770950"/>
          </a:xfrm>
        </p:spPr>
        <p:txBody>
          <a:bodyPr>
            <a:normAutofit fontScale="92500" lnSpcReduction="10000"/>
          </a:bodyPr>
          <a:lstStyle/>
          <a:p>
            <a:r>
              <a:rPr lang="en-US" sz="3600" dirty="0"/>
              <a:t>NOP is short for no operation…an operation 0x90 in machine code that does nothing…can be anything that does nothing…originally used to help timing/waits</a:t>
            </a:r>
          </a:p>
          <a:p>
            <a:r>
              <a:rPr lang="en-US" sz="3600" dirty="0"/>
              <a:t>If stick shellcode into the stack, </a:t>
            </a:r>
            <a:r>
              <a:rPr lang="en-US" sz="3600" dirty="0">
                <a:highlight>
                  <a:srgbClr val="FFFF00"/>
                </a:highlight>
              </a:rPr>
              <a:t>I HOPE </a:t>
            </a:r>
            <a:r>
              <a:rPr lang="en-US" sz="3600" dirty="0"/>
              <a:t>it goes where I think it does…however, if I pad the area in front of the shellcode with NOPs, the EIP/RIP will just move until it gets to the right spot</a:t>
            </a:r>
          </a:p>
          <a:p>
            <a:r>
              <a:rPr lang="en-US" sz="3600" dirty="0"/>
              <a:t>NOP Sled/NOP Ramp is used to steer execution to shellcode or to pad the stack using a jump location to hit the instruction pointer without killing the program…usually due to the fact killing the program alerts the target!</a:t>
            </a:r>
          </a:p>
          <a:p>
            <a:pPr marL="0" indent="0">
              <a:buNone/>
            </a:pPr>
            <a:endParaRPr lang="en-US" sz="3600" dirty="0"/>
          </a:p>
          <a:p>
            <a:endParaRPr lang="en-US" sz="3600" dirty="0"/>
          </a:p>
          <a:p>
            <a:endParaRPr lang="en-US" sz="3600" dirty="0"/>
          </a:p>
        </p:txBody>
      </p:sp>
      <p:sp>
        <p:nvSpPr>
          <p:cNvPr id="5" name="TextBox 4">
            <a:extLst>
              <a:ext uri="{FF2B5EF4-FFF2-40B4-BE49-F238E27FC236}">
                <a16:creationId xmlns:a16="http://schemas.microsoft.com/office/drawing/2014/main" id="{D762F861-96C0-9C65-B616-4202A83FEEE8}"/>
              </a:ext>
            </a:extLst>
          </p:cNvPr>
          <p:cNvSpPr txBox="1"/>
          <p:nvPr/>
        </p:nvSpPr>
        <p:spPr>
          <a:xfrm>
            <a:off x="37908" y="6347090"/>
            <a:ext cx="4171089" cy="369332"/>
          </a:xfrm>
          <a:prstGeom prst="rect">
            <a:avLst/>
          </a:prstGeom>
          <a:noFill/>
        </p:spPr>
        <p:txBody>
          <a:bodyPr wrap="square">
            <a:spAutoFit/>
          </a:bodyPr>
          <a:lstStyle/>
          <a:p>
            <a:r>
              <a:rPr lang="en-US" dirty="0">
                <a:hlinkClick r:id="rId2"/>
              </a:rPr>
              <a:t>https://en.wikipedia.org/wiki/NOP_slide</a:t>
            </a:r>
            <a:r>
              <a:rPr lang="en-US" dirty="0"/>
              <a:t> </a:t>
            </a:r>
          </a:p>
        </p:txBody>
      </p:sp>
      <p:sp>
        <p:nvSpPr>
          <p:cNvPr id="7" name="TextBox 6">
            <a:extLst>
              <a:ext uri="{FF2B5EF4-FFF2-40B4-BE49-F238E27FC236}">
                <a16:creationId xmlns:a16="http://schemas.microsoft.com/office/drawing/2014/main" id="{13285270-090A-83C4-A6C1-8029585B1F31}"/>
              </a:ext>
            </a:extLst>
          </p:cNvPr>
          <p:cNvSpPr txBox="1"/>
          <p:nvPr/>
        </p:nvSpPr>
        <p:spPr>
          <a:xfrm>
            <a:off x="37908" y="5992297"/>
            <a:ext cx="11029335" cy="369332"/>
          </a:xfrm>
          <a:prstGeom prst="rect">
            <a:avLst/>
          </a:prstGeom>
          <a:noFill/>
        </p:spPr>
        <p:txBody>
          <a:bodyPr wrap="square">
            <a:spAutoFit/>
          </a:bodyPr>
          <a:lstStyle/>
          <a:p>
            <a:r>
              <a:rPr lang="en-US" dirty="0">
                <a:hlinkClick r:id="rId3"/>
              </a:rPr>
              <a:t>https://www.cs.swarthmore.edu/~chaganti/cs88/f22/lecs/CS88-F22-05-Software-Security-Attacks-Pre-Class.pdf</a:t>
            </a:r>
            <a:r>
              <a:rPr lang="en-US" dirty="0"/>
              <a:t> </a:t>
            </a:r>
          </a:p>
        </p:txBody>
      </p:sp>
    </p:spTree>
    <p:extLst>
      <p:ext uri="{BB962C8B-B14F-4D97-AF65-F5344CB8AC3E}">
        <p14:creationId xmlns:p14="http://schemas.microsoft.com/office/powerpoint/2010/main" val="13164509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159DC-0D33-9AF3-8205-A7FE5EA7A08A}"/>
              </a:ext>
            </a:extLst>
          </p:cNvPr>
          <p:cNvSpPr>
            <a:spLocks noGrp="1"/>
          </p:cNvSpPr>
          <p:nvPr>
            <p:ph type="title"/>
          </p:nvPr>
        </p:nvSpPr>
        <p:spPr>
          <a:xfrm>
            <a:off x="244490" y="183112"/>
            <a:ext cx="8695828" cy="622947"/>
          </a:xfrm>
        </p:spPr>
        <p:txBody>
          <a:bodyPr>
            <a:normAutofit fontScale="90000"/>
          </a:bodyPr>
          <a:lstStyle/>
          <a:p>
            <a:r>
              <a:rPr lang="en-US" dirty="0"/>
              <a:t>Why all the memory stuff? Shellcode.</a:t>
            </a:r>
          </a:p>
        </p:txBody>
      </p:sp>
      <p:sp>
        <p:nvSpPr>
          <p:cNvPr id="3" name="Content Placeholder 2">
            <a:extLst>
              <a:ext uri="{FF2B5EF4-FFF2-40B4-BE49-F238E27FC236}">
                <a16:creationId xmlns:a16="http://schemas.microsoft.com/office/drawing/2014/main" id="{C689DBF7-D236-DEA5-2221-F5084E749769}"/>
              </a:ext>
            </a:extLst>
          </p:cNvPr>
          <p:cNvSpPr>
            <a:spLocks noGrp="1"/>
          </p:cNvSpPr>
          <p:nvPr>
            <p:ph idx="1"/>
          </p:nvPr>
        </p:nvSpPr>
        <p:spPr>
          <a:xfrm>
            <a:off x="309494" y="1040734"/>
            <a:ext cx="11226680" cy="5395762"/>
          </a:xfrm>
        </p:spPr>
        <p:txBody>
          <a:bodyPr>
            <a:normAutofit lnSpcReduction="10000"/>
          </a:bodyPr>
          <a:lstStyle/>
          <a:p>
            <a:pPr marL="0" indent="0">
              <a:buNone/>
            </a:pPr>
            <a:r>
              <a:rPr lang="en-US" sz="3000" b="1" dirty="0"/>
              <a:t>Shellcode: </a:t>
            </a:r>
            <a:r>
              <a:rPr lang="en-US" sz="3000" dirty="0"/>
              <a:t>Payload (usually in binary for a targeted OS/processor) used to execute an exploit for a vulnerability. Shellcode is usually inserted into running processes so that it is executed at the same privilege level as the targeted process. Types:</a:t>
            </a:r>
          </a:p>
          <a:p>
            <a:r>
              <a:rPr lang="en-US" sz="3000" b="1" dirty="0"/>
              <a:t>Local: </a:t>
            </a:r>
            <a:r>
              <a:rPr lang="en-US" sz="3000" dirty="0"/>
              <a:t>Confined to hacker directly accessed machine, usually to a single process (initially) and works within that process </a:t>
            </a:r>
          </a:p>
          <a:p>
            <a:r>
              <a:rPr lang="en-US" sz="3000" b="1" dirty="0"/>
              <a:t>Remote: </a:t>
            </a:r>
            <a:r>
              <a:rPr lang="en-US" sz="3000" dirty="0"/>
              <a:t>shellcode inserted via network onto a machine on the target network (used to establish C2, see later slides)</a:t>
            </a:r>
          </a:p>
          <a:p>
            <a:r>
              <a:rPr lang="en-US" sz="3000" b="1" dirty="0"/>
              <a:t>Download and Execute: </a:t>
            </a:r>
            <a:r>
              <a:rPr lang="en-US" sz="3000" dirty="0"/>
              <a:t>Shellcode hiding in a piece of software downloaded as part of malware</a:t>
            </a:r>
          </a:p>
          <a:p>
            <a:r>
              <a:rPr lang="en-US" sz="3000" b="1" dirty="0"/>
              <a:t>Staged: </a:t>
            </a:r>
            <a:r>
              <a:rPr lang="en-US" sz="3000" dirty="0"/>
              <a:t>hacker loads only a loader shellcode with a pointer to the rest of the shellcode. Includes types: Egg Hunt and Omelet</a:t>
            </a:r>
          </a:p>
          <a:p>
            <a:pPr lvl="1"/>
            <a:endParaRPr lang="en-US" dirty="0"/>
          </a:p>
          <a:p>
            <a:pPr lvl="1"/>
            <a:endParaRPr lang="en-US" dirty="0"/>
          </a:p>
        </p:txBody>
      </p:sp>
      <p:sp>
        <p:nvSpPr>
          <p:cNvPr id="5" name="TextBox 4">
            <a:extLst>
              <a:ext uri="{FF2B5EF4-FFF2-40B4-BE49-F238E27FC236}">
                <a16:creationId xmlns:a16="http://schemas.microsoft.com/office/drawing/2014/main" id="{BEF42D1C-BA9C-147E-AAF0-AF39588F969D}"/>
              </a:ext>
            </a:extLst>
          </p:cNvPr>
          <p:cNvSpPr txBox="1"/>
          <p:nvPr/>
        </p:nvSpPr>
        <p:spPr>
          <a:xfrm>
            <a:off x="0" y="6436496"/>
            <a:ext cx="6096000" cy="369332"/>
          </a:xfrm>
          <a:prstGeom prst="rect">
            <a:avLst/>
          </a:prstGeom>
          <a:noFill/>
        </p:spPr>
        <p:txBody>
          <a:bodyPr wrap="square">
            <a:spAutoFit/>
          </a:bodyPr>
          <a:lstStyle/>
          <a:p>
            <a:r>
              <a:rPr lang="en-US" dirty="0">
                <a:hlinkClick r:id="rId2"/>
              </a:rPr>
              <a:t>https://en.wikipedia.org/wiki/Shellcode</a:t>
            </a:r>
            <a:r>
              <a:rPr lang="en-US" dirty="0"/>
              <a:t> </a:t>
            </a:r>
          </a:p>
        </p:txBody>
      </p:sp>
      <p:sp>
        <p:nvSpPr>
          <p:cNvPr id="4" name="TextBox 3">
            <a:extLst>
              <a:ext uri="{FF2B5EF4-FFF2-40B4-BE49-F238E27FC236}">
                <a16:creationId xmlns:a16="http://schemas.microsoft.com/office/drawing/2014/main" id="{4E41F13F-6686-30BC-3F1A-96B915AA4355}"/>
              </a:ext>
            </a:extLst>
          </p:cNvPr>
          <p:cNvSpPr txBox="1"/>
          <p:nvPr/>
        </p:nvSpPr>
        <p:spPr>
          <a:xfrm>
            <a:off x="9833051" y="78006"/>
            <a:ext cx="2240496" cy="923330"/>
          </a:xfrm>
          <a:prstGeom prst="rect">
            <a:avLst/>
          </a:prstGeom>
          <a:solidFill>
            <a:srgbClr val="FFFFCC"/>
          </a:solidFill>
        </p:spPr>
        <p:txBody>
          <a:bodyPr wrap="square" rtlCol="0">
            <a:spAutoFit/>
          </a:bodyPr>
          <a:lstStyle/>
          <a:p>
            <a:r>
              <a:rPr lang="en-US" dirty="0"/>
              <a:t>Once I get a shell, I can execute arbitrary code…</a:t>
            </a:r>
          </a:p>
        </p:txBody>
      </p:sp>
    </p:spTree>
    <p:extLst>
      <p:ext uri="{BB962C8B-B14F-4D97-AF65-F5344CB8AC3E}">
        <p14:creationId xmlns:p14="http://schemas.microsoft.com/office/powerpoint/2010/main" val="2032799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a:extLst>
              <a:ext uri="{FF2B5EF4-FFF2-40B4-BE49-F238E27FC236}">
                <a16:creationId xmlns:a16="http://schemas.microsoft.com/office/drawing/2014/main" id="{CB821119-CF80-C08F-89FA-DF8C0F7D7F08}"/>
              </a:ext>
            </a:extLst>
          </p:cNvPr>
          <p:cNvSpPr/>
          <p:nvPr/>
        </p:nvSpPr>
        <p:spPr>
          <a:xfrm>
            <a:off x="4660912" y="4407593"/>
            <a:ext cx="1153338" cy="1663856"/>
          </a:xfrm>
          <a:prstGeom prst="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27832F-C4A9-6CAC-DB73-A3047084045E}"/>
              </a:ext>
            </a:extLst>
          </p:cNvPr>
          <p:cNvSpPr>
            <a:spLocks noGrp="1"/>
          </p:cNvSpPr>
          <p:nvPr>
            <p:ph type="title"/>
          </p:nvPr>
        </p:nvSpPr>
        <p:spPr>
          <a:xfrm>
            <a:off x="208689" y="136357"/>
            <a:ext cx="10515600" cy="544680"/>
          </a:xfrm>
        </p:spPr>
        <p:txBody>
          <a:bodyPr>
            <a:normAutofit fontScale="90000"/>
          </a:bodyPr>
          <a:lstStyle/>
          <a:p>
            <a:r>
              <a:rPr lang="en-US" dirty="0"/>
              <a:t>Shellcode Planting</a:t>
            </a:r>
          </a:p>
        </p:txBody>
      </p:sp>
      <p:sp>
        <p:nvSpPr>
          <p:cNvPr id="3" name="Content Placeholder 2">
            <a:extLst>
              <a:ext uri="{FF2B5EF4-FFF2-40B4-BE49-F238E27FC236}">
                <a16:creationId xmlns:a16="http://schemas.microsoft.com/office/drawing/2014/main" id="{7B37CFB5-9A2B-A147-D78D-0E0A66DDB8F1}"/>
              </a:ext>
            </a:extLst>
          </p:cNvPr>
          <p:cNvSpPr>
            <a:spLocks noGrp="1"/>
          </p:cNvSpPr>
          <p:nvPr>
            <p:ph idx="1"/>
          </p:nvPr>
        </p:nvSpPr>
        <p:spPr>
          <a:xfrm>
            <a:off x="262742" y="779375"/>
            <a:ext cx="11618777" cy="4244337"/>
          </a:xfrm>
        </p:spPr>
        <p:txBody>
          <a:bodyPr/>
          <a:lstStyle/>
          <a:p>
            <a:pPr marL="0" indent="0">
              <a:buNone/>
            </a:pPr>
            <a:r>
              <a:rPr lang="en-US" dirty="0"/>
              <a:t>There are a few options to route a program to the shellcode after an overflow:</a:t>
            </a:r>
          </a:p>
          <a:p>
            <a:r>
              <a:rPr lang="en-US" dirty="0"/>
              <a:t>Using an address put into the overwritten stored instruction pointer:</a:t>
            </a:r>
          </a:p>
          <a:p>
            <a:pPr marL="514350" indent="-514350">
              <a:buFont typeface="+mj-lt"/>
              <a:buAutoNum type="arabicPeriod"/>
            </a:pPr>
            <a:r>
              <a:rPr lang="en-US" dirty="0"/>
              <a:t>Stick the shellcode on the stack somewhere then stick that address into the Stored Instruction Pointer.  (command line shellcode uses this)</a:t>
            </a:r>
          </a:p>
          <a:p>
            <a:pPr marL="514350" indent="-514350">
              <a:buFont typeface="+mj-lt"/>
              <a:buAutoNum type="arabicPeriod"/>
            </a:pPr>
            <a:r>
              <a:rPr lang="en-US" dirty="0"/>
              <a:t>Stick the shellcode somewhere else in memory then point to it</a:t>
            </a:r>
          </a:p>
          <a:p>
            <a:pPr marL="514350" indent="-514350">
              <a:buFont typeface="+mj-lt"/>
              <a:buAutoNum type="arabicPeriod"/>
            </a:pPr>
            <a:r>
              <a:rPr lang="en-US" dirty="0"/>
              <a:t>Stick a pointer to a pointer to code already on the system….</a:t>
            </a:r>
          </a:p>
        </p:txBody>
      </p:sp>
      <p:grpSp>
        <p:nvGrpSpPr>
          <p:cNvPr id="8" name="Group 7">
            <a:extLst>
              <a:ext uri="{FF2B5EF4-FFF2-40B4-BE49-F238E27FC236}">
                <a16:creationId xmlns:a16="http://schemas.microsoft.com/office/drawing/2014/main" id="{96D8F176-E829-445C-2D15-882DC10B1B82}"/>
              </a:ext>
            </a:extLst>
          </p:cNvPr>
          <p:cNvGrpSpPr/>
          <p:nvPr/>
        </p:nvGrpSpPr>
        <p:grpSpPr>
          <a:xfrm>
            <a:off x="82187" y="4041002"/>
            <a:ext cx="1153338" cy="2062230"/>
            <a:chOff x="2155043" y="4795770"/>
            <a:chExt cx="1153338" cy="1831567"/>
          </a:xfrm>
          <a:solidFill>
            <a:srgbClr val="FFFFCC"/>
          </a:solidFill>
        </p:grpSpPr>
        <p:sp>
          <p:nvSpPr>
            <p:cNvPr id="5" name="Rectangle 4">
              <a:extLst>
                <a:ext uri="{FF2B5EF4-FFF2-40B4-BE49-F238E27FC236}">
                  <a16:creationId xmlns:a16="http://schemas.microsoft.com/office/drawing/2014/main" id="{1FDF2A0B-8C9C-5126-A556-A510F4C3ECAA}"/>
                </a:ext>
              </a:extLst>
            </p:cNvPr>
            <p:cNvSpPr/>
            <p:nvPr/>
          </p:nvSpPr>
          <p:spPr>
            <a:xfrm>
              <a:off x="2155043" y="5699152"/>
              <a:ext cx="1153338" cy="928185"/>
            </a:xfrm>
            <a:prstGeom prst="rect">
              <a:avLst/>
            </a:prstGeom>
            <a:grp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Variables</a:t>
              </a:r>
            </a:p>
          </p:txBody>
        </p:sp>
        <p:sp>
          <p:nvSpPr>
            <p:cNvPr id="6" name="Rectangle 5">
              <a:extLst>
                <a:ext uri="{FF2B5EF4-FFF2-40B4-BE49-F238E27FC236}">
                  <a16:creationId xmlns:a16="http://schemas.microsoft.com/office/drawing/2014/main" id="{69DC238A-422E-1FB0-7DEC-804E85D4C916}"/>
                </a:ext>
              </a:extLst>
            </p:cNvPr>
            <p:cNvSpPr/>
            <p:nvPr/>
          </p:nvSpPr>
          <p:spPr>
            <a:xfrm>
              <a:off x="2155043" y="5247461"/>
              <a:ext cx="1153338" cy="430545"/>
            </a:xfrm>
            <a:prstGeom prst="rect">
              <a:avLst/>
            </a:prstGeom>
            <a:solidFill>
              <a:schemeClr val="accent4">
                <a:lumMod val="20000"/>
                <a:lumOff val="80000"/>
              </a:schemeClr>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BP</a:t>
              </a:r>
            </a:p>
          </p:txBody>
        </p:sp>
        <p:sp>
          <p:nvSpPr>
            <p:cNvPr id="7" name="Rectangle 6">
              <a:extLst>
                <a:ext uri="{FF2B5EF4-FFF2-40B4-BE49-F238E27FC236}">
                  <a16:creationId xmlns:a16="http://schemas.microsoft.com/office/drawing/2014/main" id="{85B7E154-7C1A-6629-B6AB-4A02AA905BAE}"/>
                </a:ext>
              </a:extLst>
            </p:cNvPr>
            <p:cNvSpPr/>
            <p:nvPr/>
          </p:nvSpPr>
          <p:spPr>
            <a:xfrm>
              <a:off x="2155043" y="4795770"/>
              <a:ext cx="1153338" cy="430545"/>
            </a:xfrm>
            <a:prstGeom prst="rect">
              <a:avLst/>
            </a:prstGeom>
            <a:solidFill>
              <a:srgbClr val="FFCCFF"/>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Stored IP</a:t>
              </a:r>
            </a:p>
          </p:txBody>
        </p:sp>
      </p:grpSp>
      <p:grpSp>
        <p:nvGrpSpPr>
          <p:cNvPr id="19" name="Group 18">
            <a:extLst>
              <a:ext uri="{FF2B5EF4-FFF2-40B4-BE49-F238E27FC236}">
                <a16:creationId xmlns:a16="http://schemas.microsoft.com/office/drawing/2014/main" id="{C9C0A772-900D-FF1B-46AF-0DA64EA69D56}"/>
              </a:ext>
            </a:extLst>
          </p:cNvPr>
          <p:cNvGrpSpPr/>
          <p:nvPr/>
        </p:nvGrpSpPr>
        <p:grpSpPr>
          <a:xfrm>
            <a:off x="1498267" y="4090632"/>
            <a:ext cx="1153338" cy="2012600"/>
            <a:chOff x="2155043" y="4795770"/>
            <a:chExt cx="1153338" cy="1831567"/>
          </a:xfrm>
          <a:solidFill>
            <a:srgbClr val="FFFFCC"/>
          </a:solidFill>
        </p:grpSpPr>
        <p:sp>
          <p:nvSpPr>
            <p:cNvPr id="20" name="Rectangle 19">
              <a:extLst>
                <a:ext uri="{FF2B5EF4-FFF2-40B4-BE49-F238E27FC236}">
                  <a16:creationId xmlns:a16="http://schemas.microsoft.com/office/drawing/2014/main" id="{1AA60BD4-6A8E-D4FD-6D5A-7D91D9865884}"/>
                </a:ext>
              </a:extLst>
            </p:cNvPr>
            <p:cNvSpPr/>
            <p:nvPr/>
          </p:nvSpPr>
          <p:spPr>
            <a:xfrm>
              <a:off x="2155043" y="5699152"/>
              <a:ext cx="1153338" cy="928185"/>
            </a:xfrm>
            <a:prstGeom prst="rect">
              <a:avLst/>
            </a:prstGeom>
            <a:grp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Variables</a:t>
              </a:r>
            </a:p>
          </p:txBody>
        </p:sp>
        <p:sp>
          <p:nvSpPr>
            <p:cNvPr id="21" name="Rectangle 20">
              <a:extLst>
                <a:ext uri="{FF2B5EF4-FFF2-40B4-BE49-F238E27FC236}">
                  <a16:creationId xmlns:a16="http://schemas.microsoft.com/office/drawing/2014/main" id="{B745846E-D827-270A-FCF9-D1C1EF7CE512}"/>
                </a:ext>
              </a:extLst>
            </p:cNvPr>
            <p:cNvSpPr/>
            <p:nvPr/>
          </p:nvSpPr>
          <p:spPr>
            <a:xfrm>
              <a:off x="2155043" y="5247461"/>
              <a:ext cx="1153338" cy="430545"/>
            </a:xfrm>
            <a:prstGeom prst="rect">
              <a:avLst/>
            </a:prstGeom>
            <a:solidFill>
              <a:schemeClr val="accent4">
                <a:lumMod val="20000"/>
                <a:lumOff val="80000"/>
              </a:schemeClr>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BP</a:t>
              </a:r>
            </a:p>
          </p:txBody>
        </p:sp>
        <p:sp>
          <p:nvSpPr>
            <p:cNvPr id="22" name="Rectangle 21">
              <a:extLst>
                <a:ext uri="{FF2B5EF4-FFF2-40B4-BE49-F238E27FC236}">
                  <a16:creationId xmlns:a16="http://schemas.microsoft.com/office/drawing/2014/main" id="{10BBC6E3-7C40-E240-4E9E-305A4A3D618E}"/>
                </a:ext>
              </a:extLst>
            </p:cNvPr>
            <p:cNvSpPr/>
            <p:nvPr/>
          </p:nvSpPr>
          <p:spPr>
            <a:xfrm>
              <a:off x="2155043" y="4795770"/>
              <a:ext cx="1153338" cy="430545"/>
            </a:xfrm>
            <a:prstGeom prst="rect">
              <a:avLst/>
            </a:prstGeom>
            <a:solidFill>
              <a:srgbClr val="FFCCFF"/>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Stored IP</a:t>
              </a:r>
            </a:p>
          </p:txBody>
        </p:sp>
      </p:grpSp>
      <p:sp>
        <p:nvSpPr>
          <p:cNvPr id="23" name="Rectangle 22">
            <a:extLst>
              <a:ext uri="{FF2B5EF4-FFF2-40B4-BE49-F238E27FC236}">
                <a16:creationId xmlns:a16="http://schemas.microsoft.com/office/drawing/2014/main" id="{EC9F09B1-3B1D-3874-C90F-3BBB39E8C02D}"/>
              </a:ext>
            </a:extLst>
          </p:cNvPr>
          <p:cNvSpPr/>
          <p:nvPr/>
        </p:nvSpPr>
        <p:spPr>
          <a:xfrm>
            <a:off x="1498267" y="5809738"/>
            <a:ext cx="1153338" cy="219169"/>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Shellcode</a:t>
            </a:r>
          </a:p>
        </p:txBody>
      </p:sp>
      <p:sp>
        <p:nvSpPr>
          <p:cNvPr id="24" name="Rectangle 23">
            <a:extLst>
              <a:ext uri="{FF2B5EF4-FFF2-40B4-BE49-F238E27FC236}">
                <a16:creationId xmlns:a16="http://schemas.microsoft.com/office/drawing/2014/main" id="{29A27E5C-EF08-C4C4-5B68-356E4F886302}"/>
              </a:ext>
            </a:extLst>
          </p:cNvPr>
          <p:cNvSpPr/>
          <p:nvPr/>
        </p:nvSpPr>
        <p:spPr>
          <a:xfrm>
            <a:off x="1498267" y="4512642"/>
            <a:ext cx="1153338" cy="933879"/>
          </a:xfrm>
          <a:prstGeom prst="rect">
            <a:avLst/>
          </a:prstGeom>
          <a:solidFill>
            <a:schemeClr val="accent6">
              <a:lumMod val="20000"/>
              <a:lumOff val="80000"/>
            </a:schemeClr>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overflow data</a:t>
            </a:r>
          </a:p>
        </p:txBody>
      </p:sp>
      <p:sp>
        <p:nvSpPr>
          <p:cNvPr id="25" name="Rectangle 24">
            <a:extLst>
              <a:ext uri="{FF2B5EF4-FFF2-40B4-BE49-F238E27FC236}">
                <a16:creationId xmlns:a16="http://schemas.microsoft.com/office/drawing/2014/main" id="{DA2C78A6-E416-B934-4631-F6E398130D0E}"/>
              </a:ext>
            </a:extLst>
          </p:cNvPr>
          <p:cNvSpPr/>
          <p:nvPr/>
        </p:nvSpPr>
        <p:spPr>
          <a:xfrm>
            <a:off x="1498267" y="3973685"/>
            <a:ext cx="1153338" cy="538958"/>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pointer to shellcode</a:t>
            </a:r>
          </a:p>
        </p:txBody>
      </p:sp>
      <p:cxnSp>
        <p:nvCxnSpPr>
          <p:cNvPr id="27" name="Connector: Elbow 26">
            <a:extLst>
              <a:ext uri="{FF2B5EF4-FFF2-40B4-BE49-F238E27FC236}">
                <a16:creationId xmlns:a16="http://schemas.microsoft.com/office/drawing/2014/main" id="{E9A0B590-3156-5300-D07D-794836206B34}"/>
              </a:ext>
            </a:extLst>
          </p:cNvPr>
          <p:cNvCxnSpPr>
            <a:cxnSpLocks/>
            <a:stCxn id="25" idx="3"/>
            <a:endCxn id="23" idx="3"/>
          </p:cNvCxnSpPr>
          <p:nvPr/>
        </p:nvCxnSpPr>
        <p:spPr>
          <a:xfrm>
            <a:off x="2651605" y="4243164"/>
            <a:ext cx="12700" cy="1676159"/>
          </a:xfrm>
          <a:prstGeom prst="bentConnector3">
            <a:avLst>
              <a:gd name="adj1" fmla="val 1800000"/>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nvGrpSpPr>
          <p:cNvPr id="28" name="Group 27">
            <a:extLst>
              <a:ext uri="{FF2B5EF4-FFF2-40B4-BE49-F238E27FC236}">
                <a16:creationId xmlns:a16="http://schemas.microsoft.com/office/drawing/2014/main" id="{95E48DEB-135D-556C-5AE7-A699B0793ADA}"/>
              </a:ext>
            </a:extLst>
          </p:cNvPr>
          <p:cNvGrpSpPr/>
          <p:nvPr/>
        </p:nvGrpSpPr>
        <p:grpSpPr>
          <a:xfrm>
            <a:off x="3350820" y="4058849"/>
            <a:ext cx="1153338" cy="2012600"/>
            <a:chOff x="2155043" y="4795770"/>
            <a:chExt cx="1153338" cy="1831567"/>
          </a:xfrm>
          <a:solidFill>
            <a:srgbClr val="FFFFCC"/>
          </a:solidFill>
        </p:grpSpPr>
        <p:sp>
          <p:nvSpPr>
            <p:cNvPr id="29" name="Rectangle 28">
              <a:extLst>
                <a:ext uri="{FF2B5EF4-FFF2-40B4-BE49-F238E27FC236}">
                  <a16:creationId xmlns:a16="http://schemas.microsoft.com/office/drawing/2014/main" id="{4F8ECC72-B18F-CB61-317A-EF25438DE29D}"/>
                </a:ext>
              </a:extLst>
            </p:cNvPr>
            <p:cNvSpPr/>
            <p:nvPr/>
          </p:nvSpPr>
          <p:spPr>
            <a:xfrm>
              <a:off x="2155043" y="5699152"/>
              <a:ext cx="1153338" cy="928185"/>
            </a:xfrm>
            <a:prstGeom prst="rect">
              <a:avLst/>
            </a:prstGeom>
            <a:grp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Variables</a:t>
              </a:r>
            </a:p>
          </p:txBody>
        </p:sp>
        <p:sp>
          <p:nvSpPr>
            <p:cNvPr id="30" name="Rectangle 29">
              <a:extLst>
                <a:ext uri="{FF2B5EF4-FFF2-40B4-BE49-F238E27FC236}">
                  <a16:creationId xmlns:a16="http://schemas.microsoft.com/office/drawing/2014/main" id="{D43DC4B3-6287-D6F8-8967-5031B9AFF625}"/>
                </a:ext>
              </a:extLst>
            </p:cNvPr>
            <p:cNvSpPr/>
            <p:nvPr/>
          </p:nvSpPr>
          <p:spPr>
            <a:xfrm>
              <a:off x="2155043" y="5247461"/>
              <a:ext cx="1153338" cy="430545"/>
            </a:xfrm>
            <a:prstGeom prst="rect">
              <a:avLst/>
            </a:prstGeom>
            <a:solidFill>
              <a:schemeClr val="accent4">
                <a:lumMod val="20000"/>
                <a:lumOff val="80000"/>
              </a:schemeClr>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BP</a:t>
              </a:r>
            </a:p>
          </p:txBody>
        </p:sp>
        <p:sp>
          <p:nvSpPr>
            <p:cNvPr id="31" name="Rectangle 30">
              <a:extLst>
                <a:ext uri="{FF2B5EF4-FFF2-40B4-BE49-F238E27FC236}">
                  <a16:creationId xmlns:a16="http://schemas.microsoft.com/office/drawing/2014/main" id="{91DD2A37-CFFD-FB07-D284-52EBE3693DF2}"/>
                </a:ext>
              </a:extLst>
            </p:cNvPr>
            <p:cNvSpPr/>
            <p:nvPr/>
          </p:nvSpPr>
          <p:spPr>
            <a:xfrm>
              <a:off x="2155043" y="4795770"/>
              <a:ext cx="1153338" cy="430545"/>
            </a:xfrm>
            <a:prstGeom prst="rect">
              <a:avLst/>
            </a:prstGeom>
            <a:solidFill>
              <a:srgbClr val="FFCCFF"/>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Stored IP</a:t>
              </a:r>
            </a:p>
          </p:txBody>
        </p:sp>
      </p:grpSp>
      <p:sp>
        <p:nvSpPr>
          <p:cNvPr id="32" name="Rectangle 31">
            <a:extLst>
              <a:ext uri="{FF2B5EF4-FFF2-40B4-BE49-F238E27FC236}">
                <a16:creationId xmlns:a16="http://schemas.microsoft.com/office/drawing/2014/main" id="{6ED3F325-0981-6674-6CCE-B5AF6F593C72}"/>
              </a:ext>
            </a:extLst>
          </p:cNvPr>
          <p:cNvSpPr/>
          <p:nvPr/>
        </p:nvSpPr>
        <p:spPr>
          <a:xfrm>
            <a:off x="4660912" y="4877763"/>
            <a:ext cx="1153338" cy="473100"/>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Shellcode</a:t>
            </a:r>
          </a:p>
        </p:txBody>
      </p:sp>
      <p:sp>
        <p:nvSpPr>
          <p:cNvPr id="33" name="Rectangle 32">
            <a:extLst>
              <a:ext uri="{FF2B5EF4-FFF2-40B4-BE49-F238E27FC236}">
                <a16:creationId xmlns:a16="http://schemas.microsoft.com/office/drawing/2014/main" id="{8B689BEA-48E5-EDA3-7F81-AB766CD5425B}"/>
              </a:ext>
            </a:extLst>
          </p:cNvPr>
          <p:cNvSpPr/>
          <p:nvPr/>
        </p:nvSpPr>
        <p:spPr>
          <a:xfrm>
            <a:off x="3350820" y="4480859"/>
            <a:ext cx="1153338" cy="933879"/>
          </a:xfrm>
          <a:prstGeom prst="rect">
            <a:avLst/>
          </a:prstGeom>
          <a:solidFill>
            <a:schemeClr val="accent6">
              <a:lumMod val="20000"/>
              <a:lumOff val="80000"/>
            </a:schemeClr>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overflow data</a:t>
            </a:r>
          </a:p>
        </p:txBody>
      </p:sp>
      <p:sp>
        <p:nvSpPr>
          <p:cNvPr id="34" name="Rectangle 33">
            <a:extLst>
              <a:ext uri="{FF2B5EF4-FFF2-40B4-BE49-F238E27FC236}">
                <a16:creationId xmlns:a16="http://schemas.microsoft.com/office/drawing/2014/main" id="{DDB31660-E115-CC85-49A5-EA71282FDD25}"/>
              </a:ext>
            </a:extLst>
          </p:cNvPr>
          <p:cNvSpPr/>
          <p:nvPr/>
        </p:nvSpPr>
        <p:spPr>
          <a:xfrm>
            <a:off x="3350820" y="3973685"/>
            <a:ext cx="1153338" cy="50717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pointer to shellcode</a:t>
            </a:r>
          </a:p>
        </p:txBody>
      </p:sp>
      <p:cxnSp>
        <p:nvCxnSpPr>
          <p:cNvPr id="35" name="Connector: Elbow 34">
            <a:extLst>
              <a:ext uri="{FF2B5EF4-FFF2-40B4-BE49-F238E27FC236}">
                <a16:creationId xmlns:a16="http://schemas.microsoft.com/office/drawing/2014/main" id="{FB04E8E9-2375-883E-B78B-8BCBCCEE8E4B}"/>
              </a:ext>
            </a:extLst>
          </p:cNvPr>
          <p:cNvCxnSpPr>
            <a:cxnSpLocks/>
            <a:stCxn id="34" idx="3"/>
            <a:endCxn id="32" idx="3"/>
          </p:cNvCxnSpPr>
          <p:nvPr/>
        </p:nvCxnSpPr>
        <p:spPr>
          <a:xfrm>
            <a:off x="4504158" y="4227273"/>
            <a:ext cx="1310092" cy="887040"/>
          </a:xfrm>
          <a:prstGeom prst="bentConnector3">
            <a:avLst>
              <a:gd name="adj1" fmla="val 117449"/>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B59F931C-F9BD-8EFC-8141-80236E67657A}"/>
              </a:ext>
            </a:extLst>
          </p:cNvPr>
          <p:cNvSpPr/>
          <p:nvPr/>
        </p:nvSpPr>
        <p:spPr>
          <a:xfrm>
            <a:off x="8094576" y="4345006"/>
            <a:ext cx="875092" cy="1574317"/>
          </a:xfrm>
          <a:prstGeom prst="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7490875C-3321-6053-E857-6474F9268294}"/>
              </a:ext>
            </a:extLst>
          </p:cNvPr>
          <p:cNvGrpSpPr/>
          <p:nvPr/>
        </p:nvGrpSpPr>
        <p:grpSpPr>
          <a:xfrm>
            <a:off x="6268572" y="4049846"/>
            <a:ext cx="1153338" cy="2012600"/>
            <a:chOff x="2155043" y="4795770"/>
            <a:chExt cx="1153338" cy="1831567"/>
          </a:xfrm>
          <a:solidFill>
            <a:srgbClr val="FFFFCC"/>
          </a:solidFill>
        </p:grpSpPr>
        <p:sp>
          <p:nvSpPr>
            <p:cNvPr id="41" name="Rectangle 40">
              <a:extLst>
                <a:ext uri="{FF2B5EF4-FFF2-40B4-BE49-F238E27FC236}">
                  <a16:creationId xmlns:a16="http://schemas.microsoft.com/office/drawing/2014/main" id="{CD7AF36D-CC9B-EE17-5B38-702DF38E1790}"/>
                </a:ext>
              </a:extLst>
            </p:cNvPr>
            <p:cNvSpPr/>
            <p:nvPr/>
          </p:nvSpPr>
          <p:spPr>
            <a:xfrm>
              <a:off x="2155043" y="5699152"/>
              <a:ext cx="1153338" cy="928185"/>
            </a:xfrm>
            <a:prstGeom prst="rect">
              <a:avLst/>
            </a:prstGeom>
            <a:grp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Variables</a:t>
              </a:r>
            </a:p>
          </p:txBody>
        </p:sp>
        <p:sp>
          <p:nvSpPr>
            <p:cNvPr id="42" name="Rectangle 41">
              <a:extLst>
                <a:ext uri="{FF2B5EF4-FFF2-40B4-BE49-F238E27FC236}">
                  <a16:creationId xmlns:a16="http://schemas.microsoft.com/office/drawing/2014/main" id="{3882610C-E945-BB2F-E39A-5F2D6315E351}"/>
                </a:ext>
              </a:extLst>
            </p:cNvPr>
            <p:cNvSpPr/>
            <p:nvPr/>
          </p:nvSpPr>
          <p:spPr>
            <a:xfrm>
              <a:off x="2155043" y="5247461"/>
              <a:ext cx="1153338" cy="430545"/>
            </a:xfrm>
            <a:prstGeom prst="rect">
              <a:avLst/>
            </a:prstGeom>
            <a:solidFill>
              <a:schemeClr val="accent4">
                <a:lumMod val="20000"/>
                <a:lumOff val="80000"/>
              </a:schemeClr>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BP</a:t>
              </a:r>
            </a:p>
          </p:txBody>
        </p:sp>
        <p:sp>
          <p:nvSpPr>
            <p:cNvPr id="43" name="Rectangle 42">
              <a:extLst>
                <a:ext uri="{FF2B5EF4-FFF2-40B4-BE49-F238E27FC236}">
                  <a16:creationId xmlns:a16="http://schemas.microsoft.com/office/drawing/2014/main" id="{F8E03D36-95E7-E7E1-2361-319FCFCE6E26}"/>
                </a:ext>
              </a:extLst>
            </p:cNvPr>
            <p:cNvSpPr/>
            <p:nvPr/>
          </p:nvSpPr>
          <p:spPr>
            <a:xfrm>
              <a:off x="2155043" y="4795770"/>
              <a:ext cx="1153338" cy="430545"/>
            </a:xfrm>
            <a:prstGeom prst="rect">
              <a:avLst/>
            </a:prstGeom>
            <a:solidFill>
              <a:srgbClr val="FFCCFF"/>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Stored IP</a:t>
              </a:r>
            </a:p>
          </p:txBody>
        </p:sp>
      </p:grpSp>
      <p:sp>
        <p:nvSpPr>
          <p:cNvPr id="44" name="Rectangle 43">
            <a:extLst>
              <a:ext uri="{FF2B5EF4-FFF2-40B4-BE49-F238E27FC236}">
                <a16:creationId xmlns:a16="http://schemas.microsoft.com/office/drawing/2014/main" id="{968C75D4-9000-81F5-7ADA-5CC90175667A}"/>
              </a:ext>
            </a:extLst>
          </p:cNvPr>
          <p:cNvSpPr/>
          <p:nvPr/>
        </p:nvSpPr>
        <p:spPr>
          <a:xfrm>
            <a:off x="8094576" y="4823643"/>
            <a:ext cx="875092" cy="277053"/>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pointer</a:t>
            </a:r>
          </a:p>
        </p:txBody>
      </p:sp>
      <p:sp>
        <p:nvSpPr>
          <p:cNvPr id="45" name="Rectangle 44">
            <a:extLst>
              <a:ext uri="{FF2B5EF4-FFF2-40B4-BE49-F238E27FC236}">
                <a16:creationId xmlns:a16="http://schemas.microsoft.com/office/drawing/2014/main" id="{49E81D89-41C0-3058-6510-27AD5EDB263C}"/>
              </a:ext>
            </a:extLst>
          </p:cNvPr>
          <p:cNvSpPr/>
          <p:nvPr/>
        </p:nvSpPr>
        <p:spPr>
          <a:xfrm>
            <a:off x="6268572" y="4471856"/>
            <a:ext cx="1153338" cy="933879"/>
          </a:xfrm>
          <a:prstGeom prst="rect">
            <a:avLst/>
          </a:prstGeom>
          <a:solidFill>
            <a:schemeClr val="accent6">
              <a:lumMod val="20000"/>
              <a:lumOff val="80000"/>
            </a:schemeClr>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overflow data</a:t>
            </a:r>
          </a:p>
        </p:txBody>
      </p:sp>
      <p:sp>
        <p:nvSpPr>
          <p:cNvPr id="46" name="Rectangle 45">
            <a:extLst>
              <a:ext uri="{FF2B5EF4-FFF2-40B4-BE49-F238E27FC236}">
                <a16:creationId xmlns:a16="http://schemas.microsoft.com/office/drawing/2014/main" id="{7296A2E2-A78C-D6BE-A8F1-DE3DD6E6F0A2}"/>
              </a:ext>
            </a:extLst>
          </p:cNvPr>
          <p:cNvSpPr/>
          <p:nvPr/>
        </p:nvSpPr>
        <p:spPr>
          <a:xfrm>
            <a:off x="6268572" y="3998757"/>
            <a:ext cx="1153338" cy="4731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pointer to pointers</a:t>
            </a:r>
          </a:p>
        </p:txBody>
      </p:sp>
      <p:cxnSp>
        <p:nvCxnSpPr>
          <p:cNvPr id="47" name="Connector: Elbow 46">
            <a:extLst>
              <a:ext uri="{FF2B5EF4-FFF2-40B4-BE49-F238E27FC236}">
                <a16:creationId xmlns:a16="http://schemas.microsoft.com/office/drawing/2014/main" id="{D34F7228-E6AF-07C7-9C2A-B9828FBF62C0}"/>
              </a:ext>
            </a:extLst>
          </p:cNvPr>
          <p:cNvCxnSpPr>
            <a:cxnSpLocks/>
            <a:stCxn id="46" idx="3"/>
            <a:endCxn id="44" idx="1"/>
          </p:cNvCxnSpPr>
          <p:nvPr/>
        </p:nvCxnSpPr>
        <p:spPr>
          <a:xfrm>
            <a:off x="7421910" y="4235307"/>
            <a:ext cx="672666" cy="726863"/>
          </a:xfrm>
          <a:prstGeom prst="bentConnector3">
            <a:avLst>
              <a:gd name="adj1" fmla="val 50000"/>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541E070B-1232-887E-F4EB-B0C40345DE23}"/>
              </a:ext>
            </a:extLst>
          </p:cNvPr>
          <p:cNvSpPr/>
          <p:nvPr/>
        </p:nvSpPr>
        <p:spPr>
          <a:xfrm>
            <a:off x="9714734" y="3973685"/>
            <a:ext cx="2395080" cy="1663856"/>
          </a:xfrm>
          <a:prstGeom prst="rect">
            <a:avLst/>
          </a:prstGeom>
          <a:solidFill>
            <a:schemeClr val="tx2">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5DE9D7BD-794A-EDBC-2A02-50E56367EAF8}"/>
              </a:ext>
            </a:extLst>
          </p:cNvPr>
          <p:cNvSpPr/>
          <p:nvPr/>
        </p:nvSpPr>
        <p:spPr>
          <a:xfrm>
            <a:off x="9714732" y="4246744"/>
            <a:ext cx="2395080" cy="299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segment with return</a:t>
            </a:r>
          </a:p>
        </p:txBody>
      </p:sp>
      <p:sp>
        <p:nvSpPr>
          <p:cNvPr id="51" name="Rectangle 50">
            <a:extLst>
              <a:ext uri="{FF2B5EF4-FFF2-40B4-BE49-F238E27FC236}">
                <a16:creationId xmlns:a16="http://schemas.microsoft.com/office/drawing/2014/main" id="{4D93FC88-D33E-45DB-7DC3-634BF3DC2AF0}"/>
              </a:ext>
            </a:extLst>
          </p:cNvPr>
          <p:cNvSpPr/>
          <p:nvPr/>
        </p:nvSpPr>
        <p:spPr>
          <a:xfrm>
            <a:off x="8094576" y="5117640"/>
            <a:ext cx="875092" cy="277053"/>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pointer</a:t>
            </a:r>
          </a:p>
        </p:txBody>
      </p:sp>
      <p:sp>
        <p:nvSpPr>
          <p:cNvPr id="52" name="Rectangle 51">
            <a:extLst>
              <a:ext uri="{FF2B5EF4-FFF2-40B4-BE49-F238E27FC236}">
                <a16:creationId xmlns:a16="http://schemas.microsoft.com/office/drawing/2014/main" id="{2F79CCB2-0BEB-A188-2770-607051F4E947}"/>
              </a:ext>
            </a:extLst>
          </p:cNvPr>
          <p:cNvSpPr/>
          <p:nvPr/>
        </p:nvSpPr>
        <p:spPr>
          <a:xfrm>
            <a:off x="8094576" y="5411637"/>
            <a:ext cx="875092" cy="277053"/>
          </a:xfrm>
          <a:prstGeom prst="rect">
            <a:avLst/>
          </a:prstGeom>
          <a:solidFill>
            <a:srgbClr val="FF0000"/>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pointer</a:t>
            </a:r>
          </a:p>
        </p:txBody>
      </p:sp>
      <p:sp>
        <p:nvSpPr>
          <p:cNvPr id="61" name="TextBox 60">
            <a:extLst>
              <a:ext uri="{FF2B5EF4-FFF2-40B4-BE49-F238E27FC236}">
                <a16:creationId xmlns:a16="http://schemas.microsoft.com/office/drawing/2014/main" id="{2A7076DA-57E5-3EC2-ABAA-4970C2DB6548}"/>
              </a:ext>
            </a:extLst>
          </p:cNvPr>
          <p:cNvSpPr txBox="1"/>
          <p:nvPr/>
        </p:nvSpPr>
        <p:spPr>
          <a:xfrm>
            <a:off x="9839928" y="3332474"/>
            <a:ext cx="1752700" cy="646331"/>
          </a:xfrm>
          <a:prstGeom prst="rect">
            <a:avLst/>
          </a:prstGeom>
          <a:noFill/>
        </p:spPr>
        <p:txBody>
          <a:bodyPr wrap="square" rtlCol="0">
            <a:spAutoFit/>
          </a:bodyPr>
          <a:lstStyle/>
          <a:p>
            <a:r>
              <a:rPr lang="en-US" dirty="0"/>
              <a:t>another running program like </a:t>
            </a:r>
            <a:r>
              <a:rPr lang="en-US" dirty="0" err="1"/>
              <a:t>libc</a:t>
            </a:r>
            <a:endParaRPr lang="en-US" dirty="0"/>
          </a:p>
        </p:txBody>
      </p:sp>
      <p:sp>
        <p:nvSpPr>
          <p:cNvPr id="62" name="Rectangle 61">
            <a:extLst>
              <a:ext uri="{FF2B5EF4-FFF2-40B4-BE49-F238E27FC236}">
                <a16:creationId xmlns:a16="http://schemas.microsoft.com/office/drawing/2014/main" id="{4AE10E77-F06C-08A7-D745-BB9ED7662AC2}"/>
              </a:ext>
            </a:extLst>
          </p:cNvPr>
          <p:cNvSpPr/>
          <p:nvPr/>
        </p:nvSpPr>
        <p:spPr>
          <a:xfrm>
            <a:off x="9713600" y="4703377"/>
            <a:ext cx="2395080" cy="299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segment with return</a:t>
            </a:r>
          </a:p>
        </p:txBody>
      </p:sp>
      <p:sp>
        <p:nvSpPr>
          <p:cNvPr id="63" name="Rectangle 62">
            <a:extLst>
              <a:ext uri="{FF2B5EF4-FFF2-40B4-BE49-F238E27FC236}">
                <a16:creationId xmlns:a16="http://schemas.microsoft.com/office/drawing/2014/main" id="{AAC66467-1605-C2F8-6979-F7595DD5947F}"/>
              </a:ext>
            </a:extLst>
          </p:cNvPr>
          <p:cNvSpPr/>
          <p:nvPr/>
        </p:nvSpPr>
        <p:spPr>
          <a:xfrm>
            <a:off x="9712468" y="5160010"/>
            <a:ext cx="2395080" cy="299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segment with return</a:t>
            </a:r>
          </a:p>
        </p:txBody>
      </p:sp>
      <p:cxnSp>
        <p:nvCxnSpPr>
          <p:cNvPr id="69" name="Connector: Elbow 68">
            <a:extLst>
              <a:ext uri="{FF2B5EF4-FFF2-40B4-BE49-F238E27FC236}">
                <a16:creationId xmlns:a16="http://schemas.microsoft.com/office/drawing/2014/main" id="{37FDF8EA-FF95-EC8B-21F0-C3B2ECC00F4C}"/>
              </a:ext>
            </a:extLst>
          </p:cNvPr>
          <p:cNvCxnSpPr>
            <a:cxnSpLocks/>
            <a:stCxn id="44" idx="3"/>
            <a:endCxn id="49" idx="1"/>
          </p:cNvCxnSpPr>
          <p:nvPr/>
        </p:nvCxnSpPr>
        <p:spPr>
          <a:xfrm flipV="1">
            <a:off x="8969668" y="4396463"/>
            <a:ext cx="745064" cy="565707"/>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Connector: Elbow 71">
            <a:extLst>
              <a:ext uri="{FF2B5EF4-FFF2-40B4-BE49-F238E27FC236}">
                <a16:creationId xmlns:a16="http://schemas.microsoft.com/office/drawing/2014/main" id="{095FB83F-6143-3A4A-CFC7-BD768B65A3A9}"/>
              </a:ext>
            </a:extLst>
          </p:cNvPr>
          <p:cNvCxnSpPr>
            <a:cxnSpLocks/>
            <a:stCxn id="51" idx="3"/>
            <a:endCxn id="62" idx="1"/>
          </p:cNvCxnSpPr>
          <p:nvPr/>
        </p:nvCxnSpPr>
        <p:spPr>
          <a:xfrm flipV="1">
            <a:off x="8969668" y="4853096"/>
            <a:ext cx="743932" cy="403071"/>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75" name="Connector: Elbow 71">
            <a:extLst>
              <a:ext uri="{FF2B5EF4-FFF2-40B4-BE49-F238E27FC236}">
                <a16:creationId xmlns:a16="http://schemas.microsoft.com/office/drawing/2014/main" id="{90630CF6-7759-B873-9EF7-FC4F4D6243A2}"/>
              </a:ext>
            </a:extLst>
          </p:cNvPr>
          <p:cNvCxnSpPr>
            <a:cxnSpLocks/>
            <a:stCxn id="52" idx="3"/>
            <a:endCxn id="63" idx="1"/>
          </p:cNvCxnSpPr>
          <p:nvPr/>
        </p:nvCxnSpPr>
        <p:spPr>
          <a:xfrm flipV="1">
            <a:off x="8969668" y="5309729"/>
            <a:ext cx="742800" cy="24043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80A03F9C-31AA-A7DA-65B1-5216BE1AA644}"/>
              </a:ext>
            </a:extLst>
          </p:cNvPr>
          <p:cNvSpPr txBox="1"/>
          <p:nvPr/>
        </p:nvSpPr>
        <p:spPr>
          <a:xfrm>
            <a:off x="8937752" y="5944455"/>
            <a:ext cx="3254248" cy="830997"/>
          </a:xfrm>
          <a:prstGeom prst="rect">
            <a:avLst/>
          </a:prstGeom>
          <a:solidFill>
            <a:srgbClr val="FFFFCC"/>
          </a:solidFill>
        </p:spPr>
        <p:txBody>
          <a:bodyPr wrap="square" rtlCol="0">
            <a:spAutoFit/>
          </a:bodyPr>
          <a:lstStyle/>
          <a:p>
            <a:r>
              <a:rPr lang="en-US" sz="2400" dirty="0"/>
              <a:t>those segments are also called gadgets…</a:t>
            </a:r>
          </a:p>
        </p:txBody>
      </p:sp>
    </p:spTree>
    <p:extLst>
      <p:ext uri="{BB962C8B-B14F-4D97-AF65-F5344CB8AC3E}">
        <p14:creationId xmlns:p14="http://schemas.microsoft.com/office/powerpoint/2010/main" val="4276060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Rounded Corners 11">
            <a:extLst>
              <a:ext uri="{FF2B5EF4-FFF2-40B4-BE49-F238E27FC236}">
                <a16:creationId xmlns:a16="http://schemas.microsoft.com/office/drawing/2014/main" id="{78AD19F4-9C5B-1FC5-44CE-910502B7D448}"/>
              </a:ext>
            </a:extLst>
          </p:cNvPr>
          <p:cNvSpPr/>
          <p:nvPr/>
        </p:nvSpPr>
        <p:spPr>
          <a:xfrm>
            <a:off x="757057" y="4476980"/>
            <a:ext cx="9951309" cy="2010033"/>
          </a:xfrm>
          <a:prstGeom prst="roundRect">
            <a:avLst/>
          </a:prstGeom>
          <a:solidFill>
            <a:schemeClr val="accent4">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CAD99BB-F2EA-F90D-3BF6-CBAED085F00B}"/>
              </a:ext>
            </a:extLst>
          </p:cNvPr>
          <p:cNvSpPr>
            <a:spLocks noGrp="1"/>
          </p:cNvSpPr>
          <p:nvPr>
            <p:ph type="title"/>
          </p:nvPr>
        </p:nvSpPr>
        <p:spPr>
          <a:xfrm>
            <a:off x="508000" y="228988"/>
            <a:ext cx="10363200" cy="532729"/>
          </a:xfrm>
        </p:spPr>
        <p:txBody>
          <a:bodyPr>
            <a:normAutofit fontScale="90000"/>
          </a:bodyPr>
          <a:lstStyle/>
          <a:p>
            <a:r>
              <a:rPr lang="en-US" dirty="0"/>
              <a:t>Chain of Danger (Meyer)</a:t>
            </a:r>
          </a:p>
        </p:txBody>
      </p:sp>
      <p:sp>
        <p:nvSpPr>
          <p:cNvPr id="4" name="Rectangle: Rounded Corners 3">
            <a:extLst>
              <a:ext uri="{FF2B5EF4-FFF2-40B4-BE49-F238E27FC236}">
                <a16:creationId xmlns:a16="http://schemas.microsoft.com/office/drawing/2014/main" id="{D8580464-E09C-CB2F-258D-8B11633D3B06}"/>
              </a:ext>
            </a:extLst>
          </p:cNvPr>
          <p:cNvSpPr/>
          <p:nvPr/>
        </p:nvSpPr>
        <p:spPr>
          <a:xfrm>
            <a:off x="644057" y="1133916"/>
            <a:ext cx="2806812" cy="1089329"/>
          </a:xfrm>
          <a:prstGeom prst="roundRect">
            <a:avLst/>
          </a:prstGeom>
          <a:solidFill>
            <a:srgbClr val="FED3CE"/>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A </a:t>
            </a:r>
            <a:r>
              <a:rPr lang="en-US" b="1" dirty="0">
                <a:solidFill>
                  <a:schemeClr val="accent1"/>
                </a:solidFill>
                <a:latin typeface="Arial" panose="020B0604020202020204" pitchFamily="34" charset="0"/>
                <a:cs typeface="Arial" panose="020B0604020202020204" pitchFamily="34" charset="0"/>
              </a:rPr>
              <a:t>weakness</a:t>
            </a:r>
            <a:r>
              <a:rPr lang="en-US" sz="1600" b="1" dirty="0">
                <a:solidFill>
                  <a:schemeClr val="tx1"/>
                </a:solidFill>
                <a:latin typeface="Arial" panose="020B0604020202020204" pitchFamily="34" charset="0"/>
                <a:cs typeface="Arial" panose="020B0604020202020204" pitchFamily="34" charset="0"/>
              </a:rPr>
              <a:t> is included by accident or on purpose</a:t>
            </a:r>
          </a:p>
        </p:txBody>
      </p:sp>
      <p:sp>
        <p:nvSpPr>
          <p:cNvPr id="5" name="Rectangle: Rounded Corners 4">
            <a:extLst>
              <a:ext uri="{FF2B5EF4-FFF2-40B4-BE49-F238E27FC236}">
                <a16:creationId xmlns:a16="http://schemas.microsoft.com/office/drawing/2014/main" id="{053278F2-3721-307E-B0A6-B6F8A3ACAAF7}"/>
              </a:ext>
            </a:extLst>
          </p:cNvPr>
          <p:cNvSpPr/>
          <p:nvPr/>
        </p:nvSpPr>
        <p:spPr>
          <a:xfrm>
            <a:off x="3984927" y="1958305"/>
            <a:ext cx="2345635" cy="1089329"/>
          </a:xfrm>
          <a:prstGeom prst="roundRect">
            <a:avLst/>
          </a:prstGeom>
          <a:solidFill>
            <a:srgbClr val="FED3CE"/>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Specific </a:t>
            </a:r>
            <a:r>
              <a:rPr lang="en-US" b="1" dirty="0">
                <a:solidFill>
                  <a:schemeClr val="accent1"/>
                </a:solidFill>
                <a:latin typeface="Arial" panose="020B0604020202020204" pitchFamily="34" charset="0"/>
                <a:cs typeface="Arial" panose="020B0604020202020204" pitchFamily="34" charset="0"/>
              </a:rPr>
              <a:t>vulnerability</a:t>
            </a:r>
            <a:r>
              <a:rPr lang="en-US" sz="1600" b="1" dirty="0">
                <a:solidFill>
                  <a:schemeClr val="tx1"/>
                </a:solidFill>
                <a:latin typeface="Arial" panose="020B0604020202020204" pitchFamily="34" charset="0"/>
                <a:cs typeface="Arial" panose="020B0604020202020204" pitchFamily="34" charset="0"/>
              </a:rPr>
              <a:t> is found or developed against a weakness</a:t>
            </a:r>
          </a:p>
        </p:txBody>
      </p:sp>
      <p:sp>
        <p:nvSpPr>
          <p:cNvPr id="6" name="Rectangle: Rounded Corners 5">
            <a:extLst>
              <a:ext uri="{FF2B5EF4-FFF2-40B4-BE49-F238E27FC236}">
                <a16:creationId xmlns:a16="http://schemas.microsoft.com/office/drawing/2014/main" id="{1012B907-D179-BCDD-1F58-0E782281BD6D}"/>
              </a:ext>
            </a:extLst>
          </p:cNvPr>
          <p:cNvSpPr/>
          <p:nvPr/>
        </p:nvSpPr>
        <p:spPr>
          <a:xfrm>
            <a:off x="6829461" y="2875168"/>
            <a:ext cx="2345635" cy="1089329"/>
          </a:xfrm>
          <a:prstGeom prst="roundRect">
            <a:avLst/>
          </a:prstGeom>
          <a:solidFill>
            <a:srgbClr val="FED3CE"/>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A way to use (</a:t>
            </a:r>
            <a:r>
              <a:rPr lang="en-US" b="1" dirty="0">
                <a:solidFill>
                  <a:schemeClr val="accent1"/>
                </a:solidFill>
                <a:latin typeface="Arial" panose="020B0604020202020204" pitchFamily="34" charset="0"/>
                <a:cs typeface="Arial" panose="020B0604020202020204" pitchFamily="34" charset="0"/>
              </a:rPr>
              <a:t>exploit</a:t>
            </a:r>
            <a:r>
              <a:rPr lang="en-US" sz="1600" b="1" dirty="0">
                <a:solidFill>
                  <a:schemeClr val="tx1"/>
                </a:solidFill>
                <a:latin typeface="Arial" panose="020B0604020202020204" pitchFamily="34" charset="0"/>
                <a:cs typeface="Arial" panose="020B0604020202020204" pitchFamily="34" charset="0"/>
              </a:rPr>
              <a:t>) the vulnerability is found</a:t>
            </a:r>
          </a:p>
        </p:txBody>
      </p:sp>
      <p:sp>
        <p:nvSpPr>
          <p:cNvPr id="7" name="Rectangle: Rounded Corners 6">
            <a:extLst>
              <a:ext uri="{FF2B5EF4-FFF2-40B4-BE49-F238E27FC236}">
                <a16:creationId xmlns:a16="http://schemas.microsoft.com/office/drawing/2014/main" id="{076BDF7A-BDD7-400E-CB02-6283DD6A0CD4}"/>
              </a:ext>
            </a:extLst>
          </p:cNvPr>
          <p:cNvSpPr/>
          <p:nvPr/>
        </p:nvSpPr>
        <p:spPr>
          <a:xfrm>
            <a:off x="9636935" y="3705836"/>
            <a:ext cx="2345635" cy="576630"/>
          </a:xfrm>
          <a:prstGeom prst="roundRect">
            <a:avLst/>
          </a:prstGeom>
          <a:solidFill>
            <a:srgbClr val="FED3CE"/>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System is affected</a:t>
            </a:r>
          </a:p>
          <a:p>
            <a:pPr algn="ctr"/>
            <a:r>
              <a:rPr lang="en-US" sz="1600" b="1" dirty="0">
                <a:solidFill>
                  <a:schemeClr val="tx1"/>
                </a:solidFill>
                <a:latin typeface="Arial" panose="020B0604020202020204" pitchFamily="34" charset="0"/>
                <a:cs typeface="Arial" panose="020B0604020202020204" pitchFamily="34" charset="0"/>
              </a:rPr>
              <a:t>(via a </a:t>
            </a:r>
            <a:r>
              <a:rPr lang="en-US" b="1" dirty="0">
                <a:solidFill>
                  <a:schemeClr val="accent1"/>
                </a:solidFill>
                <a:latin typeface="Arial" panose="020B0604020202020204" pitchFamily="34" charset="0"/>
                <a:cs typeface="Arial" panose="020B0604020202020204" pitchFamily="34" charset="0"/>
              </a:rPr>
              <a:t>threat</a:t>
            </a:r>
            <a:r>
              <a:rPr lang="en-US" sz="1600" b="1" dirty="0">
                <a:solidFill>
                  <a:schemeClr val="tx1"/>
                </a:solidFill>
                <a:latin typeface="Arial" panose="020B0604020202020204" pitchFamily="34" charset="0"/>
                <a:cs typeface="Arial" panose="020B0604020202020204" pitchFamily="34" charset="0"/>
              </a:rPr>
              <a:t>)</a:t>
            </a:r>
          </a:p>
        </p:txBody>
      </p:sp>
      <p:cxnSp>
        <p:nvCxnSpPr>
          <p:cNvPr id="9" name="Connector: Elbow 8">
            <a:extLst>
              <a:ext uri="{FF2B5EF4-FFF2-40B4-BE49-F238E27FC236}">
                <a16:creationId xmlns:a16="http://schemas.microsoft.com/office/drawing/2014/main" id="{B84E3E24-E0CF-8B85-4342-ACB8BAF8CE26}"/>
              </a:ext>
            </a:extLst>
          </p:cNvPr>
          <p:cNvCxnSpPr>
            <a:stCxn id="4" idx="3"/>
            <a:endCxn id="5" idx="1"/>
          </p:cNvCxnSpPr>
          <p:nvPr/>
        </p:nvCxnSpPr>
        <p:spPr>
          <a:xfrm>
            <a:off x="3450868" y="1678580"/>
            <a:ext cx="534059" cy="824389"/>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or: Elbow 10">
            <a:extLst>
              <a:ext uri="{FF2B5EF4-FFF2-40B4-BE49-F238E27FC236}">
                <a16:creationId xmlns:a16="http://schemas.microsoft.com/office/drawing/2014/main" id="{E57E114B-C0D5-FEAB-0DD6-196019508E17}"/>
              </a:ext>
            </a:extLst>
          </p:cNvPr>
          <p:cNvCxnSpPr>
            <a:cxnSpLocks/>
            <a:endCxn id="6" idx="1"/>
          </p:cNvCxnSpPr>
          <p:nvPr/>
        </p:nvCxnSpPr>
        <p:spPr>
          <a:xfrm>
            <a:off x="6319253" y="2502970"/>
            <a:ext cx="510208" cy="916863"/>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or: Elbow 12">
            <a:extLst>
              <a:ext uri="{FF2B5EF4-FFF2-40B4-BE49-F238E27FC236}">
                <a16:creationId xmlns:a16="http://schemas.microsoft.com/office/drawing/2014/main" id="{D2E92135-D7B4-A6E0-245F-261F0B2F44C6}"/>
              </a:ext>
            </a:extLst>
          </p:cNvPr>
          <p:cNvCxnSpPr>
            <a:cxnSpLocks/>
            <a:stCxn id="6" idx="3"/>
            <a:endCxn id="7" idx="1"/>
          </p:cNvCxnSpPr>
          <p:nvPr/>
        </p:nvCxnSpPr>
        <p:spPr>
          <a:xfrm>
            <a:off x="9175096" y="3419833"/>
            <a:ext cx="461839" cy="574318"/>
          </a:xfrm>
          <a:prstGeom prst="bentConnector3">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C51B697D-95BF-125A-F785-CEA8F119771E}"/>
              </a:ext>
            </a:extLst>
          </p:cNvPr>
          <p:cNvCxnSpPr>
            <a:cxnSpLocks/>
            <a:endCxn id="16" idx="0"/>
          </p:cNvCxnSpPr>
          <p:nvPr/>
        </p:nvCxnSpPr>
        <p:spPr>
          <a:xfrm flipH="1">
            <a:off x="2484817" y="761717"/>
            <a:ext cx="1848286" cy="3936289"/>
          </a:xfrm>
          <a:prstGeom prst="straightConnector1">
            <a:avLst/>
          </a:prstGeom>
          <a:ln w="38100">
            <a:solidFill>
              <a:schemeClr val="accent6">
                <a:lumMod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16" name="Rectangle: Rounded Corners 15">
            <a:extLst>
              <a:ext uri="{FF2B5EF4-FFF2-40B4-BE49-F238E27FC236}">
                <a16:creationId xmlns:a16="http://schemas.microsoft.com/office/drawing/2014/main" id="{E58F8E01-9ACE-DA61-0313-9A1B2B6527C3}"/>
              </a:ext>
            </a:extLst>
          </p:cNvPr>
          <p:cNvSpPr/>
          <p:nvPr/>
        </p:nvSpPr>
        <p:spPr>
          <a:xfrm>
            <a:off x="969515" y="4698006"/>
            <a:ext cx="3030603" cy="1004801"/>
          </a:xfrm>
          <a:prstGeom prst="roundRect">
            <a:avLst/>
          </a:prstGeom>
          <a:solidFill>
            <a:srgbClr val="D5FFD5"/>
          </a:solid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Quality measures or </a:t>
            </a:r>
            <a:br>
              <a:rPr lang="en-US" sz="1600" b="1" dirty="0">
                <a:solidFill>
                  <a:schemeClr val="tx1"/>
                </a:solidFill>
                <a:latin typeface="Arial" panose="020B0604020202020204" pitchFamily="34" charset="0"/>
                <a:cs typeface="Arial" panose="020B0604020202020204" pitchFamily="34" charset="0"/>
              </a:rPr>
            </a:br>
            <a:r>
              <a:rPr lang="en-US" sz="1600" b="1" dirty="0">
                <a:solidFill>
                  <a:schemeClr val="tx1"/>
                </a:solidFill>
                <a:latin typeface="Arial" panose="020B0604020202020204" pitchFamily="34" charset="0"/>
                <a:cs typeface="Arial" panose="020B0604020202020204" pitchFamily="34" charset="0"/>
              </a:rPr>
              <a:t>reviews prevent weakness</a:t>
            </a:r>
          </a:p>
        </p:txBody>
      </p:sp>
      <p:sp>
        <p:nvSpPr>
          <p:cNvPr id="20" name="Rectangle: Rounded Corners 19">
            <a:extLst>
              <a:ext uri="{FF2B5EF4-FFF2-40B4-BE49-F238E27FC236}">
                <a16:creationId xmlns:a16="http://schemas.microsoft.com/office/drawing/2014/main" id="{4746B042-77D7-C888-96B6-3099684F66B9}"/>
              </a:ext>
            </a:extLst>
          </p:cNvPr>
          <p:cNvSpPr/>
          <p:nvPr/>
        </p:nvSpPr>
        <p:spPr>
          <a:xfrm>
            <a:off x="4124277" y="4698006"/>
            <a:ext cx="3231540" cy="1014700"/>
          </a:xfrm>
          <a:prstGeom prst="roundRect">
            <a:avLst/>
          </a:prstGeom>
          <a:solidFill>
            <a:srgbClr val="D5FFD5"/>
          </a:solid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Improvements in software or system remove vulnerability for remaining weaknesses</a:t>
            </a:r>
          </a:p>
        </p:txBody>
      </p:sp>
      <p:sp>
        <p:nvSpPr>
          <p:cNvPr id="24" name="Rectangle: Rounded Corners 23">
            <a:extLst>
              <a:ext uri="{FF2B5EF4-FFF2-40B4-BE49-F238E27FC236}">
                <a16:creationId xmlns:a16="http://schemas.microsoft.com/office/drawing/2014/main" id="{15C2005D-898C-552E-ABE8-BF818CB96F82}"/>
              </a:ext>
            </a:extLst>
          </p:cNvPr>
          <p:cNvSpPr/>
          <p:nvPr/>
        </p:nvSpPr>
        <p:spPr>
          <a:xfrm>
            <a:off x="7474962" y="4688107"/>
            <a:ext cx="2985889" cy="1014700"/>
          </a:xfrm>
          <a:prstGeom prst="roundRect">
            <a:avLst/>
          </a:prstGeom>
          <a:solidFill>
            <a:srgbClr val="D5FFD5"/>
          </a:solidFill>
          <a:ln w="571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Arial" panose="020B0604020202020204" pitchFamily="34" charset="0"/>
                <a:cs typeface="Arial" panose="020B0604020202020204" pitchFamily="34" charset="0"/>
              </a:rPr>
              <a:t>Measures in system and software limit affect of failures and compromises</a:t>
            </a:r>
          </a:p>
        </p:txBody>
      </p:sp>
      <p:cxnSp>
        <p:nvCxnSpPr>
          <p:cNvPr id="8" name="Straight Arrow Connector 7">
            <a:extLst>
              <a:ext uri="{FF2B5EF4-FFF2-40B4-BE49-F238E27FC236}">
                <a16:creationId xmlns:a16="http://schemas.microsoft.com/office/drawing/2014/main" id="{FEEE579E-5653-3ECB-9298-C43533D08716}"/>
              </a:ext>
            </a:extLst>
          </p:cNvPr>
          <p:cNvCxnSpPr>
            <a:cxnSpLocks/>
            <a:endCxn id="20" idx="0"/>
          </p:cNvCxnSpPr>
          <p:nvPr/>
        </p:nvCxnSpPr>
        <p:spPr>
          <a:xfrm flipH="1">
            <a:off x="5740047" y="448343"/>
            <a:ext cx="1929675" cy="4249663"/>
          </a:xfrm>
          <a:prstGeom prst="straightConnector1">
            <a:avLst/>
          </a:prstGeom>
          <a:ln w="38100">
            <a:solidFill>
              <a:schemeClr val="accent6">
                <a:lumMod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1F0E163B-2F04-6B3F-B7D5-1E9910C241DB}"/>
              </a:ext>
            </a:extLst>
          </p:cNvPr>
          <p:cNvCxnSpPr>
            <a:cxnSpLocks/>
            <a:endCxn id="24" idx="0"/>
          </p:cNvCxnSpPr>
          <p:nvPr/>
        </p:nvCxnSpPr>
        <p:spPr>
          <a:xfrm flipH="1">
            <a:off x="8967907" y="549480"/>
            <a:ext cx="1830588" cy="4138627"/>
          </a:xfrm>
          <a:prstGeom prst="straightConnector1">
            <a:avLst/>
          </a:prstGeom>
          <a:ln w="38100">
            <a:solidFill>
              <a:schemeClr val="accent6">
                <a:lumMod val="50000"/>
              </a:schemeClr>
            </a:solidFill>
            <a:prstDash val="lgDash"/>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F81043E3-E695-0470-FAEC-384CB944B519}"/>
              </a:ext>
            </a:extLst>
          </p:cNvPr>
          <p:cNvSpPr txBox="1"/>
          <p:nvPr/>
        </p:nvSpPr>
        <p:spPr>
          <a:xfrm>
            <a:off x="4655947" y="6025374"/>
            <a:ext cx="4265631" cy="461665"/>
          </a:xfrm>
          <a:prstGeom prst="rect">
            <a:avLst/>
          </a:prstGeom>
          <a:noFill/>
        </p:spPr>
        <p:txBody>
          <a:bodyPr wrap="square" rtlCol="0">
            <a:spAutoFit/>
          </a:bodyPr>
          <a:lstStyle/>
          <a:p>
            <a:r>
              <a:rPr lang="en-US" sz="2400" b="1" dirty="0"/>
              <a:t>Repeating process</a:t>
            </a:r>
          </a:p>
        </p:txBody>
      </p:sp>
      <p:cxnSp>
        <p:nvCxnSpPr>
          <p:cNvPr id="17" name="Connector: Elbow 16">
            <a:extLst>
              <a:ext uri="{FF2B5EF4-FFF2-40B4-BE49-F238E27FC236}">
                <a16:creationId xmlns:a16="http://schemas.microsoft.com/office/drawing/2014/main" id="{F92243A9-5F03-6A1B-527E-E4CFAC904644}"/>
              </a:ext>
            </a:extLst>
          </p:cNvPr>
          <p:cNvCxnSpPr>
            <a:cxnSpLocks/>
            <a:stCxn id="20" idx="2"/>
            <a:endCxn id="16" idx="2"/>
          </p:cNvCxnSpPr>
          <p:nvPr/>
        </p:nvCxnSpPr>
        <p:spPr>
          <a:xfrm rot="5400000" flipH="1">
            <a:off x="4107482" y="4080142"/>
            <a:ext cx="9899" cy="3255230"/>
          </a:xfrm>
          <a:prstGeom prst="bentConnector3">
            <a:avLst>
              <a:gd name="adj1" fmla="val -2309324"/>
            </a:avLst>
          </a:prstGeom>
          <a:ln w="5715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onnector: Elbow 21">
            <a:extLst>
              <a:ext uri="{FF2B5EF4-FFF2-40B4-BE49-F238E27FC236}">
                <a16:creationId xmlns:a16="http://schemas.microsoft.com/office/drawing/2014/main" id="{FEB25A2D-FEB2-CC37-7105-F3A2FACDE30E}"/>
              </a:ext>
            </a:extLst>
          </p:cNvPr>
          <p:cNvCxnSpPr>
            <a:stCxn id="24" idx="2"/>
            <a:endCxn id="16" idx="2"/>
          </p:cNvCxnSpPr>
          <p:nvPr/>
        </p:nvCxnSpPr>
        <p:spPr>
          <a:xfrm rot="5400000">
            <a:off x="5726362" y="2461262"/>
            <a:ext cx="12700" cy="6483090"/>
          </a:xfrm>
          <a:prstGeom prst="bentConnector3">
            <a:avLst>
              <a:gd name="adj1" fmla="val 1800000"/>
            </a:avLst>
          </a:prstGeom>
          <a:ln w="5715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73FF823-9BB9-4186-8358-D81344869BB2}"/>
              </a:ext>
            </a:extLst>
          </p:cNvPr>
          <p:cNvSpPr txBox="1"/>
          <p:nvPr/>
        </p:nvSpPr>
        <p:spPr>
          <a:xfrm>
            <a:off x="8149167" y="110067"/>
            <a:ext cx="3877733" cy="1200329"/>
          </a:xfrm>
          <a:prstGeom prst="rect">
            <a:avLst/>
          </a:prstGeom>
          <a:solidFill>
            <a:srgbClr val="FFFFCC"/>
          </a:solidFill>
        </p:spPr>
        <p:txBody>
          <a:bodyPr wrap="square" rtlCol="0">
            <a:spAutoFit/>
          </a:bodyPr>
          <a:lstStyle/>
          <a:p>
            <a:r>
              <a:rPr lang="en-US" dirty="0"/>
              <a:t>See another method: </a:t>
            </a:r>
            <a:r>
              <a:rPr lang="en-US" dirty="0">
                <a:hlinkClick r:id="rId2"/>
              </a:rPr>
              <a:t>https://www.eccouncil.org/cybersecurity-exchange/threat-intelligence/cyber-kill-chain-seven-steps-cyberattack/</a:t>
            </a:r>
            <a:endParaRPr lang="en-US" dirty="0"/>
          </a:p>
        </p:txBody>
      </p:sp>
      <p:sp>
        <p:nvSpPr>
          <p:cNvPr id="18" name="TextBox 17">
            <a:extLst>
              <a:ext uri="{FF2B5EF4-FFF2-40B4-BE49-F238E27FC236}">
                <a16:creationId xmlns:a16="http://schemas.microsoft.com/office/drawing/2014/main" id="{281B1AFD-C014-1220-5808-FEC949141860}"/>
              </a:ext>
            </a:extLst>
          </p:cNvPr>
          <p:cNvSpPr txBox="1"/>
          <p:nvPr/>
        </p:nvSpPr>
        <p:spPr>
          <a:xfrm>
            <a:off x="8135877" y="1358140"/>
            <a:ext cx="3891023" cy="1200329"/>
          </a:xfrm>
          <a:prstGeom prst="rect">
            <a:avLst/>
          </a:prstGeom>
          <a:solidFill>
            <a:srgbClr val="FFFFCC"/>
          </a:solidFill>
        </p:spPr>
        <p:txBody>
          <a:bodyPr wrap="square" rtlCol="0">
            <a:spAutoFit/>
          </a:bodyPr>
          <a:lstStyle>
            <a:defPPr>
              <a:defRPr lang="en-US"/>
            </a:defPPr>
          </a:lstStyle>
          <a:p>
            <a:r>
              <a:rPr lang="en-US" dirty="0"/>
              <a:t>And another: </a:t>
            </a:r>
            <a:r>
              <a:rPr lang="en-US" dirty="0">
                <a:hlinkClick r:id="rId3"/>
              </a:rPr>
              <a:t>https://www.lockheedmartin.com/en-us/capabilities/cyber/cyber-kill-chain.html</a:t>
            </a:r>
            <a:r>
              <a:rPr lang="en-US" dirty="0"/>
              <a:t> </a:t>
            </a:r>
          </a:p>
        </p:txBody>
      </p:sp>
    </p:spTree>
    <p:extLst>
      <p:ext uri="{BB962C8B-B14F-4D97-AF65-F5344CB8AC3E}">
        <p14:creationId xmlns:p14="http://schemas.microsoft.com/office/powerpoint/2010/main" val="1496732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CAEE-74BC-B9C9-9BF0-82EB3EFD889A}"/>
              </a:ext>
            </a:extLst>
          </p:cNvPr>
          <p:cNvSpPr>
            <a:spLocks noGrp="1"/>
          </p:cNvSpPr>
          <p:nvPr>
            <p:ph type="title"/>
          </p:nvPr>
        </p:nvSpPr>
        <p:spPr>
          <a:xfrm>
            <a:off x="105834" y="217756"/>
            <a:ext cx="7607300" cy="519641"/>
          </a:xfrm>
        </p:spPr>
        <p:txBody>
          <a:bodyPr>
            <a:normAutofit fontScale="90000"/>
          </a:bodyPr>
          <a:lstStyle/>
          <a:p>
            <a:r>
              <a:rPr lang="en-US" dirty="0"/>
              <a:t>32-bit exploits vs 64-bit exploits</a:t>
            </a:r>
          </a:p>
        </p:txBody>
      </p:sp>
      <p:sp>
        <p:nvSpPr>
          <p:cNvPr id="3" name="Content Placeholder 2">
            <a:extLst>
              <a:ext uri="{FF2B5EF4-FFF2-40B4-BE49-F238E27FC236}">
                <a16:creationId xmlns:a16="http://schemas.microsoft.com/office/drawing/2014/main" id="{9C7EFC9A-30AE-B386-E070-A7A8052B7D68}"/>
              </a:ext>
            </a:extLst>
          </p:cNvPr>
          <p:cNvSpPr>
            <a:spLocks noGrp="1"/>
          </p:cNvSpPr>
          <p:nvPr>
            <p:ph idx="1"/>
          </p:nvPr>
        </p:nvSpPr>
        <p:spPr>
          <a:xfrm>
            <a:off x="42333" y="873216"/>
            <a:ext cx="8153930" cy="3873955"/>
          </a:xfrm>
        </p:spPr>
        <p:txBody>
          <a:bodyPr>
            <a:normAutofit fontScale="92500"/>
          </a:bodyPr>
          <a:lstStyle/>
          <a:p>
            <a:r>
              <a:rPr lang="en-US" sz="3200" dirty="0"/>
              <a:t>Many features in 64-bit systems add security</a:t>
            </a:r>
          </a:p>
          <a:p>
            <a:r>
              <a:rPr lang="en-US" sz="3200" b="1" dirty="0"/>
              <a:t>NX-bit, </a:t>
            </a:r>
            <a:r>
              <a:rPr lang="en-US" sz="3200" dirty="0"/>
              <a:t>which marks memory as non-executable </a:t>
            </a:r>
          </a:p>
          <a:p>
            <a:r>
              <a:rPr lang="en-US" sz="3200" b="1" dirty="0"/>
              <a:t>64-bit has added registers in assembly, and arguments are passed in those defined registers</a:t>
            </a:r>
            <a:r>
              <a:rPr lang="en-US" sz="3200" dirty="0"/>
              <a:t>!</a:t>
            </a:r>
          </a:p>
          <a:p>
            <a:r>
              <a:rPr lang="en-US" sz="3200" dirty="0"/>
              <a:t>Other features:</a:t>
            </a:r>
          </a:p>
          <a:p>
            <a:pPr lvl="1"/>
            <a:r>
              <a:rPr lang="en-US" sz="2800" b="1" dirty="0"/>
              <a:t>Address Space Layout Randomization (ASLR) </a:t>
            </a:r>
          </a:p>
          <a:p>
            <a:pPr lvl="1"/>
            <a:r>
              <a:rPr lang="en-US" sz="2800" b="1" i="0" dirty="0">
                <a:effectLst/>
              </a:rPr>
              <a:t>Stack Smashing Protector (SSP)/Stack Canaries</a:t>
            </a:r>
            <a:endParaRPr lang="en-US" sz="2800" b="1" dirty="0"/>
          </a:p>
          <a:p>
            <a:endParaRPr lang="en-US" dirty="0"/>
          </a:p>
          <a:p>
            <a:endParaRPr lang="en-US" dirty="0"/>
          </a:p>
          <a:p>
            <a:endParaRPr lang="en-US" dirty="0"/>
          </a:p>
        </p:txBody>
      </p:sp>
      <p:sp>
        <p:nvSpPr>
          <p:cNvPr id="5" name="TextBox 4">
            <a:extLst>
              <a:ext uri="{FF2B5EF4-FFF2-40B4-BE49-F238E27FC236}">
                <a16:creationId xmlns:a16="http://schemas.microsoft.com/office/drawing/2014/main" id="{6E286639-28B6-2915-FDF8-4B5DFD0E3864}"/>
              </a:ext>
            </a:extLst>
          </p:cNvPr>
          <p:cNvSpPr txBox="1"/>
          <p:nvPr/>
        </p:nvSpPr>
        <p:spPr>
          <a:xfrm>
            <a:off x="80435" y="6433235"/>
            <a:ext cx="10888132" cy="369332"/>
          </a:xfrm>
          <a:prstGeom prst="rect">
            <a:avLst/>
          </a:prstGeom>
          <a:noFill/>
        </p:spPr>
        <p:txBody>
          <a:bodyPr wrap="square">
            <a:spAutoFit/>
          </a:bodyPr>
          <a:lstStyle/>
          <a:p>
            <a:r>
              <a:rPr lang="en-US" dirty="0">
                <a:hlinkClick r:id="rId2"/>
              </a:rPr>
              <a:t>https://security.stackexchange.com/questions/169291/x32-vs-x64-reverse-engineering-and-exploit-development</a:t>
            </a:r>
            <a:r>
              <a:rPr lang="en-US" dirty="0"/>
              <a:t> </a:t>
            </a:r>
          </a:p>
        </p:txBody>
      </p:sp>
      <p:sp>
        <p:nvSpPr>
          <p:cNvPr id="7" name="TextBox 6">
            <a:extLst>
              <a:ext uri="{FF2B5EF4-FFF2-40B4-BE49-F238E27FC236}">
                <a16:creationId xmlns:a16="http://schemas.microsoft.com/office/drawing/2014/main" id="{A3DABE64-C757-D2CD-4565-4136A85DA3BF}"/>
              </a:ext>
            </a:extLst>
          </p:cNvPr>
          <p:cNvSpPr txBox="1"/>
          <p:nvPr/>
        </p:nvSpPr>
        <p:spPr>
          <a:xfrm>
            <a:off x="42333" y="6123543"/>
            <a:ext cx="7107767" cy="369332"/>
          </a:xfrm>
          <a:prstGeom prst="rect">
            <a:avLst/>
          </a:prstGeom>
          <a:noFill/>
        </p:spPr>
        <p:txBody>
          <a:bodyPr wrap="square">
            <a:spAutoFit/>
          </a:bodyPr>
          <a:lstStyle/>
          <a:p>
            <a:r>
              <a:rPr lang="en-US" dirty="0">
                <a:hlinkClick r:id="rId3"/>
              </a:rPr>
              <a:t>https://software.intel.com/en-us/articles/introduction-to-x64-assembly</a:t>
            </a:r>
            <a:r>
              <a:rPr lang="en-US" dirty="0"/>
              <a:t> </a:t>
            </a:r>
          </a:p>
        </p:txBody>
      </p:sp>
      <p:sp>
        <p:nvSpPr>
          <p:cNvPr id="9" name="TextBox 8">
            <a:extLst>
              <a:ext uri="{FF2B5EF4-FFF2-40B4-BE49-F238E27FC236}">
                <a16:creationId xmlns:a16="http://schemas.microsoft.com/office/drawing/2014/main" id="{A441D3F7-104B-D941-7D7C-5A3EF409CCBD}"/>
              </a:ext>
            </a:extLst>
          </p:cNvPr>
          <p:cNvSpPr txBox="1"/>
          <p:nvPr/>
        </p:nvSpPr>
        <p:spPr>
          <a:xfrm>
            <a:off x="42333" y="5813851"/>
            <a:ext cx="4893734" cy="369332"/>
          </a:xfrm>
          <a:prstGeom prst="rect">
            <a:avLst/>
          </a:prstGeom>
          <a:noFill/>
        </p:spPr>
        <p:txBody>
          <a:bodyPr wrap="square">
            <a:spAutoFit/>
          </a:bodyPr>
          <a:lstStyle/>
          <a:p>
            <a:r>
              <a:rPr lang="en-US" dirty="0">
                <a:hlinkClick r:id="rId4"/>
              </a:rPr>
              <a:t>https://wiki.osdev.org/Stack_Smashing_Protector</a:t>
            </a:r>
            <a:r>
              <a:rPr lang="en-US" dirty="0"/>
              <a:t> </a:t>
            </a:r>
          </a:p>
        </p:txBody>
      </p:sp>
      <p:sp>
        <p:nvSpPr>
          <p:cNvPr id="10" name="TextBox 9">
            <a:extLst>
              <a:ext uri="{FF2B5EF4-FFF2-40B4-BE49-F238E27FC236}">
                <a16:creationId xmlns:a16="http://schemas.microsoft.com/office/drawing/2014/main" id="{3C881581-4D6A-8950-190A-8933C43D2DA2}"/>
              </a:ext>
            </a:extLst>
          </p:cNvPr>
          <p:cNvSpPr txBox="1"/>
          <p:nvPr/>
        </p:nvSpPr>
        <p:spPr>
          <a:xfrm>
            <a:off x="0" y="5483103"/>
            <a:ext cx="8686800" cy="369332"/>
          </a:xfrm>
          <a:prstGeom prst="rect">
            <a:avLst/>
          </a:prstGeom>
          <a:noFill/>
        </p:spPr>
        <p:txBody>
          <a:bodyPr wrap="square">
            <a:spAutoFit/>
          </a:bodyPr>
          <a:lstStyle/>
          <a:p>
            <a:r>
              <a:rPr lang="en-US" dirty="0">
                <a:hlinkClick r:id="rId5"/>
              </a:rPr>
              <a:t>https://learn.microsoft.com/en-us/windows-hardware/drivers/debugger/x64-architecture</a:t>
            </a:r>
            <a:r>
              <a:rPr lang="en-US" dirty="0"/>
              <a:t> </a:t>
            </a:r>
          </a:p>
        </p:txBody>
      </p:sp>
      <p:sp>
        <p:nvSpPr>
          <p:cNvPr id="12" name="TextBox 11">
            <a:extLst>
              <a:ext uri="{FF2B5EF4-FFF2-40B4-BE49-F238E27FC236}">
                <a16:creationId xmlns:a16="http://schemas.microsoft.com/office/drawing/2014/main" id="{176A0E7D-7CFD-44BE-3F90-E5162500B851}"/>
              </a:ext>
            </a:extLst>
          </p:cNvPr>
          <p:cNvSpPr txBox="1"/>
          <p:nvPr/>
        </p:nvSpPr>
        <p:spPr>
          <a:xfrm>
            <a:off x="0" y="5154119"/>
            <a:ext cx="11087098" cy="369332"/>
          </a:xfrm>
          <a:prstGeom prst="rect">
            <a:avLst/>
          </a:prstGeom>
          <a:noFill/>
        </p:spPr>
        <p:txBody>
          <a:bodyPr wrap="square">
            <a:spAutoFit/>
          </a:bodyPr>
          <a:lstStyle/>
          <a:p>
            <a:r>
              <a:rPr lang="en-US" dirty="0">
                <a:hlinkClick r:id="rId6"/>
              </a:rPr>
              <a:t>https://www.intel.com/content/dam/develop/external/us/en/documents/introduction-to-x64-assembly-181178.pdf</a:t>
            </a:r>
            <a:r>
              <a:rPr lang="en-US" dirty="0"/>
              <a:t> </a:t>
            </a:r>
          </a:p>
        </p:txBody>
      </p:sp>
      <p:pic>
        <p:nvPicPr>
          <p:cNvPr id="15" name="Picture 14">
            <a:hlinkClick r:id="rId6"/>
            <a:extLst>
              <a:ext uri="{FF2B5EF4-FFF2-40B4-BE49-F238E27FC236}">
                <a16:creationId xmlns:a16="http://schemas.microsoft.com/office/drawing/2014/main" id="{81F2630F-151B-8292-4E4E-2D8E7C703936}"/>
              </a:ext>
            </a:extLst>
          </p:cNvPr>
          <p:cNvPicPr>
            <a:picLocks noChangeAspect="1"/>
          </p:cNvPicPr>
          <p:nvPr/>
        </p:nvPicPr>
        <p:blipFill>
          <a:blip r:embed="rId7"/>
          <a:stretch>
            <a:fillRect/>
          </a:stretch>
        </p:blipFill>
        <p:spPr>
          <a:xfrm>
            <a:off x="8140705" y="774843"/>
            <a:ext cx="3767655" cy="4212701"/>
          </a:xfrm>
          <a:prstGeom prst="rect">
            <a:avLst/>
          </a:prstGeom>
        </p:spPr>
      </p:pic>
      <p:sp>
        <p:nvSpPr>
          <p:cNvPr id="16" name="TextBox 15">
            <a:extLst>
              <a:ext uri="{FF2B5EF4-FFF2-40B4-BE49-F238E27FC236}">
                <a16:creationId xmlns:a16="http://schemas.microsoft.com/office/drawing/2014/main" id="{D110E10A-C9E6-5046-F0B6-BFFF6425CB11}"/>
              </a:ext>
            </a:extLst>
          </p:cNvPr>
          <p:cNvSpPr txBox="1"/>
          <p:nvPr/>
        </p:nvSpPr>
        <p:spPr>
          <a:xfrm>
            <a:off x="8547100" y="331270"/>
            <a:ext cx="3429000" cy="276999"/>
          </a:xfrm>
          <a:prstGeom prst="rect">
            <a:avLst/>
          </a:prstGeom>
          <a:noFill/>
        </p:spPr>
        <p:txBody>
          <a:bodyPr wrap="square" rtlCol="0">
            <a:spAutoFit/>
          </a:bodyPr>
          <a:lstStyle/>
          <a:p>
            <a:r>
              <a:rPr lang="en-US" sz="1200" dirty="0"/>
              <a:t>From: “Introduction to x64 Assembly” Intel</a:t>
            </a:r>
          </a:p>
        </p:txBody>
      </p:sp>
      <p:sp>
        <p:nvSpPr>
          <p:cNvPr id="18" name="TextBox 17">
            <a:extLst>
              <a:ext uri="{FF2B5EF4-FFF2-40B4-BE49-F238E27FC236}">
                <a16:creationId xmlns:a16="http://schemas.microsoft.com/office/drawing/2014/main" id="{A07E02E5-773A-A632-CD02-D0C82CF857DF}"/>
              </a:ext>
            </a:extLst>
          </p:cNvPr>
          <p:cNvSpPr txBox="1"/>
          <p:nvPr/>
        </p:nvSpPr>
        <p:spPr>
          <a:xfrm>
            <a:off x="5524501" y="5803323"/>
            <a:ext cx="6927850" cy="369332"/>
          </a:xfrm>
          <a:prstGeom prst="rect">
            <a:avLst/>
          </a:prstGeom>
          <a:noFill/>
        </p:spPr>
        <p:txBody>
          <a:bodyPr wrap="square">
            <a:spAutoFit/>
          </a:bodyPr>
          <a:lstStyle/>
          <a:p>
            <a:r>
              <a:rPr lang="en-US" dirty="0">
                <a:hlinkClick r:id="rId8"/>
              </a:rPr>
              <a:t>https://en.wikipedia.org/wiki/X86-64#Virtual_address_space_details</a:t>
            </a:r>
            <a:r>
              <a:rPr lang="en-US" dirty="0"/>
              <a:t> </a:t>
            </a:r>
          </a:p>
        </p:txBody>
      </p:sp>
      <p:sp>
        <p:nvSpPr>
          <p:cNvPr id="6" name="TextBox 5">
            <a:extLst>
              <a:ext uri="{FF2B5EF4-FFF2-40B4-BE49-F238E27FC236}">
                <a16:creationId xmlns:a16="http://schemas.microsoft.com/office/drawing/2014/main" id="{77208EC5-24F2-4F09-0738-C31ADE2B9BD1}"/>
              </a:ext>
            </a:extLst>
          </p:cNvPr>
          <p:cNvSpPr txBox="1"/>
          <p:nvPr/>
        </p:nvSpPr>
        <p:spPr>
          <a:xfrm>
            <a:off x="42333" y="4776618"/>
            <a:ext cx="6417733" cy="369332"/>
          </a:xfrm>
          <a:prstGeom prst="rect">
            <a:avLst/>
          </a:prstGeom>
          <a:noFill/>
        </p:spPr>
        <p:txBody>
          <a:bodyPr wrap="square">
            <a:spAutoFit/>
          </a:bodyPr>
          <a:lstStyle/>
          <a:p>
            <a:r>
              <a:rPr lang="en-US" dirty="0">
                <a:hlinkClick r:id="rId9"/>
              </a:rPr>
              <a:t>http://6.s081.scripts.mit.edu/sp18/x86-64-architecture-guide.html</a:t>
            </a:r>
            <a:r>
              <a:rPr lang="en-US" dirty="0"/>
              <a:t> </a:t>
            </a:r>
          </a:p>
        </p:txBody>
      </p:sp>
    </p:spTree>
    <p:extLst>
      <p:ext uri="{BB962C8B-B14F-4D97-AF65-F5344CB8AC3E}">
        <p14:creationId xmlns:p14="http://schemas.microsoft.com/office/powerpoint/2010/main" val="15624478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FE735-4F03-92F1-DE83-73CF36348468}"/>
              </a:ext>
            </a:extLst>
          </p:cNvPr>
          <p:cNvSpPr>
            <a:spLocks noGrp="1"/>
          </p:cNvSpPr>
          <p:nvPr>
            <p:ph type="title"/>
          </p:nvPr>
        </p:nvSpPr>
        <p:spPr>
          <a:xfrm>
            <a:off x="331229" y="283906"/>
            <a:ext cx="3053832" cy="513243"/>
          </a:xfrm>
        </p:spPr>
        <p:txBody>
          <a:bodyPr>
            <a:noAutofit/>
          </a:bodyPr>
          <a:lstStyle/>
          <a:p>
            <a:r>
              <a:rPr lang="en-US" sz="4800" dirty="0"/>
              <a:t>64-bit stack</a:t>
            </a:r>
          </a:p>
        </p:txBody>
      </p:sp>
      <p:sp>
        <p:nvSpPr>
          <p:cNvPr id="5" name="Freeform: Shape 4">
            <a:extLst>
              <a:ext uri="{FF2B5EF4-FFF2-40B4-BE49-F238E27FC236}">
                <a16:creationId xmlns:a16="http://schemas.microsoft.com/office/drawing/2014/main" id="{2118210F-BC13-C0B0-9968-5FBE08182FC2}"/>
              </a:ext>
            </a:extLst>
          </p:cNvPr>
          <p:cNvSpPr/>
          <p:nvPr/>
        </p:nvSpPr>
        <p:spPr>
          <a:xfrm>
            <a:off x="2007264" y="1733244"/>
            <a:ext cx="9224733" cy="3515231"/>
          </a:xfrm>
          <a:custGeom>
            <a:avLst/>
            <a:gdLst>
              <a:gd name="connsiteX0" fmla="*/ 2817845 w 4581331"/>
              <a:gd name="connsiteY0" fmla="*/ 0 h 1212980"/>
              <a:gd name="connsiteX1" fmla="*/ 0 w 4581331"/>
              <a:gd name="connsiteY1" fmla="*/ 615820 h 1212980"/>
              <a:gd name="connsiteX2" fmla="*/ 9331 w 4581331"/>
              <a:gd name="connsiteY2" fmla="*/ 1212980 h 1212980"/>
              <a:gd name="connsiteX3" fmla="*/ 4581331 w 4581331"/>
              <a:gd name="connsiteY3" fmla="*/ 1194318 h 1212980"/>
              <a:gd name="connsiteX4" fmla="*/ 4581331 w 4581331"/>
              <a:gd name="connsiteY4" fmla="*/ 643812 h 1212980"/>
              <a:gd name="connsiteX5" fmla="*/ 3470988 w 4581331"/>
              <a:gd name="connsiteY5" fmla="*/ 0 h 1212980"/>
              <a:gd name="connsiteX6" fmla="*/ 2817845 w 4581331"/>
              <a:gd name="connsiteY6" fmla="*/ 0 h 1212980"/>
              <a:gd name="connsiteX0" fmla="*/ 2356477 w 4581331"/>
              <a:gd name="connsiteY0" fmla="*/ 0 h 1218493"/>
              <a:gd name="connsiteX1" fmla="*/ 0 w 4581331"/>
              <a:gd name="connsiteY1" fmla="*/ 621333 h 1218493"/>
              <a:gd name="connsiteX2" fmla="*/ 9331 w 4581331"/>
              <a:gd name="connsiteY2" fmla="*/ 1218493 h 1218493"/>
              <a:gd name="connsiteX3" fmla="*/ 4581331 w 4581331"/>
              <a:gd name="connsiteY3" fmla="*/ 1199831 h 1218493"/>
              <a:gd name="connsiteX4" fmla="*/ 4581331 w 4581331"/>
              <a:gd name="connsiteY4" fmla="*/ 649325 h 1218493"/>
              <a:gd name="connsiteX5" fmla="*/ 3470988 w 4581331"/>
              <a:gd name="connsiteY5" fmla="*/ 5513 h 1218493"/>
              <a:gd name="connsiteX6" fmla="*/ 2356477 w 4581331"/>
              <a:gd name="connsiteY6" fmla="*/ 0 h 1218493"/>
              <a:gd name="connsiteX0" fmla="*/ 2356477 w 4581331"/>
              <a:gd name="connsiteY0" fmla="*/ 5511 h 1224004"/>
              <a:gd name="connsiteX1" fmla="*/ 0 w 4581331"/>
              <a:gd name="connsiteY1" fmla="*/ 626844 h 1224004"/>
              <a:gd name="connsiteX2" fmla="*/ 9331 w 4581331"/>
              <a:gd name="connsiteY2" fmla="*/ 1224004 h 1224004"/>
              <a:gd name="connsiteX3" fmla="*/ 4581331 w 4581331"/>
              <a:gd name="connsiteY3" fmla="*/ 1205342 h 1224004"/>
              <a:gd name="connsiteX4" fmla="*/ 4581331 w 4581331"/>
              <a:gd name="connsiteY4" fmla="*/ 654836 h 1224004"/>
              <a:gd name="connsiteX5" fmla="*/ 2825072 w 4581331"/>
              <a:gd name="connsiteY5" fmla="*/ 0 h 1224004"/>
              <a:gd name="connsiteX6" fmla="*/ 2356477 w 4581331"/>
              <a:gd name="connsiteY6" fmla="*/ 5511 h 1224004"/>
              <a:gd name="connsiteX0" fmla="*/ 4002986 w 6227840"/>
              <a:gd name="connsiteY0" fmla="*/ 5511 h 1224004"/>
              <a:gd name="connsiteX1" fmla="*/ 0 w 6227840"/>
              <a:gd name="connsiteY1" fmla="*/ 648893 h 1224004"/>
              <a:gd name="connsiteX2" fmla="*/ 1655840 w 6227840"/>
              <a:gd name="connsiteY2" fmla="*/ 1224004 h 1224004"/>
              <a:gd name="connsiteX3" fmla="*/ 6227840 w 6227840"/>
              <a:gd name="connsiteY3" fmla="*/ 1205342 h 1224004"/>
              <a:gd name="connsiteX4" fmla="*/ 6227840 w 6227840"/>
              <a:gd name="connsiteY4" fmla="*/ 654836 h 1224004"/>
              <a:gd name="connsiteX5" fmla="*/ 4471581 w 6227840"/>
              <a:gd name="connsiteY5" fmla="*/ 0 h 1224004"/>
              <a:gd name="connsiteX6" fmla="*/ 4002986 w 6227840"/>
              <a:gd name="connsiteY6" fmla="*/ 5511 h 1224004"/>
              <a:gd name="connsiteX0" fmla="*/ 4002986 w 6227840"/>
              <a:gd name="connsiteY0" fmla="*/ 5511 h 1527185"/>
              <a:gd name="connsiteX1" fmla="*/ 0 w 6227840"/>
              <a:gd name="connsiteY1" fmla="*/ 648893 h 1527185"/>
              <a:gd name="connsiteX2" fmla="*/ 15098 w 6227840"/>
              <a:gd name="connsiteY2" fmla="*/ 1527185 h 1527185"/>
              <a:gd name="connsiteX3" fmla="*/ 6227840 w 6227840"/>
              <a:gd name="connsiteY3" fmla="*/ 1205342 h 1527185"/>
              <a:gd name="connsiteX4" fmla="*/ 6227840 w 6227840"/>
              <a:gd name="connsiteY4" fmla="*/ 654836 h 1527185"/>
              <a:gd name="connsiteX5" fmla="*/ 4471581 w 6227840"/>
              <a:gd name="connsiteY5" fmla="*/ 0 h 1527185"/>
              <a:gd name="connsiteX6" fmla="*/ 4002986 w 6227840"/>
              <a:gd name="connsiteY6" fmla="*/ 5511 h 1527185"/>
              <a:gd name="connsiteX0" fmla="*/ 4002986 w 6498894"/>
              <a:gd name="connsiteY0" fmla="*/ 5511 h 1527185"/>
              <a:gd name="connsiteX1" fmla="*/ 0 w 6498894"/>
              <a:gd name="connsiteY1" fmla="*/ 648893 h 1527185"/>
              <a:gd name="connsiteX2" fmla="*/ 15098 w 6498894"/>
              <a:gd name="connsiteY2" fmla="*/ 1527185 h 1527185"/>
              <a:gd name="connsiteX3" fmla="*/ 6498894 w 6498894"/>
              <a:gd name="connsiteY3" fmla="*/ 1508523 h 1527185"/>
              <a:gd name="connsiteX4" fmla="*/ 6227840 w 6498894"/>
              <a:gd name="connsiteY4" fmla="*/ 654836 h 1527185"/>
              <a:gd name="connsiteX5" fmla="*/ 4471581 w 6498894"/>
              <a:gd name="connsiteY5" fmla="*/ 0 h 1527185"/>
              <a:gd name="connsiteX6" fmla="*/ 4002986 w 6498894"/>
              <a:gd name="connsiteY6" fmla="*/ 5511 h 1527185"/>
              <a:gd name="connsiteX0" fmla="*/ 4002986 w 6498894"/>
              <a:gd name="connsiteY0" fmla="*/ 5511 h 1527185"/>
              <a:gd name="connsiteX1" fmla="*/ 0 w 6498894"/>
              <a:gd name="connsiteY1" fmla="*/ 648893 h 1527185"/>
              <a:gd name="connsiteX2" fmla="*/ 15098 w 6498894"/>
              <a:gd name="connsiteY2" fmla="*/ 1527185 h 1527185"/>
              <a:gd name="connsiteX3" fmla="*/ 6498894 w 6498894"/>
              <a:gd name="connsiteY3" fmla="*/ 1508523 h 1527185"/>
              <a:gd name="connsiteX4" fmla="*/ 6493127 w 6498894"/>
              <a:gd name="connsiteY4" fmla="*/ 646567 h 1527185"/>
              <a:gd name="connsiteX5" fmla="*/ 4471581 w 6498894"/>
              <a:gd name="connsiteY5" fmla="*/ 0 h 1527185"/>
              <a:gd name="connsiteX6" fmla="*/ 4002986 w 6498894"/>
              <a:gd name="connsiteY6" fmla="*/ 5511 h 15271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498894" h="1527185">
                <a:moveTo>
                  <a:pt x="4002986" y="5511"/>
                </a:moveTo>
                <a:lnTo>
                  <a:pt x="0" y="648893"/>
                </a:lnTo>
                <a:lnTo>
                  <a:pt x="15098" y="1527185"/>
                </a:lnTo>
                <a:lnTo>
                  <a:pt x="6498894" y="1508523"/>
                </a:lnTo>
                <a:cubicBezTo>
                  <a:pt x="6496972" y="1221204"/>
                  <a:pt x="6495049" y="933886"/>
                  <a:pt x="6493127" y="646567"/>
                </a:cubicBezTo>
                <a:lnTo>
                  <a:pt x="4471581" y="0"/>
                </a:lnTo>
                <a:lnTo>
                  <a:pt x="4002986" y="5511"/>
                </a:lnTo>
                <a:close/>
              </a:path>
            </a:pathLst>
          </a:cu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3B3763A-F03D-AE99-A0B1-403E6BFC82AF}"/>
              </a:ext>
            </a:extLst>
          </p:cNvPr>
          <p:cNvSpPr/>
          <p:nvPr/>
        </p:nvSpPr>
        <p:spPr>
          <a:xfrm>
            <a:off x="2047908" y="3252971"/>
            <a:ext cx="9163267" cy="1949063"/>
          </a:xfrm>
          <a:prstGeom prst="rect">
            <a:avLst/>
          </a:prstGeom>
          <a:solidFill>
            <a:schemeClr val="accent5">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19">
            <a:extLst>
              <a:ext uri="{FF2B5EF4-FFF2-40B4-BE49-F238E27FC236}">
                <a16:creationId xmlns:a16="http://schemas.microsoft.com/office/drawing/2014/main" id="{20A3E137-C7AA-8FEB-19BA-207F90BB84CC}"/>
              </a:ext>
            </a:extLst>
          </p:cNvPr>
          <p:cNvSpPr txBox="1"/>
          <p:nvPr/>
        </p:nvSpPr>
        <p:spPr>
          <a:xfrm>
            <a:off x="9614924" y="5346730"/>
            <a:ext cx="2245847"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High Memory</a:t>
            </a:r>
          </a:p>
          <a:p>
            <a:pPr algn="r"/>
            <a:r>
              <a:rPr lang="en-US" dirty="0"/>
              <a:t>0xfffffffffffffff0</a:t>
            </a:r>
          </a:p>
        </p:txBody>
      </p:sp>
      <p:sp>
        <p:nvSpPr>
          <p:cNvPr id="8" name="TextBox 20">
            <a:extLst>
              <a:ext uri="{FF2B5EF4-FFF2-40B4-BE49-F238E27FC236}">
                <a16:creationId xmlns:a16="http://schemas.microsoft.com/office/drawing/2014/main" id="{E0C7933E-8A4B-9B44-5CB9-8A2417F200DD}"/>
              </a:ext>
            </a:extLst>
          </p:cNvPr>
          <p:cNvSpPr txBox="1"/>
          <p:nvPr/>
        </p:nvSpPr>
        <p:spPr>
          <a:xfrm>
            <a:off x="365878" y="5271464"/>
            <a:ext cx="2267712"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a:t>Low Memory</a:t>
            </a:r>
          </a:p>
          <a:p>
            <a:pPr algn="r"/>
            <a:r>
              <a:rPr lang="en-US" dirty="0"/>
              <a:t>0x1111111111111111</a:t>
            </a:r>
          </a:p>
        </p:txBody>
      </p:sp>
      <p:sp>
        <p:nvSpPr>
          <p:cNvPr id="9" name="Arrow: Right 8">
            <a:extLst>
              <a:ext uri="{FF2B5EF4-FFF2-40B4-BE49-F238E27FC236}">
                <a16:creationId xmlns:a16="http://schemas.microsoft.com/office/drawing/2014/main" id="{40096391-70E3-4EE8-8A33-FD8ABB21A5C3}"/>
              </a:ext>
            </a:extLst>
          </p:cNvPr>
          <p:cNvSpPr/>
          <p:nvPr/>
        </p:nvSpPr>
        <p:spPr>
          <a:xfrm flipH="1">
            <a:off x="229434" y="3165174"/>
            <a:ext cx="1728746" cy="2194088"/>
          </a:xfrm>
          <a:prstGeom prst="rightArrow">
            <a:avLst>
              <a:gd name="adj1" fmla="val 80751"/>
              <a:gd name="adj2" fmla="val 50000"/>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dirty="0"/>
              <a:t>Stack Growth</a:t>
            </a:r>
          </a:p>
          <a:p>
            <a:pPr algn="ctr"/>
            <a:r>
              <a:rPr lang="en-US" dirty="0"/>
              <a:t>(i.e. added functions)</a:t>
            </a:r>
          </a:p>
        </p:txBody>
      </p:sp>
      <p:sp>
        <p:nvSpPr>
          <p:cNvPr id="10" name="Rectangle 9">
            <a:extLst>
              <a:ext uri="{FF2B5EF4-FFF2-40B4-BE49-F238E27FC236}">
                <a16:creationId xmlns:a16="http://schemas.microsoft.com/office/drawing/2014/main" id="{5DB6DC11-7BB8-9AB2-976B-C811BE8AD8DB}"/>
              </a:ext>
            </a:extLst>
          </p:cNvPr>
          <p:cNvSpPr/>
          <p:nvPr/>
        </p:nvSpPr>
        <p:spPr>
          <a:xfrm rot="5400000">
            <a:off x="7636093" y="3899111"/>
            <a:ext cx="1972509" cy="633335"/>
          </a:xfrm>
          <a:prstGeom prst="rect">
            <a:avLst/>
          </a:prstGeom>
          <a:solidFill>
            <a:srgbClr val="CCECFF"/>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Main’s Saved RBP</a:t>
            </a:r>
          </a:p>
        </p:txBody>
      </p:sp>
      <p:grpSp>
        <p:nvGrpSpPr>
          <p:cNvPr id="11" name="Group 10">
            <a:extLst>
              <a:ext uri="{FF2B5EF4-FFF2-40B4-BE49-F238E27FC236}">
                <a16:creationId xmlns:a16="http://schemas.microsoft.com/office/drawing/2014/main" id="{14806EA2-C27B-B047-8563-C44B5E726A61}"/>
              </a:ext>
            </a:extLst>
          </p:cNvPr>
          <p:cNvGrpSpPr/>
          <p:nvPr/>
        </p:nvGrpSpPr>
        <p:grpSpPr>
          <a:xfrm>
            <a:off x="3244135" y="797149"/>
            <a:ext cx="6074330" cy="1211108"/>
            <a:chOff x="-521559" y="5574268"/>
            <a:chExt cx="6617559" cy="1042419"/>
          </a:xfrm>
        </p:grpSpPr>
        <p:sp>
          <p:nvSpPr>
            <p:cNvPr id="25" name="Rectangle 24">
              <a:extLst>
                <a:ext uri="{FF2B5EF4-FFF2-40B4-BE49-F238E27FC236}">
                  <a16:creationId xmlns:a16="http://schemas.microsoft.com/office/drawing/2014/main" id="{C7265D11-7941-28A7-5AD0-538837ACD206}"/>
                </a:ext>
              </a:extLst>
            </p:cNvPr>
            <p:cNvSpPr/>
            <p:nvPr/>
          </p:nvSpPr>
          <p:spPr>
            <a:xfrm>
              <a:off x="-521559" y="5943600"/>
              <a:ext cx="1481266" cy="411891"/>
            </a:xfrm>
            <a:prstGeom prst="rect">
              <a:avLst/>
            </a:prstGeom>
            <a:solidFill>
              <a:srgbClr val="C00000"/>
            </a:solidFill>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t>.text</a:t>
              </a:r>
            </a:p>
          </p:txBody>
        </p:sp>
        <p:sp>
          <p:nvSpPr>
            <p:cNvPr id="26" name="Rectangle 25">
              <a:extLst>
                <a:ext uri="{FF2B5EF4-FFF2-40B4-BE49-F238E27FC236}">
                  <a16:creationId xmlns:a16="http://schemas.microsoft.com/office/drawing/2014/main" id="{C321BE2B-BCE5-FB56-C1B6-2271509E9472}"/>
                </a:ext>
              </a:extLst>
            </p:cNvPr>
            <p:cNvSpPr/>
            <p:nvPr/>
          </p:nvSpPr>
          <p:spPr>
            <a:xfrm>
              <a:off x="970005" y="5943600"/>
              <a:ext cx="683740" cy="411892"/>
            </a:xfrm>
            <a:prstGeom prst="rect">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t>.data</a:t>
              </a:r>
            </a:p>
          </p:txBody>
        </p:sp>
        <p:sp>
          <p:nvSpPr>
            <p:cNvPr id="27" name="Rectangle 26">
              <a:extLst>
                <a:ext uri="{FF2B5EF4-FFF2-40B4-BE49-F238E27FC236}">
                  <a16:creationId xmlns:a16="http://schemas.microsoft.com/office/drawing/2014/main" id="{7112FCE6-B0B8-C392-CCCE-1E5E3BF51E4E}"/>
                </a:ext>
              </a:extLst>
            </p:cNvPr>
            <p:cNvSpPr/>
            <p:nvPr/>
          </p:nvSpPr>
          <p:spPr>
            <a:xfrm>
              <a:off x="1664042" y="5943600"/>
              <a:ext cx="683740" cy="411892"/>
            </a:xfrm>
            <a:prstGeom prst="rect">
              <a:avLst/>
            </a:prstGeom>
            <a:ln>
              <a:solidFill>
                <a:schemeClr val="bg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dirty="0"/>
                <a:t>.</a:t>
              </a:r>
              <a:r>
                <a:rPr lang="en-US" sz="1600" dirty="0" err="1"/>
                <a:t>bss</a:t>
              </a:r>
              <a:endParaRPr lang="en-US" sz="1600" dirty="0"/>
            </a:p>
          </p:txBody>
        </p:sp>
        <p:sp>
          <p:nvSpPr>
            <p:cNvPr id="28" name="Rectangle 27">
              <a:extLst>
                <a:ext uri="{FF2B5EF4-FFF2-40B4-BE49-F238E27FC236}">
                  <a16:creationId xmlns:a16="http://schemas.microsoft.com/office/drawing/2014/main" id="{0DB4ADB8-60AC-2A8E-C205-EE28933CE9D0}"/>
                </a:ext>
              </a:extLst>
            </p:cNvPr>
            <p:cNvSpPr/>
            <p:nvPr/>
          </p:nvSpPr>
          <p:spPr>
            <a:xfrm>
              <a:off x="2347782" y="5943600"/>
              <a:ext cx="683740" cy="411892"/>
            </a:xfrm>
            <a:prstGeom prst="rect">
              <a:avLst/>
            </a:prstGeom>
            <a:solidFill>
              <a:srgbClr val="FFCCFF"/>
            </a:solidFill>
            <a:ln w="63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tx1"/>
                  </a:solidFill>
                </a:rPr>
                <a:t>Heap</a:t>
              </a:r>
            </a:p>
          </p:txBody>
        </p:sp>
        <p:sp>
          <p:nvSpPr>
            <p:cNvPr id="29" name="TextBox 28">
              <a:extLst>
                <a:ext uri="{FF2B5EF4-FFF2-40B4-BE49-F238E27FC236}">
                  <a16:creationId xmlns:a16="http://schemas.microsoft.com/office/drawing/2014/main" id="{6815D93C-41AD-B7B8-C840-98DED3B930F9}"/>
                </a:ext>
              </a:extLst>
            </p:cNvPr>
            <p:cNvSpPr txBox="1"/>
            <p:nvPr/>
          </p:nvSpPr>
          <p:spPr>
            <a:xfrm>
              <a:off x="214696" y="6325289"/>
              <a:ext cx="3471735" cy="291398"/>
            </a:xfrm>
            <a:prstGeom prst="rect">
              <a:avLst/>
            </a:prstGeom>
            <a:noFill/>
          </p:spPr>
          <p:txBody>
            <a:bodyPr wrap="square" rtlCol="0">
              <a:spAutoFit/>
            </a:bodyPr>
            <a:lstStyle/>
            <a:p>
              <a:endParaRPr lang="en-US" sz="1600" dirty="0"/>
            </a:p>
          </p:txBody>
        </p:sp>
        <p:sp>
          <p:nvSpPr>
            <p:cNvPr id="30" name="Rectangle 29">
              <a:extLst>
                <a:ext uri="{FF2B5EF4-FFF2-40B4-BE49-F238E27FC236}">
                  <a16:creationId xmlns:a16="http://schemas.microsoft.com/office/drawing/2014/main" id="{8130ABEE-2B98-DF7A-03BB-D9B1EB69CCF5}"/>
                </a:ext>
              </a:extLst>
            </p:cNvPr>
            <p:cNvSpPr/>
            <p:nvPr/>
          </p:nvSpPr>
          <p:spPr>
            <a:xfrm>
              <a:off x="3031522" y="5943600"/>
              <a:ext cx="1416911" cy="41189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bg2">
                      <a:lumMod val="90000"/>
                    </a:schemeClr>
                  </a:solidFill>
                </a:rPr>
                <a:t>(as needed)</a:t>
              </a:r>
            </a:p>
          </p:txBody>
        </p:sp>
        <p:sp>
          <p:nvSpPr>
            <p:cNvPr id="31" name="Rectangle 30">
              <a:extLst>
                <a:ext uri="{FF2B5EF4-FFF2-40B4-BE49-F238E27FC236}">
                  <a16:creationId xmlns:a16="http://schemas.microsoft.com/office/drawing/2014/main" id="{9ECC8510-872B-F9AB-E1F5-C2C3A1DED861}"/>
                </a:ext>
              </a:extLst>
            </p:cNvPr>
            <p:cNvSpPr/>
            <p:nvPr/>
          </p:nvSpPr>
          <p:spPr>
            <a:xfrm>
              <a:off x="4422688" y="5943600"/>
              <a:ext cx="683740" cy="411892"/>
            </a:xfrm>
            <a:prstGeom prst="rect">
              <a:avLst/>
            </a:prstGeom>
            <a:solidFill>
              <a:schemeClr val="accent6">
                <a:lumMod val="75000"/>
              </a:schemeClr>
            </a:solidFill>
            <a:ln w="571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Stack</a:t>
              </a:r>
            </a:p>
          </p:txBody>
        </p:sp>
        <p:sp>
          <p:nvSpPr>
            <p:cNvPr id="32" name="Rectangle 31">
              <a:extLst>
                <a:ext uri="{FF2B5EF4-FFF2-40B4-BE49-F238E27FC236}">
                  <a16:creationId xmlns:a16="http://schemas.microsoft.com/office/drawing/2014/main" id="{31408000-3E78-172F-F02D-E907BC36FA78}"/>
                </a:ext>
              </a:extLst>
            </p:cNvPr>
            <p:cNvSpPr/>
            <p:nvPr/>
          </p:nvSpPr>
          <p:spPr>
            <a:xfrm>
              <a:off x="5106428" y="5943600"/>
              <a:ext cx="989572" cy="411892"/>
            </a:xfrm>
            <a:prstGeom prst="rect">
              <a:avLst/>
            </a:prstGeom>
            <a:solidFill>
              <a:schemeClr val="accent2">
                <a:lumMod val="50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t>Env/Arg</a:t>
              </a:r>
            </a:p>
          </p:txBody>
        </p:sp>
        <p:sp>
          <p:nvSpPr>
            <p:cNvPr id="33" name="TextBox 32">
              <a:extLst>
                <a:ext uri="{FF2B5EF4-FFF2-40B4-BE49-F238E27FC236}">
                  <a16:creationId xmlns:a16="http://schemas.microsoft.com/office/drawing/2014/main" id="{112DD013-31C3-9121-05DE-202F14D8B96F}"/>
                </a:ext>
              </a:extLst>
            </p:cNvPr>
            <p:cNvSpPr txBox="1"/>
            <p:nvPr/>
          </p:nvSpPr>
          <p:spPr>
            <a:xfrm>
              <a:off x="4197178" y="5574268"/>
              <a:ext cx="1898822" cy="291399"/>
            </a:xfrm>
            <a:prstGeom prst="rect">
              <a:avLst/>
            </a:prstGeom>
            <a:noFill/>
          </p:spPr>
          <p:txBody>
            <a:bodyPr wrap="square" rtlCol="0">
              <a:spAutoFit/>
            </a:bodyPr>
            <a:lstStyle/>
            <a:p>
              <a:pPr algn="r"/>
              <a:r>
                <a:rPr lang="en-US" sz="1600" dirty="0"/>
                <a:t>Higher addresses</a:t>
              </a:r>
            </a:p>
          </p:txBody>
        </p:sp>
        <p:sp>
          <p:nvSpPr>
            <p:cNvPr id="34" name="TextBox 33">
              <a:extLst>
                <a:ext uri="{FF2B5EF4-FFF2-40B4-BE49-F238E27FC236}">
                  <a16:creationId xmlns:a16="http://schemas.microsoft.com/office/drawing/2014/main" id="{BA654C4F-7181-5836-2D3A-41EE4EC0F618}"/>
                </a:ext>
              </a:extLst>
            </p:cNvPr>
            <p:cNvSpPr txBox="1"/>
            <p:nvPr/>
          </p:nvSpPr>
          <p:spPr>
            <a:xfrm>
              <a:off x="280084" y="5598919"/>
              <a:ext cx="1898822" cy="291399"/>
            </a:xfrm>
            <a:prstGeom prst="rect">
              <a:avLst/>
            </a:prstGeom>
            <a:noFill/>
          </p:spPr>
          <p:txBody>
            <a:bodyPr wrap="square" rtlCol="0">
              <a:spAutoFit/>
            </a:bodyPr>
            <a:lstStyle/>
            <a:p>
              <a:r>
                <a:rPr lang="en-US" sz="1600" dirty="0"/>
                <a:t>Lower addresses</a:t>
              </a:r>
            </a:p>
          </p:txBody>
        </p:sp>
      </p:grpSp>
      <p:sp>
        <p:nvSpPr>
          <p:cNvPr id="12" name="Rectangle 11">
            <a:extLst>
              <a:ext uri="{FF2B5EF4-FFF2-40B4-BE49-F238E27FC236}">
                <a16:creationId xmlns:a16="http://schemas.microsoft.com/office/drawing/2014/main" id="{8209A87D-8F03-43C9-77AE-0C7E5A34F142}"/>
              </a:ext>
            </a:extLst>
          </p:cNvPr>
          <p:cNvSpPr/>
          <p:nvPr/>
        </p:nvSpPr>
        <p:spPr>
          <a:xfrm rot="5400000">
            <a:off x="8532888" y="3728895"/>
            <a:ext cx="1972510" cy="1019948"/>
          </a:xfrm>
          <a:prstGeom prst="rect">
            <a:avLst/>
          </a:prstGeom>
          <a:solidFill>
            <a:srgbClr val="FFFFCC"/>
          </a:solid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t>Saved RIP for Main (‘0’)</a:t>
            </a:r>
          </a:p>
        </p:txBody>
      </p:sp>
      <p:sp>
        <p:nvSpPr>
          <p:cNvPr id="13" name="TextBox 12">
            <a:extLst>
              <a:ext uri="{FF2B5EF4-FFF2-40B4-BE49-F238E27FC236}">
                <a16:creationId xmlns:a16="http://schemas.microsoft.com/office/drawing/2014/main" id="{2EECE695-6962-E14D-5775-C882789A4D9B}"/>
              </a:ext>
            </a:extLst>
          </p:cNvPr>
          <p:cNvSpPr txBox="1"/>
          <p:nvPr/>
        </p:nvSpPr>
        <p:spPr>
          <a:xfrm>
            <a:off x="2012940" y="2857496"/>
            <a:ext cx="4606373" cy="369332"/>
          </a:xfrm>
          <a:prstGeom prst="rect">
            <a:avLst/>
          </a:prstGeom>
          <a:solidFill>
            <a:srgbClr val="CCECFF"/>
          </a:solidFill>
          <a:ln>
            <a:solidFill>
              <a:srgbClr val="92D050"/>
            </a:solidFill>
          </a:ln>
        </p:spPr>
        <p:txBody>
          <a:bodyPr wrap="square" rtlCol="0">
            <a:spAutoFit/>
          </a:bodyPr>
          <a:lstStyle/>
          <a:p>
            <a:pPr algn="ctr"/>
            <a:r>
              <a:rPr lang="en-US" dirty="0">
                <a:solidFill>
                  <a:srgbClr val="FF0000"/>
                </a:solidFill>
              </a:rPr>
              <a:t>Function’s Part of the Stack</a:t>
            </a:r>
          </a:p>
        </p:txBody>
      </p:sp>
      <p:sp>
        <p:nvSpPr>
          <p:cNvPr id="14" name="TextBox 13">
            <a:extLst>
              <a:ext uri="{FF2B5EF4-FFF2-40B4-BE49-F238E27FC236}">
                <a16:creationId xmlns:a16="http://schemas.microsoft.com/office/drawing/2014/main" id="{8F6FBA7F-5A5B-9018-A741-F35B56A04D61}"/>
              </a:ext>
            </a:extLst>
          </p:cNvPr>
          <p:cNvSpPr txBox="1"/>
          <p:nvPr/>
        </p:nvSpPr>
        <p:spPr>
          <a:xfrm>
            <a:off x="6629724" y="2883277"/>
            <a:ext cx="4591862" cy="369332"/>
          </a:xfrm>
          <a:prstGeom prst="rect">
            <a:avLst/>
          </a:prstGeom>
          <a:solidFill>
            <a:schemeClr val="bg2"/>
          </a:solidFill>
        </p:spPr>
        <p:txBody>
          <a:bodyPr wrap="square" rtlCol="0">
            <a:spAutoFit/>
          </a:bodyPr>
          <a:lstStyle/>
          <a:p>
            <a:pPr algn="ctr"/>
            <a:r>
              <a:rPr lang="en-US" dirty="0">
                <a:solidFill>
                  <a:srgbClr val="FF0000"/>
                </a:solidFill>
              </a:rPr>
              <a:t>Main’s Part of the Stack</a:t>
            </a:r>
          </a:p>
        </p:txBody>
      </p:sp>
      <p:sp>
        <p:nvSpPr>
          <p:cNvPr id="15" name="Rectangle 14">
            <a:extLst>
              <a:ext uri="{FF2B5EF4-FFF2-40B4-BE49-F238E27FC236}">
                <a16:creationId xmlns:a16="http://schemas.microsoft.com/office/drawing/2014/main" id="{0447F41E-635D-C72B-8B5D-6DA0D14CBD64}"/>
              </a:ext>
            </a:extLst>
          </p:cNvPr>
          <p:cNvSpPr/>
          <p:nvPr/>
        </p:nvSpPr>
        <p:spPr>
          <a:xfrm rot="5400000">
            <a:off x="9671161" y="3675633"/>
            <a:ext cx="1972509" cy="1107518"/>
          </a:xfrm>
          <a:prstGeom prst="rect">
            <a:avLst/>
          </a:prstGeom>
          <a:solidFill>
            <a:srgbClr val="FFEBEB"/>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Main’s Arguments (in reverse order)</a:t>
            </a:r>
          </a:p>
        </p:txBody>
      </p:sp>
      <p:sp>
        <p:nvSpPr>
          <p:cNvPr id="16" name="Rectangle 15">
            <a:extLst>
              <a:ext uri="{FF2B5EF4-FFF2-40B4-BE49-F238E27FC236}">
                <a16:creationId xmlns:a16="http://schemas.microsoft.com/office/drawing/2014/main" id="{AAF4F80D-AEA8-B5AC-4F06-4FD0FBC42F66}"/>
              </a:ext>
            </a:extLst>
          </p:cNvPr>
          <p:cNvSpPr/>
          <p:nvPr/>
        </p:nvSpPr>
        <p:spPr>
          <a:xfrm rot="5400000">
            <a:off x="6394691" y="3662708"/>
            <a:ext cx="1972515" cy="1152317"/>
          </a:xfrm>
          <a:prstGeom prst="rect">
            <a:avLst/>
          </a:prstGeom>
          <a:solidFill>
            <a:schemeClr val="accent6">
              <a:lumMod val="20000"/>
              <a:lumOff val="80000"/>
            </a:schemeClr>
          </a:solidFill>
          <a:ln w="28575">
            <a:solidFill>
              <a:schemeClr val="tx1"/>
            </a:solidFill>
            <a:prstDash val="solid"/>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Main’s Local (defined) Variables</a:t>
            </a:r>
          </a:p>
        </p:txBody>
      </p:sp>
      <p:sp>
        <p:nvSpPr>
          <p:cNvPr id="17" name="Rectangle 16">
            <a:extLst>
              <a:ext uri="{FF2B5EF4-FFF2-40B4-BE49-F238E27FC236}">
                <a16:creationId xmlns:a16="http://schemas.microsoft.com/office/drawing/2014/main" id="{99AD61A8-BFF1-A763-9FA5-68B5261D869E}"/>
              </a:ext>
            </a:extLst>
          </p:cNvPr>
          <p:cNvSpPr/>
          <p:nvPr/>
        </p:nvSpPr>
        <p:spPr>
          <a:xfrm rot="5400000">
            <a:off x="3057624" y="3912725"/>
            <a:ext cx="1972509" cy="633335"/>
          </a:xfrm>
          <a:prstGeom prst="rect">
            <a:avLst/>
          </a:prstGeom>
          <a:solidFill>
            <a:srgbClr val="CCECFF"/>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Function1’s</a:t>
            </a:r>
            <a:r>
              <a:rPr lang="en-US" sz="2000" b="1" dirty="0"/>
              <a:t> Saved RBP</a:t>
            </a:r>
          </a:p>
        </p:txBody>
      </p:sp>
      <p:sp>
        <p:nvSpPr>
          <p:cNvPr id="18" name="Rectangle 17">
            <a:extLst>
              <a:ext uri="{FF2B5EF4-FFF2-40B4-BE49-F238E27FC236}">
                <a16:creationId xmlns:a16="http://schemas.microsoft.com/office/drawing/2014/main" id="{C5EDE129-0405-2917-EAB8-902D788EB745}"/>
              </a:ext>
            </a:extLst>
          </p:cNvPr>
          <p:cNvSpPr/>
          <p:nvPr/>
        </p:nvSpPr>
        <p:spPr>
          <a:xfrm rot="5400000">
            <a:off x="3987945" y="3724337"/>
            <a:ext cx="1982344" cy="1019948"/>
          </a:xfrm>
          <a:prstGeom prst="rect">
            <a:avLst/>
          </a:prstGeom>
          <a:solidFill>
            <a:srgbClr val="FFFFCC"/>
          </a:solid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2000" b="1" dirty="0"/>
              <a:t>Saved RIP for Function1</a:t>
            </a:r>
          </a:p>
        </p:txBody>
      </p:sp>
      <p:sp>
        <p:nvSpPr>
          <p:cNvPr id="19" name="Rectangle 18">
            <a:extLst>
              <a:ext uri="{FF2B5EF4-FFF2-40B4-BE49-F238E27FC236}">
                <a16:creationId xmlns:a16="http://schemas.microsoft.com/office/drawing/2014/main" id="{9C66D9F9-23BA-E45B-EB40-3A7261CC8882}"/>
              </a:ext>
            </a:extLst>
          </p:cNvPr>
          <p:cNvSpPr/>
          <p:nvPr/>
        </p:nvSpPr>
        <p:spPr>
          <a:xfrm rot="5400000">
            <a:off x="5134133" y="3685465"/>
            <a:ext cx="1972509" cy="1107518"/>
          </a:xfrm>
          <a:prstGeom prst="rect">
            <a:avLst/>
          </a:prstGeom>
          <a:solidFill>
            <a:srgbClr val="FFEBEB"/>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Function1’s Arguments (in reverse order)</a:t>
            </a:r>
          </a:p>
        </p:txBody>
      </p:sp>
      <p:sp>
        <p:nvSpPr>
          <p:cNvPr id="20" name="Rectangle 19">
            <a:extLst>
              <a:ext uri="{FF2B5EF4-FFF2-40B4-BE49-F238E27FC236}">
                <a16:creationId xmlns:a16="http://schemas.microsoft.com/office/drawing/2014/main" id="{F267A203-C7C6-5A34-AE64-D6E74818F777}"/>
              </a:ext>
            </a:extLst>
          </p:cNvPr>
          <p:cNvSpPr/>
          <p:nvPr/>
        </p:nvSpPr>
        <p:spPr>
          <a:xfrm rot="5400000">
            <a:off x="1780708" y="3653231"/>
            <a:ext cx="1972515" cy="1152317"/>
          </a:xfrm>
          <a:prstGeom prst="rect">
            <a:avLst/>
          </a:prstGeom>
          <a:solidFill>
            <a:schemeClr val="accent6">
              <a:lumMod val="20000"/>
              <a:lumOff val="80000"/>
            </a:schemeClr>
          </a:solidFill>
          <a:ln w="28575">
            <a:solidFill>
              <a:schemeClr val="tx1"/>
            </a:solidFill>
            <a:prstDash val="solid"/>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b="1" dirty="0"/>
              <a:t>Function1’s Local (defined) Variables</a:t>
            </a:r>
          </a:p>
        </p:txBody>
      </p:sp>
      <p:sp>
        <p:nvSpPr>
          <p:cNvPr id="21" name="TextBox 20">
            <a:extLst>
              <a:ext uri="{FF2B5EF4-FFF2-40B4-BE49-F238E27FC236}">
                <a16:creationId xmlns:a16="http://schemas.microsoft.com/office/drawing/2014/main" id="{892DE154-C4DC-9E30-7FB1-4B87C983095C}"/>
              </a:ext>
            </a:extLst>
          </p:cNvPr>
          <p:cNvSpPr txBox="1"/>
          <p:nvPr/>
        </p:nvSpPr>
        <p:spPr>
          <a:xfrm>
            <a:off x="2633590" y="5369726"/>
            <a:ext cx="7665968" cy="923330"/>
          </a:xfrm>
          <a:prstGeom prst="rect">
            <a:avLst/>
          </a:prstGeom>
          <a:solidFill>
            <a:srgbClr val="FFFFCC"/>
          </a:solidFill>
        </p:spPr>
        <p:txBody>
          <a:bodyPr wrap="square" rtlCol="0">
            <a:spAutoFit/>
          </a:bodyPr>
          <a:lstStyle/>
          <a:p>
            <a:pPr algn="ctr"/>
            <a:r>
              <a:rPr lang="en-US" dirty="0"/>
              <a:t>The order can change, and there can be various locations in the address space for these components!!!!</a:t>
            </a:r>
          </a:p>
          <a:p>
            <a:pPr algn="ctr"/>
            <a:r>
              <a:rPr lang="en-US" dirty="0"/>
              <a:t>CAN HAVE NX-BIT MARKING IN SOME AREAS</a:t>
            </a:r>
          </a:p>
        </p:txBody>
      </p:sp>
      <p:sp>
        <p:nvSpPr>
          <p:cNvPr id="22" name="Arrow: Right 21">
            <a:extLst>
              <a:ext uri="{FF2B5EF4-FFF2-40B4-BE49-F238E27FC236}">
                <a16:creationId xmlns:a16="http://schemas.microsoft.com/office/drawing/2014/main" id="{E56DF7D8-719E-24D0-FB95-D693900606EF}"/>
              </a:ext>
            </a:extLst>
          </p:cNvPr>
          <p:cNvSpPr/>
          <p:nvPr/>
        </p:nvSpPr>
        <p:spPr>
          <a:xfrm rot="5400000">
            <a:off x="1688651" y="2469629"/>
            <a:ext cx="1050258" cy="515703"/>
          </a:xfrm>
          <a:prstGeom prst="rightArrow">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RSP</a:t>
            </a:r>
          </a:p>
        </p:txBody>
      </p:sp>
      <p:sp>
        <p:nvSpPr>
          <p:cNvPr id="23" name="Arrow: Right 22">
            <a:extLst>
              <a:ext uri="{FF2B5EF4-FFF2-40B4-BE49-F238E27FC236}">
                <a16:creationId xmlns:a16="http://schemas.microsoft.com/office/drawing/2014/main" id="{F0F532F7-E10E-8A29-DBE0-7F41FC240CAD}"/>
              </a:ext>
            </a:extLst>
          </p:cNvPr>
          <p:cNvSpPr/>
          <p:nvPr/>
        </p:nvSpPr>
        <p:spPr>
          <a:xfrm rot="5400000">
            <a:off x="6115753" y="2183752"/>
            <a:ext cx="1067607" cy="1093457"/>
          </a:xfrm>
          <a:prstGeom prst="rightArrow">
            <a:avLst>
              <a:gd name="adj1" fmla="val 65853"/>
              <a:gd name="adj2" fmla="val 20368"/>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Function1’s RBP</a:t>
            </a:r>
          </a:p>
        </p:txBody>
      </p:sp>
      <p:sp>
        <p:nvSpPr>
          <p:cNvPr id="24" name="Arrow: Right 23">
            <a:extLst>
              <a:ext uri="{FF2B5EF4-FFF2-40B4-BE49-F238E27FC236}">
                <a16:creationId xmlns:a16="http://schemas.microsoft.com/office/drawing/2014/main" id="{D8D7BCB8-FBDB-8D24-218C-C02925008ED9}"/>
              </a:ext>
            </a:extLst>
          </p:cNvPr>
          <p:cNvSpPr/>
          <p:nvPr/>
        </p:nvSpPr>
        <p:spPr>
          <a:xfrm rot="16200000">
            <a:off x="3806755" y="1845202"/>
            <a:ext cx="859726" cy="394014"/>
          </a:xfrm>
          <a:prstGeom prst="rightArrow">
            <a:avLst/>
          </a:prstGeom>
          <a:solidFill>
            <a:srgbClr val="FFEBEB"/>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RIP</a:t>
            </a:r>
          </a:p>
        </p:txBody>
      </p:sp>
      <p:sp>
        <p:nvSpPr>
          <p:cNvPr id="3" name="Rectangle 2">
            <a:extLst>
              <a:ext uri="{FF2B5EF4-FFF2-40B4-BE49-F238E27FC236}">
                <a16:creationId xmlns:a16="http://schemas.microsoft.com/office/drawing/2014/main" id="{055D8B8C-188F-FE1A-9CFF-D7EF0381AC2F}"/>
              </a:ext>
            </a:extLst>
          </p:cNvPr>
          <p:cNvSpPr/>
          <p:nvPr/>
        </p:nvSpPr>
        <p:spPr>
          <a:xfrm rot="5400000">
            <a:off x="2546437" y="4098617"/>
            <a:ext cx="1982344" cy="25171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b="1" dirty="0">
                <a:solidFill>
                  <a:srgbClr val="FFFF00"/>
                </a:solidFill>
              </a:rPr>
              <a:t>CANARY</a:t>
            </a:r>
          </a:p>
        </p:txBody>
      </p:sp>
      <p:sp>
        <p:nvSpPr>
          <p:cNvPr id="35" name="Rectangle 34">
            <a:extLst>
              <a:ext uri="{FF2B5EF4-FFF2-40B4-BE49-F238E27FC236}">
                <a16:creationId xmlns:a16="http://schemas.microsoft.com/office/drawing/2014/main" id="{B924FF66-B000-04ED-C874-24676B99EA3C}"/>
              </a:ext>
            </a:extLst>
          </p:cNvPr>
          <p:cNvSpPr/>
          <p:nvPr/>
        </p:nvSpPr>
        <p:spPr>
          <a:xfrm rot="5400000">
            <a:off x="7141001" y="4121792"/>
            <a:ext cx="1982344" cy="25171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2000" b="1" dirty="0">
                <a:solidFill>
                  <a:srgbClr val="FFFF00"/>
                </a:solidFill>
              </a:rPr>
              <a:t>CANARY</a:t>
            </a:r>
          </a:p>
        </p:txBody>
      </p:sp>
    </p:spTree>
    <p:extLst>
      <p:ext uri="{BB962C8B-B14F-4D97-AF65-F5344CB8AC3E}">
        <p14:creationId xmlns:p14="http://schemas.microsoft.com/office/powerpoint/2010/main" val="2584208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394ED-9D95-3246-8BC8-C7F8D5389644}"/>
              </a:ext>
            </a:extLst>
          </p:cNvPr>
          <p:cNvSpPr>
            <a:spLocks noGrp="1"/>
          </p:cNvSpPr>
          <p:nvPr>
            <p:ph type="title"/>
          </p:nvPr>
        </p:nvSpPr>
        <p:spPr>
          <a:xfrm>
            <a:off x="33338" y="46037"/>
            <a:ext cx="10515600" cy="473075"/>
          </a:xfrm>
        </p:spPr>
        <p:txBody>
          <a:bodyPr>
            <a:normAutofit fontScale="90000"/>
          </a:bodyPr>
          <a:lstStyle/>
          <a:p>
            <a:r>
              <a:rPr lang="en-US" dirty="0"/>
              <a:t>64-bit Register example … running GHHv6 code</a:t>
            </a:r>
          </a:p>
        </p:txBody>
      </p:sp>
      <p:sp>
        <p:nvSpPr>
          <p:cNvPr id="6" name="TextBox 5">
            <a:extLst>
              <a:ext uri="{FF2B5EF4-FFF2-40B4-BE49-F238E27FC236}">
                <a16:creationId xmlns:a16="http://schemas.microsoft.com/office/drawing/2014/main" id="{2F0C9906-8F62-ED32-9E64-9F777DE61A53}"/>
              </a:ext>
            </a:extLst>
          </p:cNvPr>
          <p:cNvSpPr txBox="1"/>
          <p:nvPr/>
        </p:nvSpPr>
        <p:spPr>
          <a:xfrm>
            <a:off x="134120" y="519112"/>
            <a:ext cx="11544300" cy="6006452"/>
          </a:xfrm>
          <a:prstGeom prst="rect">
            <a:avLst/>
          </a:prstGeom>
          <a:noFill/>
        </p:spPr>
        <p:txBody>
          <a:bodyPr wrap="square">
            <a:spAutoFit/>
          </a:bodyPr>
          <a:lstStyle/>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registers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rax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0x0               </a:t>
            </a:r>
          </a:p>
          <a:p>
            <a:pPr marL="0" marR="0">
              <a:lnSpc>
                <a:spcPct val="107000"/>
              </a:lnSpc>
              <a:spcBef>
                <a:spcPts val="0"/>
              </a:spcBef>
              <a:spcAft>
                <a:spcPts val="0"/>
              </a:spcAft>
            </a:pP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i="1" kern="100" dirty="0" err="1">
                <a:effectLst/>
                <a:latin typeface="Calibri" panose="020F0502020204030204" pitchFamily="34" charset="0"/>
                <a:ea typeface="Calibri" panose="020F0502020204030204" pitchFamily="34" charset="0"/>
                <a:cs typeface="Times New Roman" panose="02020603050405020304" pitchFamily="18" charset="0"/>
              </a:rPr>
              <a:t>rbx</a:t>
            </a:r>
            <a:r>
              <a:rPr lang="en-US" sz="1800" i="1" kern="100" dirty="0">
                <a:effectLst/>
                <a:latin typeface="Calibri" panose="020F0502020204030204" pitchFamily="34" charset="0"/>
                <a:ea typeface="Calibri" panose="020F0502020204030204" pitchFamily="34" charset="0"/>
                <a:cs typeface="Times New Roman" panose="02020603050405020304" pitchFamily="18" charset="0"/>
              </a:rPr>
              <a:t>   : 0x007fffffffdef8  →  0x007fffffffe248  →  "/home/brycekalel1/GHHv6/ch11/vuln"</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rcx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0x55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rdx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0x14              </a:t>
            </a:r>
          </a:p>
          <a:p>
            <a:pPr marL="0" marR="0">
              <a:lnSpc>
                <a:spcPct val="107000"/>
              </a:lnSpc>
              <a:spcBef>
                <a:spcPts val="0"/>
              </a:spcBef>
              <a:spcAft>
                <a:spcPts val="0"/>
              </a:spcAft>
            </a:pPr>
            <a:r>
              <a:rPr lang="en-US" sz="18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rsp</a:t>
            </a:r>
            <a:r>
              <a:rPr lang="en-US" sz="18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 0x007fffffffdd68  →  "</a:t>
            </a:r>
            <a:r>
              <a:rPr lang="en-US" sz="1800" kern="1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faabgaabhaabiaabjaabkaablaabmaabnaaboaabpaabqaabra</a:t>
            </a:r>
            <a:r>
              <a:rPr lang="en-US" sz="18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18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rbp</a:t>
            </a:r>
            <a:r>
              <a:rPr lang="en-US" sz="18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 0x6261616562616164 ("</a:t>
            </a:r>
            <a:r>
              <a:rPr lang="en-US" sz="1800" kern="1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daabeaab</a:t>
            </a:r>
            <a:r>
              <a:rPr lang="en-US" sz="18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1800" kern="100" dirty="0">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rsi</a:t>
            </a:r>
            <a:r>
              <a:rPr lang="en-US" sz="1800" kern="100" dirty="0">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   : 0x00000000402010  →  "Ultr4S3cr3tP4ssw0rd!"</a:t>
            </a:r>
          </a:p>
          <a:p>
            <a:pPr marL="0" marR="0">
              <a:lnSpc>
                <a:spcPct val="107000"/>
              </a:lnSpc>
              <a:spcBef>
                <a:spcPts val="0"/>
              </a:spcBef>
              <a:spcAft>
                <a:spcPts val="0"/>
              </a:spcAft>
            </a:pPr>
            <a:r>
              <a:rPr lang="en-US" sz="1800" kern="100" dirty="0">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rdi</a:t>
            </a:r>
            <a:r>
              <a:rPr lang="en-US" sz="1800" kern="100" dirty="0">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   : 0x007fffffffdcf0  →  "</a:t>
            </a:r>
            <a:r>
              <a:rPr lang="en-US" sz="1800" kern="100" dirty="0" err="1">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aaaabaaacaaadaaaeaaafaaagaaahaaaiaaajaaakaaalaaama</a:t>
            </a:r>
            <a:r>
              <a:rPr lang="en-US" sz="1800" kern="100" dirty="0">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18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$rip   : 0x00000000401301  →  &lt;auth+171&gt; ret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$r8    : 0x0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$r9    : 0x007ffff7dc9740  →  0x007ffff7dc9740  →  [loop detected]</a:t>
            </a:r>
          </a:p>
          <a:p>
            <a:pPr marL="0" marR="0">
              <a:lnSpc>
                <a:spcPct val="107000"/>
              </a:lnSpc>
              <a:spcBef>
                <a:spcPts val="0"/>
              </a:spcBef>
              <a:spcAft>
                <a:spcPts val="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$r10   : 0x007ffff7de6388  →  0x0010001a00001303</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it-IT" sz="1800" kern="100" dirty="0">
                <a:effectLst/>
                <a:latin typeface="Calibri" panose="020F0502020204030204" pitchFamily="34" charset="0"/>
                <a:ea typeface="Calibri" panose="020F0502020204030204" pitchFamily="34" charset="0"/>
                <a:cs typeface="Times New Roman" panose="02020603050405020304" pitchFamily="18" charset="0"/>
              </a:rPr>
              <a:t>$r11   : 0x007ffff7f23490  →  0x41c45a7e01fa8348</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$r12   : 0x0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$r13   : 0x007fffffffdf08  →  0x007fffffffe26a  →  "COLORFGBG=15;0"</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$r14   : 0x00000000403e00  →  0x00000000401220  →  &lt;__do_global_dtors_aux+0&gt; endbr64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$r15   : 0x007ffff7ffd020  →  0x007ffff7ffe2e0  →  0x0000000000000000</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eflags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[zero carry PARITY adjust sign trap INTERRUPT direction overflow RESUME virtualx86 identification]</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$cs: 0x33 $ss: 0x2b $ds: 0x00 $es: 0x00 $fs: 0x00 $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0x00 </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Tree>
    <p:extLst>
      <p:ext uri="{BB962C8B-B14F-4D97-AF65-F5344CB8AC3E}">
        <p14:creationId xmlns:p14="http://schemas.microsoft.com/office/powerpoint/2010/main" val="4035324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394ED-9D95-3246-8BC8-C7F8D5389644}"/>
              </a:ext>
            </a:extLst>
          </p:cNvPr>
          <p:cNvSpPr>
            <a:spLocks noGrp="1"/>
          </p:cNvSpPr>
          <p:nvPr>
            <p:ph type="title"/>
          </p:nvPr>
        </p:nvSpPr>
        <p:spPr/>
        <p:txBody>
          <a:bodyPr/>
          <a:lstStyle/>
          <a:p>
            <a:r>
              <a:rPr lang="en-US" dirty="0"/>
              <a:t>64-bit Stack example…running GHHv6 code</a:t>
            </a:r>
          </a:p>
        </p:txBody>
      </p:sp>
      <p:sp>
        <p:nvSpPr>
          <p:cNvPr id="5" name="TextBox 4">
            <a:extLst>
              <a:ext uri="{FF2B5EF4-FFF2-40B4-BE49-F238E27FC236}">
                <a16:creationId xmlns:a16="http://schemas.microsoft.com/office/drawing/2014/main" id="{4DD88989-E903-CCC8-16E6-6942C5021B9A}"/>
              </a:ext>
            </a:extLst>
          </p:cNvPr>
          <p:cNvSpPr txBox="1"/>
          <p:nvPr/>
        </p:nvSpPr>
        <p:spPr>
          <a:xfrm>
            <a:off x="666750" y="2417327"/>
            <a:ext cx="11120437" cy="3034677"/>
          </a:xfrm>
          <a:prstGeom prst="rect">
            <a:avLst/>
          </a:prstGeom>
          <a:noFill/>
        </p:spPr>
        <p:txBody>
          <a:bodyPr wrap="square">
            <a:spAutoFit/>
          </a:bodyPr>
          <a:lstStyle/>
          <a:p>
            <a:pPr marL="0" marR="0">
              <a:lnSpc>
                <a:spcPct val="107000"/>
              </a:lnSpc>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stack ────</a:t>
            </a:r>
          </a:p>
          <a:p>
            <a:pPr marL="0" marR="0">
              <a:lnSpc>
                <a:spcPct val="107000"/>
              </a:lnSpc>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0x</a:t>
            </a:r>
            <a:r>
              <a:rPr lang="en-US" sz="2000" kern="100" dirty="0">
                <a:effectLst/>
                <a:highlight>
                  <a:srgbClr val="FFE1E1"/>
                </a:highlight>
                <a:latin typeface="Calibri" panose="020F0502020204030204" pitchFamily="34" charset="0"/>
                <a:ea typeface="Calibri" panose="020F0502020204030204" pitchFamily="34" charset="0"/>
                <a:cs typeface="Times New Roman" panose="02020603050405020304" pitchFamily="18" charset="0"/>
              </a:rPr>
              <a:t>00</a:t>
            </a:r>
            <a:r>
              <a:rPr lang="en-US" sz="20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7fff</a:t>
            </a:r>
            <a:r>
              <a:rPr lang="en-US" sz="2000" kern="100" dirty="0">
                <a:effectLst/>
                <a:highlight>
                  <a:srgbClr val="FFCCFF"/>
                </a:highlight>
                <a:latin typeface="Calibri" panose="020F0502020204030204" pitchFamily="34" charset="0"/>
                <a:ea typeface="Calibri" panose="020F0502020204030204" pitchFamily="34" charset="0"/>
                <a:cs typeface="Times New Roman" panose="02020603050405020304" pitchFamily="18" charset="0"/>
              </a:rPr>
              <a:t>ffffdd68</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│+0x0000: "</a:t>
            </a:r>
            <a:r>
              <a:rPr lang="en-US" sz="2000" kern="100" dirty="0" err="1">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faabgaabhaabiaabjaabkaablaabmaabnaaboaabpaabqaabra</a:t>
            </a:r>
            <a:r>
              <a:rPr lang="en-US" sz="2000" kern="100" dirty="0">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       ← $</a:t>
            </a:r>
            <a:r>
              <a:rPr lang="en-US" sz="2000" kern="100" dirty="0" err="1">
                <a:effectLst/>
                <a:highlight>
                  <a:srgbClr val="FFFFCC"/>
                </a:highlight>
                <a:latin typeface="Calibri" panose="020F0502020204030204" pitchFamily="34" charset="0"/>
                <a:ea typeface="Calibri" panose="020F0502020204030204" pitchFamily="34" charset="0"/>
                <a:cs typeface="Times New Roman" panose="02020603050405020304" pitchFamily="18" charset="0"/>
              </a:rPr>
              <a:t>rsp</a:t>
            </a:r>
            <a:endParaRPr lang="en-US" sz="2000" kern="100" dirty="0">
              <a:effectLst/>
              <a:highlight>
                <a:srgbClr val="FFFFCC"/>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0x007fffffffdd70│+0x0008: "</a:t>
            </a:r>
            <a:r>
              <a:rPr lang="en-US" sz="2000" kern="100" dirty="0" err="1">
                <a:effectLst/>
                <a:latin typeface="Calibri" panose="020F0502020204030204" pitchFamily="34" charset="0"/>
                <a:ea typeface="Calibri" panose="020F0502020204030204" pitchFamily="34" charset="0"/>
                <a:cs typeface="Times New Roman" panose="02020603050405020304" pitchFamily="18" charset="0"/>
              </a:rPr>
              <a:t>haabiaabjaabkaablaabmaabnaaboaabpaabqaabraabsaabta</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0x007fffffffdd78│+0x0010: "</a:t>
            </a:r>
            <a:r>
              <a:rPr lang="en-US" sz="2000" kern="100" dirty="0" err="1">
                <a:effectLst/>
                <a:latin typeface="Calibri" panose="020F0502020204030204" pitchFamily="34" charset="0"/>
                <a:ea typeface="Calibri" panose="020F0502020204030204" pitchFamily="34" charset="0"/>
                <a:cs typeface="Times New Roman" panose="02020603050405020304" pitchFamily="18" charset="0"/>
              </a:rPr>
              <a:t>jaabkaablaabmaabnaaboaabpaabqaabraabsaabtaabuaabva</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0x007fffffffdd80│+0x0018: "</a:t>
            </a:r>
            <a:r>
              <a:rPr lang="en-US" sz="2000" kern="100" dirty="0" err="1">
                <a:effectLst/>
                <a:latin typeface="Calibri" panose="020F0502020204030204" pitchFamily="34" charset="0"/>
                <a:ea typeface="Calibri" panose="020F0502020204030204" pitchFamily="34" charset="0"/>
                <a:cs typeface="Times New Roman" panose="02020603050405020304" pitchFamily="18" charset="0"/>
              </a:rPr>
              <a:t>laabmaabnaaboaabpaabqaabraabsaabtaabuaabvaabwaabxa</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0x007fffffffdd88│+0x0020: "</a:t>
            </a:r>
            <a:r>
              <a:rPr lang="en-US" sz="2000" kern="100" dirty="0" err="1">
                <a:effectLst/>
                <a:latin typeface="Calibri" panose="020F0502020204030204" pitchFamily="34" charset="0"/>
                <a:ea typeface="Calibri" panose="020F0502020204030204" pitchFamily="34" charset="0"/>
                <a:cs typeface="Times New Roman" panose="02020603050405020304" pitchFamily="18" charset="0"/>
              </a:rPr>
              <a:t>naaboaabpaabqaabraabsaabtaabuaabvaabwaabxaabyaab</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0x007fffffffdd90│+0x0028: "</a:t>
            </a:r>
            <a:r>
              <a:rPr lang="en-US" sz="2000" kern="100" dirty="0" err="1">
                <a:effectLst/>
                <a:latin typeface="Calibri" panose="020F0502020204030204" pitchFamily="34" charset="0"/>
                <a:ea typeface="Calibri" panose="020F0502020204030204" pitchFamily="34" charset="0"/>
                <a:cs typeface="Times New Roman" panose="02020603050405020304" pitchFamily="18" charset="0"/>
              </a:rPr>
              <a:t>paabqaabraabsaabtaabuaabvaabwaabxaabyaab</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0x007fffffffdd98│+0x0030: "</a:t>
            </a:r>
            <a:r>
              <a:rPr lang="en-US" sz="2000" kern="100" dirty="0" err="1">
                <a:effectLst/>
                <a:latin typeface="Calibri" panose="020F0502020204030204" pitchFamily="34" charset="0"/>
                <a:ea typeface="Calibri" panose="020F0502020204030204" pitchFamily="34" charset="0"/>
                <a:cs typeface="Times New Roman" panose="02020603050405020304" pitchFamily="18" charset="0"/>
              </a:rPr>
              <a:t>raabsaabtaabuaabvaabwaabxaabyaab</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0x007fffffffdda0│+0x0038: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taabuaabvaabwaabxaabyaab</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dirty="0"/>
          </a:p>
        </p:txBody>
      </p:sp>
      <p:sp>
        <p:nvSpPr>
          <p:cNvPr id="4" name="TextBox 3">
            <a:extLst>
              <a:ext uri="{FF2B5EF4-FFF2-40B4-BE49-F238E27FC236}">
                <a16:creationId xmlns:a16="http://schemas.microsoft.com/office/drawing/2014/main" id="{731DE56F-4F30-5D22-49AC-253FDE40000E}"/>
              </a:ext>
            </a:extLst>
          </p:cNvPr>
          <p:cNvSpPr txBox="1"/>
          <p:nvPr/>
        </p:nvSpPr>
        <p:spPr>
          <a:xfrm>
            <a:off x="1049866" y="1477433"/>
            <a:ext cx="8322733" cy="954107"/>
          </a:xfrm>
          <a:prstGeom prst="rect">
            <a:avLst/>
          </a:prstGeom>
          <a:noFill/>
        </p:spPr>
        <p:txBody>
          <a:bodyPr wrap="square" rtlCol="0">
            <a:spAutoFit/>
          </a:bodyPr>
          <a:lstStyle/>
          <a:p>
            <a:r>
              <a:rPr lang="en-US" sz="2800" dirty="0"/>
              <a:t>Only 48 bits of memory addresses are used of 64-bits possible by windows/</a:t>
            </a:r>
            <a:r>
              <a:rPr lang="en-US" sz="2800" dirty="0" err="1"/>
              <a:t>linux</a:t>
            </a:r>
            <a:r>
              <a:rPr lang="en-US" sz="2800" dirty="0"/>
              <a:t> on x86_64 (i.e. x64)</a:t>
            </a:r>
          </a:p>
        </p:txBody>
      </p:sp>
      <p:sp>
        <p:nvSpPr>
          <p:cNvPr id="6" name="Rectangle 5">
            <a:extLst>
              <a:ext uri="{FF2B5EF4-FFF2-40B4-BE49-F238E27FC236}">
                <a16:creationId xmlns:a16="http://schemas.microsoft.com/office/drawing/2014/main" id="{327C8278-9264-7907-6ADF-AFF04656C804}"/>
              </a:ext>
            </a:extLst>
          </p:cNvPr>
          <p:cNvSpPr/>
          <p:nvPr/>
        </p:nvSpPr>
        <p:spPr>
          <a:xfrm>
            <a:off x="666750" y="5523442"/>
            <a:ext cx="1773767" cy="969433"/>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Virtual memory address (absolute)</a:t>
            </a:r>
          </a:p>
        </p:txBody>
      </p:sp>
      <p:sp>
        <p:nvSpPr>
          <p:cNvPr id="7" name="Rectangle 6">
            <a:extLst>
              <a:ext uri="{FF2B5EF4-FFF2-40B4-BE49-F238E27FC236}">
                <a16:creationId xmlns:a16="http://schemas.microsoft.com/office/drawing/2014/main" id="{1483828E-D956-A250-620B-DE429453275F}"/>
              </a:ext>
            </a:extLst>
          </p:cNvPr>
          <p:cNvSpPr/>
          <p:nvPr/>
        </p:nvSpPr>
        <p:spPr>
          <a:xfrm>
            <a:off x="2478617" y="5380567"/>
            <a:ext cx="1013883" cy="1375032"/>
          </a:xfrm>
          <a:prstGeom prst="rect">
            <a:avLst/>
          </a:prstGeom>
          <a:solidFill>
            <a:srgbClr val="FAFFDD"/>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Relative memory address</a:t>
            </a:r>
          </a:p>
          <a:p>
            <a:pPr algn="ctr"/>
            <a:r>
              <a:rPr lang="en-US" dirty="0"/>
              <a:t>In stack frame</a:t>
            </a:r>
          </a:p>
        </p:txBody>
      </p:sp>
    </p:spTree>
    <p:extLst>
      <p:ext uri="{BB962C8B-B14F-4D97-AF65-F5344CB8AC3E}">
        <p14:creationId xmlns:p14="http://schemas.microsoft.com/office/powerpoint/2010/main" val="13908250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D85CE-2884-D2E3-09A9-3A0C378B4A38}"/>
              </a:ext>
            </a:extLst>
          </p:cNvPr>
          <p:cNvSpPr>
            <a:spLocks noGrp="1"/>
          </p:cNvSpPr>
          <p:nvPr>
            <p:ph type="title"/>
          </p:nvPr>
        </p:nvSpPr>
        <p:spPr>
          <a:xfrm>
            <a:off x="55033" y="123551"/>
            <a:ext cx="10515600" cy="676374"/>
          </a:xfrm>
        </p:spPr>
        <p:txBody>
          <a:bodyPr>
            <a:normAutofit fontScale="90000"/>
          </a:bodyPr>
          <a:lstStyle/>
          <a:p>
            <a:r>
              <a:rPr lang="en-US" dirty="0"/>
              <a:t>Stack Canaries 101</a:t>
            </a:r>
          </a:p>
        </p:txBody>
      </p:sp>
      <p:sp>
        <p:nvSpPr>
          <p:cNvPr id="3" name="Content Placeholder 2">
            <a:extLst>
              <a:ext uri="{FF2B5EF4-FFF2-40B4-BE49-F238E27FC236}">
                <a16:creationId xmlns:a16="http://schemas.microsoft.com/office/drawing/2014/main" id="{A994A7E1-75C2-5FCC-A56C-7D171F724874}"/>
              </a:ext>
            </a:extLst>
          </p:cNvPr>
          <p:cNvSpPr>
            <a:spLocks noGrp="1"/>
          </p:cNvSpPr>
          <p:nvPr>
            <p:ph idx="1"/>
          </p:nvPr>
        </p:nvSpPr>
        <p:spPr>
          <a:xfrm>
            <a:off x="520700" y="660137"/>
            <a:ext cx="10515600" cy="4507772"/>
          </a:xfrm>
        </p:spPr>
        <p:txBody>
          <a:bodyPr>
            <a:normAutofit/>
          </a:bodyPr>
          <a:lstStyle/>
          <a:p>
            <a:r>
              <a:rPr lang="en-US" b="1" dirty="0"/>
              <a:t>Stack Canaries </a:t>
            </a:r>
            <a:r>
              <a:rPr lang="en-US" dirty="0"/>
              <a:t>are “</a:t>
            </a:r>
            <a:r>
              <a:rPr lang="en-US" b="0" i="0" dirty="0">
                <a:solidFill>
                  <a:srgbClr val="202122"/>
                </a:solidFill>
                <a:effectLst/>
              </a:rPr>
              <a:t> known values that are placed </a:t>
            </a:r>
            <a:r>
              <a:rPr lang="en-US" b="1" i="0" dirty="0">
                <a:solidFill>
                  <a:srgbClr val="202122"/>
                </a:solidFill>
                <a:effectLst/>
                <a:highlight>
                  <a:srgbClr val="FFFF00"/>
                </a:highlight>
              </a:rPr>
              <a:t>between a buffer and control data on the stack </a:t>
            </a:r>
            <a:r>
              <a:rPr lang="en-US" b="0" i="0" dirty="0">
                <a:solidFill>
                  <a:srgbClr val="202122"/>
                </a:solidFill>
                <a:effectLst/>
              </a:rPr>
              <a:t>to monitor buffer overflows” via wiki. Canaries are usually a character or field. Canaries, if altered, trigger a handling routine to prevent overflow in secure code</a:t>
            </a:r>
            <a:endParaRPr lang="en-US" dirty="0"/>
          </a:p>
          <a:p>
            <a:r>
              <a:rPr lang="en-US" b="1" dirty="0"/>
              <a:t>Terminator canaries: </a:t>
            </a:r>
            <a:r>
              <a:rPr lang="en-US" dirty="0"/>
              <a:t>uses string terminators such as NULL, LF, CF, FF.</a:t>
            </a:r>
          </a:p>
          <a:p>
            <a:r>
              <a:rPr lang="en-US" b="1" dirty="0"/>
              <a:t>Random canaries</a:t>
            </a:r>
            <a:r>
              <a:rPr lang="en-US" dirty="0"/>
              <a:t>: randomly generated codes to hide canaries from attackers</a:t>
            </a:r>
          </a:p>
          <a:p>
            <a:r>
              <a:rPr lang="en-US" b="1" dirty="0"/>
              <a:t>Random XOR canaries</a:t>
            </a:r>
            <a:r>
              <a:rPr lang="en-US" dirty="0"/>
              <a:t>: “random canaries that are XOR-scrambled using all or part of the control data. In this way, once the canary or the control data is clobbered, the canary value is wrong”</a:t>
            </a:r>
          </a:p>
          <a:p>
            <a:pPr marL="0" indent="0">
              <a:buNone/>
            </a:pPr>
            <a:endParaRPr lang="en-US" sz="2800" b="1" i="0" dirty="0">
              <a:effectLst/>
            </a:endParaRPr>
          </a:p>
        </p:txBody>
      </p:sp>
      <p:sp>
        <p:nvSpPr>
          <p:cNvPr id="5" name="TextBox 4">
            <a:extLst>
              <a:ext uri="{FF2B5EF4-FFF2-40B4-BE49-F238E27FC236}">
                <a16:creationId xmlns:a16="http://schemas.microsoft.com/office/drawing/2014/main" id="{4D6F1D01-83BC-2442-2D9B-5926CA94121B}"/>
              </a:ext>
            </a:extLst>
          </p:cNvPr>
          <p:cNvSpPr txBox="1"/>
          <p:nvPr/>
        </p:nvSpPr>
        <p:spPr>
          <a:xfrm>
            <a:off x="55033" y="6176963"/>
            <a:ext cx="8547100" cy="369332"/>
          </a:xfrm>
          <a:prstGeom prst="rect">
            <a:avLst/>
          </a:prstGeom>
          <a:noFill/>
        </p:spPr>
        <p:txBody>
          <a:bodyPr wrap="square">
            <a:spAutoFit/>
          </a:bodyPr>
          <a:lstStyle/>
          <a:p>
            <a:r>
              <a:rPr lang="en-US" dirty="0">
                <a:hlinkClick r:id="rId2"/>
              </a:rPr>
              <a:t>https://www.sans.org/blog/stack-canaries-gingerly-sidestepping-the-cage/</a:t>
            </a:r>
            <a:r>
              <a:rPr lang="en-US" dirty="0"/>
              <a:t> </a:t>
            </a:r>
          </a:p>
        </p:txBody>
      </p:sp>
      <p:sp>
        <p:nvSpPr>
          <p:cNvPr id="7" name="TextBox 6">
            <a:extLst>
              <a:ext uri="{FF2B5EF4-FFF2-40B4-BE49-F238E27FC236}">
                <a16:creationId xmlns:a16="http://schemas.microsoft.com/office/drawing/2014/main" id="{EBBD2944-A97A-022B-EAF4-9599EA742C52}"/>
              </a:ext>
            </a:extLst>
          </p:cNvPr>
          <p:cNvSpPr txBox="1"/>
          <p:nvPr/>
        </p:nvSpPr>
        <p:spPr>
          <a:xfrm>
            <a:off x="55033" y="6423568"/>
            <a:ext cx="6096000" cy="369332"/>
          </a:xfrm>
          <a:prstGeom prst="rect">
            <a:avLst/>
          </a:prstGeom>
          <a:noFill/>
        </p:spPr>
        <p:txBody>
          <a:bodyPr wrap="square">
            <a:spAutoFit/>
          </a:bodyPr>
          <a:lstStyle/>
          <a:p>
            <a:r>
              <a:rPr lang="en-US" dirty="0">
                <a:hlinkClick r:id="rId3"/>
              </a:rPr>
              <a:t>https://ctf101.org/binary-exploitation/stack-canaries/</a:t>
            </a:r>
            <a:r>
              <a:rPr lang="en-US" dirty="0"/>
              <a:t> </a:t>
            </a:r>
          </a:p>
        </p:txBody>
      </p:sp>
      <p:sp>
        <p:nvSpPr>
          <p:cNvPr id="9" name="TextBox 8">
            <a:extLst>
              <a:ext uri="{FF2B5EF4-FFF2-40B4-BE49-F238E27FC236}">
                <a16:creationId xmlns:a16="http://schemas.microsoft.com/office/drawing/2014/main" id="{4BF5A746-D33B-ABA7-F70F-425B0E181D78}"/>
              </a:ext>
            </a:extLst>
          </p:cNvPr>
          <p:cNvSpPr txBox="1"/>
          <p:nvPr/>
        </p:nvSpPr>
        <p:spPr>
          <a:xfrm>
            <a:off x="55033" y="5942568"/>
            <a:ext cx="7954433" cy="369332"/>
          </a:xfrm>
          <a:prstGeom prst="rect">
            <a:avLst/>
          </a:prstGeom>
          <a:noFill/>
        </p:spPr>
        <p:txBody>
          <a:bodyPr wrap="square">
            <a:spAutoFit/>
          </a:bodyPr>
          <a:lstStyle/>
          <a:p>
            <a:r>
              <a:rPr lang="en-US" dirty="0">
                <a:hlinkClick r:id="rId4"/>
              </a:rPr>
              <a:t>https://unix.stackexchange.com/questions/453749/what-sets-fs0x28-stack-canary</a:t>
            </a:r>
            <a:r>
              <a:rPr lang="en-US" dirty="0"/>
              <a:t> </a:t>
            </a:r>
          </a:p>
        </p:txBody>
      </p:sp>
      <p:sp>
        <p:nvSpPr>
          <p:cNvPr id="10" name="TextBox 9">
            <a:extLst>
              <a:ext uri="{FF2B5EF4-FFF2-40B4-BE49-F238E27FC236}">
                <a16:creationId xmlns:a16="http://schemas.microsoft.com/office/drawing/2014/main" id="{732956A5-B30F-624C-674A-7DFFDA3256F0}"/>
              </a:ext>
            </a:extLst>
          </p:cNvPr>
          <p:cNvSpPr txBox="1"/>
          <p:nvPr/>
        </p:nvSpPr>
        <p:spPr>
          <a:xfrm>
            <a:off x="55033" y="5690434"/>
            <a:ext cx="6136216" cy="369332"/>
          </a:xfrm>
          <a:prstGeom prst="rect">
            <a:avLst/>
          </a:prstGeom>
          <a:noFill/>
        </p:spPr>
        <p:txBody>
          <a:bodyPr wrap="square">
            <a:spAutoFit/>
          </a:bodyPr>
          <a:lstStyle/>
          <a:p>
            <a:r>
              <a:rPr lang="en-US" dirty="0">
                <a:hlinkClick r:id="rId5"/>
              </a:rPr>
              <a:t>https://en.wikipedia.org/wiki/Buffer_overflow_protection</a:t>
            </a:r>
            <a:r>
              <a:rPr lang="en-US" dirty="0"/>
              <a:t> </a:t>
            </a:r>
          </a:p>
        </p:txBody>
      </p:sp>
      <p:sp>
        <p:nvSpPr>
          <p:cNvPr id="12" name="TextBox 11">
            <a:extLst>
              <a:ext uri="{FF2B5EF4-FFF2-40B4-BE49-F238E27FC236}">
                <a16:creationId xmlns:a16="http://schemas.microsoft.com/office/drawing/2014/main" id="{64313041-B17F-22A8-869C-7D0094B3366B}"/>
              </a:ext>
            </a:extLst>
          </p:cNvPr>
          <p:cNvSpPr txBox="1"/>
          <p:nvPr/>
        </p:nvSpPr>
        <p:spPr>
          <a:xfrm>
            <a:off x="55033" y="5447169"/>
            <a:ext cx="7615767" cy="369332"/>
          </a:xfrm>
          <a:prstGeom prst="rect">
            <a:avLst/>
          </a:prstGeom>
          <a:noFill/>
        </p:spPr>
        <p:txBody>
          <a:bodyPr wrap="square">
            <a:spAutoFit/>
          </a:bodyPr>
          <a:lstStyle/>
          <a:p>
            <a:r>
              <a:rPr lang="en-US" dirty="0">
                <a:hlinkClick r:id="rId6"/>
              </a:rPr>
              <a:t>https://en.wikipedia.org/wiki/Buffer_overflow_protection#A_canary_example</a:t>
            </a:r>
            <a:r>
              <a:rPr lang="en-US" dirty="0"/>
              <a:t> </a:t>
            </a:r>
          </a:p>
        </p:txBody>
      </p:sp>
      <p:grpSp>
        <p:nvGrpSpPr>
          <p:cNvPr id="14" name="Group 13">
            <a:extLst>
              <a:ext uri="{FF2B5EF4-FFF2-40B4-BE49-F238E27FC236}">
                <a16:creationId xmlns:a16="http://schemas.microsoft.com/office/drawing/2014/main" id="{036F003F-07DC-97E4-D443-AAF0C53B8414}"/>
              </a:ext>
            </a:extLst>
          </p:cNvPr>
          <p:cNvGrpSpPr/>
          <p:nvPr/>
        </p:nvGrpSpPr>
        <p:grpSpPr>
          <a:xfrm>
            <a:off x="8009466" y="5297995"/>
            <a:ext cx="3724018" cy="1310239"/>
            <a:chOff x="7308049" y="4618008"/>
            <a:chExt cx="4406385" cy="2009298"/>
          </a:xfrm>
        </p:grpSpPr>
        <p:sp>
          <p:nvSpPr>
            <p:cNvPr id="4" name="Rectangle 3">
              <a:extLst>
                <a:ext uri="{FF2B5EF4-FFF2-40B4-BE49-F238E27FC236}">
                  <a16:creationId xmlns:a16="http://schemas.microsoft.com/office/drawing/2014/main" id="{10B9D0A2-266B-7B1C-C2C0-CD1B53FAE180}"/>
                </a:ext>
              </a:extLst>
            </p:cNvPr>
            <p:cNvSpPr/>
            <p:nvPr/>
          </p:nvSpPr>
          <p:spPr>
            <a:xfrm rot="5400000">
              <a:off x="8139352" y="5287595"/>
              <a:ext cx="1972509" cy="633335"/>
            </a:xfrm>
            <a:prstGeom prst="rect">
              <a:avLst/>
            </a:prstGeom>
            <a:solidFill>
              <a:srgbClr val="CCECFF"/>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b="1" dirty="0"/>
                <a:t>Main’s Saved RBP</a:t>
              </a:r>
            </a:p>
          </p:txBody>
        </p:sp>
        <p:sp>
          <p:nvSpPr>
            <p:cNvPr id="6" name="Rectangle 5">
              <a:extLst>
                <a:ext uri="{FF2B5EF4-FFF2-40B4-BE49-F238E27FC236}">
                  <a16:creationId xmlns:a16="http://schemas.microsoft.com/office/drawing/2014/main" id="{339B0417-0A4F-2ECE-F48D-6CA026559465}"/>
                </a:ext>
              </a:extLst>
            </p:cNvPr>
            <p:cNvSpPr/>
            <p:nvPr/>
          </p:nvSpPr>
          <p:spPr>
            <a:xfrm rot="5400000">
              <a:off x="9036147" y="5117379"/>
              <a:ext cx="1972510" cy="1019948"/>
            </a:xfrm>
            <a:prstGeom prst="rect">
              <a:avLst/>
            </a:prstGeom>
            <a:solidFill>
              <a:srgbClr val="FFFFCC"/>
            </a:solidFill>
            <a:ln w="38100">
              <a:solidFill>
                <a:srgbClr val="FF000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a:t>Saved RIP for Main (‘0’)</a:t>
              </a:r>
            </a:p>
          </p:txBody>
        </p:sp>
        <p:sp>
          <p:nvSpPr>
            <p:cNvPr id="8" name="Rectangle 7">
              <a:extLst>
                <a:ext uri="{FF2B5EF4-FFF2-40B4-BE49-F238E27FC236}">
                  <a16:creationId xmlns:a16="http://schemas.microsoft.com/office/drawing/2014/main" id="{9F0C1E10-A629-151D-9780-F2A358C9E686}"/>
                </a:ext>
              </a:extLst>
            </p:cNvPr>
            <p:cNvSpPr/>
            <p:nvPr/>
          </p:nvSpPr>
          <p:spPr>
            <a:xfrm rot="5400000">
              <a:off x="10174420" y="5064117"/>
              <a:ext cx="1972509" cy="1107518"/>
            </a:xfrm>
            <a:prstGeom prst="rect">
              <a:avLst/>
            </a:prstGeom>
            <a:solidFill>
              <a:srgbClr val="FFEBEB"/>
            </a:solidFill>
            <a:ln w="285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b="1" dirty="0"/>
                <a:t>Main’s Arguments (in reverse order)</a:t>
              </a:r>
            </a:p>
          </p:txBody>
        </p:sp>
        <p:sp>
          <p:nvSpPr>
            <p:cNvPr id="11" name="Rectangle 10">
              <a:extLst>
                <a:ext uri="{FF2B5EF4-FFF2-40B4-BE49-F238E27FC236}">
                  <a16:creationId xmlns:a16="http://schemas.microsoft.com/office/drawing/2014/main" id="{0F803FFF-57DC-7790-3397-EC687D45515E}"/>
                </a:ext>
              </a:extLst>
            </p:cNvPr>
            <p:cNvSpPr/>
            <p:nvPr/>
          </p:nvSpPr>
          <p:spPr>
            <a:xfrm rot="5400000">
              <a:off x="6897950" y="5051192"/>
              <a:ext cx="1972515" cy="1152317"/>
            </a:xfrm>
            <a:prstGeom prst="rect">
              <a:avLst/>
            </a:prstGeom>
            <a:solidFill>
              <a:schemeClr val="accent6">
                <a:lumMod val="20000"/>
                <a:lumOff val="80000"/>
              </a:schemeClr>
            </a:solidFill>
            <a:ln w="28575">
              <a:solidFill>
                <a:schemeClr val="tx1"/>
              </a:solidFill>
              <a:prstDash val="solid"/>
            </a:ln>
          </p:spPr>
          <p:style>
            <a:lnRef idx="2">
              <a:schemeClr val="accent1"/>
            </a:lnRef>
            <a:fillRef idx="1">
              <a:schemeClr val="lt1"/>
            </a:fillRef>
            <a:effectRef idx="0">
              <a:schemeClr val="accent1"/>
            </a:effectRef>
            <a:fontRef idx="minor">
              <a:schemeClr val="dk1"/>
            </a:fontRef>
          </p:style>
          <p:txBody>
            <a:bodyPr rtlCol="0" anchor="ctr"/>
            <a:lstStyle>
              <a:defPPr>
                <a:defRPr lang="en-US"/>
              </a:defPPr>
              <a:lvl1pPr marL="0" algn="l" defTabSz="914400" rtl="0" eaLnBrk="1" latinLnBrk="0" hangingPunct="1">
                <a:defRPr sz="1800" kern="1200">
                  <a:solidFill>
                    <a:schemeClr val="dk1"/>
                  </a:solidFill>
                  <a:latin typeface="+mn-lt"/>
                  <a:ea typeface="+mn-ea"/>
                  <a:cs typeface="+mn-cs"/>
                </a:defRPr>
              </a:lvl1pPr>
              <a:lvl2pPr marL="457200" algn="l" defTabSz="914400" rtl="0" eaLnBrk="1" latinLnBrk="0" hangingPunct="1">
                <a:defRPr sz="1800" kern="1200">
                  <a:solidFill>
                    <a:schemeClr val="dk1"/>
                  </a:solidFill>
                  <a:latin typeface="+mn-lt"/>
                  <a:ea typeface="+mn-ea"/>
                  <a:cs typeface="+mn-cs"/>
                </a:defRPr>
              </a:lvl2pPr>
              <a:lvl3pPr marL="914400" algn="l" defTabSz="914400" rtl="0" eaLnBrk="1" latinLnBrk="0" hangingPunct="1">
                <a:defRPr sz="1800" kern="1200">
                  <a:solidFill>
                    <a:schemeClr val="dk1"/>
                  </a:solidFill>
                  <a:latin typeface="+mn-lt"/>
                  <a:ea typeface="+mn-ea"/>
                  <a:cs typeface="+mn-cs"/>
                </a:defRPr>
              </a:lvl3pPr>
              <a:lvl4pPr marL="1371600" algn="l" defTabSz="914400" rtl="0" eaLnBrk="1" latinLnBrk="0" hangingPunct="1">
                <a:defRPr sz="1800" kern="1200">
                  <a:solidFill>
                    <a:schemeClr val="dk1"/>
                  </a:solidFill>
                  <a:latin typeface="+mn-lt"/>
                  <a:ea typeface="+mn-ea"/>
                  <a:cs typeface="+mn-cs"/>
                </a:defRPr>
              </a:lvl4pPr>
              <a:lvl5pPr marL="1828800" algn="l" defTabSz="914400" rtl="0" eaLnBrk="1" latinLnBrk="0" hangingPunct="1">
                <a:defRPr sz="1800" kern="1200">
                  <a:solidFill>
                    <a:schemeClr val="dk1"/>
                  </a:solidFill>
                  <a:latin typeface="+mn-lt"/>
                  <a:ea typeface="+mn-ea"/>
                  <a:cs typeface="+mn-cs"/>
                </a:defRPr>
              </a:lvl5pPr>
              <a:lvl6pPr marL="2286000" algn="l" defTabSz="914400" rtl="0" eaLnBrk="1" latinLnBrk="0" hangingPunct="1">
                <a:defRPr sz="1800" kern="1200">
                  <a:solidFill>
                    <a:schemeClr val="dk1"/>
                  </a:solidFill>
                  <a:latin typeface="+mn-lt"/>
                  <a:ea typeface="+mn-ea"/>
                  <a:cs typeface="+mn-cs"/>
                </a:defRPr>
              </a:lvl6pPr>
              <a:lvl7pPr marL="2743200" algn="l" defTabSz="914400" rtl="0" eaLnBrk="1" latinLnBrk="0" hangingPunct="1">
                <a:defRPr sz="1800" kern="1200">
                  <a:solidFill>
                    <a:schemeClr val="dk1"/>
                  </a:solidFill>
                  <a:latin typeface="+mn-lt"/>
                  <a:ea typeface="+mn-ea"/>
                  <a:cs typeface="+mn-cs"/>
                </a:defRPr>
              </a:lvl7pPr>
              <a:lvl8pPr marL="3200400" algn="l" defTabSz="914400" rtl="0" eaLnBrk="1" latinLnBrk="0" hangingPunct="1">
                <a:defRPr sz="1800" kern="1200">
                  <a:solidFill>
                    <a:schemeClr val="dk1"/>
                  </a:solidFill>
                  <a:latin typeface="+mn-lt"/>
                  <a:ea typeface="+mn-ea"/>
                  <a:cs typeface="+mn-cs"/>
                </a:defRPr>
              </a:lvl8pPr>
              <a:lvl9pPr marL="3657600" algn="l" defTabSz="914400" rtl="0" eaLnBrk="1" latinLnBrk="0" hangingPunct="1">
                <a:defRPr sz="1800" kern="1200">
                  <a:solidFill>
                    <a:schemeClr val="dk1"/>
                  </a:solidFill>
                  <a:latin typeface="+mn-lt"/>
                  <a:ea typeface="+mn-ea"/>
                  <a:cs typeface="+mn-cs"/>
                </a:defRPr>
              </a:lvl9pPr>
            </a:lstStyle>
            <a:p>
              <a:pPr algn="ctr"/>
              <a:r>
                <a:rPr lang="en-US" sz="1400" b="1" dirty="0"/>
                <a:t>Main’s Local (defined) Variables</a:t>
              </a:r>
            </a:p>
            <a:p>
              <a:pPr algn="ctr"/>
              <a:r>
                <a:rPr lang="en-US" sz="1400" b="1" dirty="0"/>
                <a:t>(buffer)</a:t>
              </a:r>
            </a:p>
          </p:txBody>
        </p:sp>
        <p:sp>
          <p:nvSpPr>
            <p:cNvPr id="13" name="Rectangle 12">
              <a:extLst>
                <a:ext uri="{FF2B5EF4-FFF2-40B4-BE49-F238E27FC236}">
                  <a16:creationId xmlns:a16="http://schemas.microsoft.com/office/drawing/2014/main" id="{84EA2E05-F058-F75A-2E66-ECA6A4A0ED5D}"/>
                </a:ext>
              </a:extLst>
            </p:cNvPr>
            <p:cNvSpPr/>
            <p:nvPr/>
          </p:nvSpPr>
          <p:spPr>
            <a:xfrm rot="5400000">
              <a:off x="7644260" y="5510276"/>
              <a:ext cx="1982344" cy="251716"/>
            </a:xfrm>
            <a:prstGeom prst="rect">
              <a:avLst/>
            </a:prstGeom>
            <a:ln w="57150">
              <a:solidFill>
                <a:srgbClr val="FF00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sz="1600" b="1" dirty="0">
                  <a:solidFill>
                    <a:srgbClr val="FFFF00"/>
                  </a:solidFill>
                </a:rPr>
                <a:t>CANARY</a:t>
              </a:r>
            </a:p>
          </p:txBody>
        </p:sp>
      </p:grpSp>
      <p:sp>
        <p:nvSpPr>
          <p:cNvPr id="25" name="Speech Bubble: Rectangle with Corners Rounded 24">
            <a:extLst>
              <a:ext uri="{FF2B5EF4-FFF2-40B4-BE49-F238E27FC236}">
                <a16:creationId xmlns:a16="http://schemas.microsoft.com/office/drawing/2014/main" id="{80922575-DDCE-A765-73A1-F85F7E019F46}"/>
              </a:ext>
            </a:extLst>
          </p:cNvPr>
          <p:cNvSpPr/>
          <p:nvPr/>
        </p:nvSpPr>
        <p:spPr>
          <a:xfrm>
            <a:off x="9984298" y="4579845"/>
            <a:ext cx="1500359" cy="610410"/>
          </a:xfrm>
          <a:prstGeom prst="wedgeRoundRectCallout">
            <a:avLst>
              <a:gd name="adj1" fmla="val -82109"/>
              <a:gd name="adj2" fmla="val -22984"/>
              <a:gd name="adj3" fmla="val 16667"/>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BUFFER VIOLATION!!!</a:t>
            </a:r>
          </a:p>
        </p:txBody>
      </p:sp>
      <p:sp>
        <p:nvSpPr>
          <p:cNvPr id="15" name="Arrow: Right 14">
            <a:extLst>
              <a:ext uri="{FF2B5EF4-FFF2-40B4-BE49-F238E27FC236}">
                <a16:creationId xmlns:a16="http://schemas.microsoft.com/office/drawing/2014/main" id="{97897914-8D15-B758-58B0-776F5ADA6A81}"/>
              </a:ext>
            </a:extLst>
          </p:cNvPr>
          <p:cNvSpPr/>
          <p:nvPr/>
        </p:nvSpPr>
        <p:spPr>
          <a:xfrm>
            <a:off x="8009465" y="4969565"/>
            <a:ext cx="997813" cy="41602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08595B6-A041-D05F-7274-DCDD27DFAFBA}"/>
              </a:ext>
            </a:extLst>
          </p:cNvPr>
          <p:cNvGrpSpPr/>
          <p:nvPr/>
        </p:nvGrpSpPr>
        <p:grpSpPr>
          <a:xfrm>
            <a:off x="8741558" y="4639197"/>
            <a:ext cx="785768" cy="676374"/>
            <a:chOff x="9172956" y="2939218"/>
            <a:chExt cx="2229612" cy="1518482"/>
          </a:xfrm>
        </p:grpSpPr>
        <p:sp>
          <p:nvSpPr>
            <p:cNvPr id="20" name="Freeform: Shape 19">
              <a:extLst>
                <a:ext uri="{FF2B5EF4-FFF2-40B4-BE49-F238E27FC236}">
                  <a16:creationId xmlns:a16="http://schemas.microsoft.com/office/drawing/2014/main" id="{E5FFFF18-1BB5-40EB-73C8-69B874279CEF}"/>
                </a:ext>
              </a:extLst>
            </p:cNvPr>
            <p:cNvSpPr/>
            <p:nvPr/>
          </p:nvSpPr>
          <p:spPr>
            <a:xfrm>
              <a:off x="10030968" y="3945636"/>
              <a:ext cx="577335" cy="512064"/>
            </a:xfrm>
            <a:custGeom>
              <a:avLst/>
              <a:gdLst>
                <a:gd name="connsiteX0" fmla="*/ 143256 w 577335"/>
                <a:gd name="connsiteY0" fmla="*/ 7620 h 512064"/>
                <a:gd name="connsiteX1" fmla="*/ 143256 w 577335"/>
                <a:gd name="connsiteY1" fmla="*/ 7620 h 512064"/>
                <a:gd name="connsiteX2" fmla="*/ 170688 w 577335"/>
                <a:gd name="connsiteY2" fmla="*/ 83820 h 512064"/>
                <a:gd name="connsiteX3" fmla="*/ 175260 w 577335"/>
                <a:gd name="connsiteY3" fmla="*/ 100584 h 512064"/>
                <a:gd name="connsiteX4" fmla="*/ 178308 w 577335"/>
                <a:gd name="connsiteY4" fmla="*/ 114300 h 512064"/>
                <a:gd name="connsiteX5" fmla="*/ 193548 w 577335"/>
                <a:gd name="connsiteY5" fmla="*/ 152400 h 512064"/>
                <a:gd name="connsiteX6" fmla="*/ 198120 w 577335"/>
                <a:gd name="connsiteY6" fmla="*/ 167640 h 512064"/>
                <a:gd name="connsiteX7" fmla="*/ 236220 w 577335"/>
                <a:gd name="connsiteY7" fmla="*/ 220980 h 512064"/>
                <a:gd name="connsiteX8" fmla="*/ 259080 w 577335"/>
                <a:gd name="connsiteY8" fmla="*/ 252984 h 512064"/>
                <a:gd name="connsiteX9" fmla="*/ 268224 w 577335"/>
                <a:gd name="connsiteY9" fmla="*/ 266700 h 512064"/>
                <a:gd name="connsiteX10" fmla="*/ 277368 w 577335"/>
                <a:gd name="connsiteY10" fmla="*/ 300228 h 512064"/>
                <a:gd name="connsiteX11" fmla="*/ 281940 w 577335"/>
                <a:gd name="connsiteY11" fmla="*/ 323088 h 512064"/>
                <a:gd name="connsiteX12" fmla="*/ 294132 w 577335"/>
                <a:gd name="connsiteY12" fmla="*/ 335280 h 512064"/>
                <a:gd name="connsiteX13" fmla="*/ 428244 w 577335"/>
                <a:gd name="connsiteY13" fmla="*/ 414528 h 512064"/>
                <a:gd name="connsiteX14" fmla="*/ 441960 w 577335"/>
                <a:gd name="connsiteY14" fmla="*/ 425196 h 512064"/>
                <a:gd name="connsiteX15" fmla="*/ 568452 w 577335"/>
                <a:gd name="connsiteY15" fmla="*/ 463296 h 512064"/>
                <a:gd name="connsiteX16" fmla="*/ 472440 w 577335"/>
                <a:gd name="connsiteY16" fmla="*/ 446532 h 512064"/>
                <a:gd name="connsiteX17" fmla="*/ 374904 w 577335"/>
                <a:gd name="connsiteY17" fmla="*/ 419100 h 512064"/>
                <a:gd name="connsiteX18" fmla="*/ 333756 w 577335"/>
                <a:gd name="connsiteY18" fmla="*/ 400812 h 512064"/>
                <a:gd name="connsiteX19" fmla="*/ 326136 w 577335"/>
                <a:gd name="connsiteY19" fmla="*/ 397764 h 512064"/>
                <a:gd name="connsiteX20" fmla="*/ 321564 w 577335"/>
                <a:gd name="connsiteY20" fmla="*/ 394716 h 512064"/>
                <a:gd name="connsiteX21" fmla="*/ 292608 w 577335"/>
                <a:gd name="connsiteY21" fmla="*/ 387096 h 512064"/>
                <a:gd name="connsiteX22" fmla="*/ 348996 w 577335"/>
                <a:gd name="connsiteY22" fmla="*/ 440436 h 512064"/>
                <a:gd name="connsiteX23" fmla="*/ 364236 w 577335"/>
                <a:gd name="connsiteY23" fmla="*/ 452628 h 512064"/>
                <a:gd name="connsiteX24" fmla="*/ 371856 w 577335"/>
                <a:gd name="connsiteY24" fmla="*/ 464820 h 512064"/>
                <a:gd name="connsiteX25" fmla="*/ 391668 w 577335"/>
                <a:gd name="connsiteY25" fmla="*/ 492252 h 512064"/>
                <a:gd name="connsiteX26" fmla="*/ 396240 w 577335"/>
                <a:gd name="connsiteY26" fmla="*/ 501396 h 512064"/>
                <a:gd name="connsiteX27" fmla="*/ 371856 w 577335"/>
                <a:gd name="connsiteY27" fmla="*/ 486156 h 512064"/>
                <a:gd name="connsiteX28" fmla="*/ 306324 w 577335"/>
                <a:gd name="connsiteY28" fmla="*/ 451104 h 512064"/>
                <a:gd name="connsiteX29" fmla="*/ 298704 w 577335"/>
                <a:gd name="connsiteY29" fmla="*/ 446532 h 512064"/>
                <a:gd name="connsiteX30" fmla="*/ 286512 w 577335"/>
                <a:gd name="connsiteY30" fmla="*/ 434340 h 512064"/>
                <a:gd name="connsiteX31" fmla="*/ 265176 w 577335"/>
                <a:gd name="connsiteY31" fmla="*/ 406908 h 512064"/>
                <a:gd name="connsiteX32" fmla="*/ 251460 w 577335"/>
                <a:gd name="connsiteY32" fmla="*/ 384048 h 512064"/>
                <a:gd name="connsiteX33" fmla="*/ 240792 w 577335"/>
                <a:gd name="connsiteY33" fmla="*/ 397764 h 512064"/>
                <a:gd name="connsiteX34" fmla="*/ 237744 w 577335"/>
                <a:gd name="connsiteY34" fmla="*/ 403860 h 512064"/>
                <a:gd name="connsiteX35" fmla="*/ 205740 w 577335"/>
                <a:gd name="connsiteY35" fmla="*/ 425196 h 512064"/>
                <a:gd name="connsiteX36" fmla="*/ 178308 w 577335"/>
                <a:gd name="connsiteY36" fmla="*/ 452628 h 512064"/>
                <a:gd name="connsiteX37" fmla="*/ 150876 w 577335"/>
                <a:gd name="connsiteY37" fmla="*/ 481584 h 512064"/>
                <a:gd name="connsiteX38" fmla="*/ 138684 w 577335"/>
                <a:gd name="connsiteY38" fmla="*/ 490728 h 512064"/>
                <a:gd name="connsiteX39" fmla="*/ 128016 w 577335"/>
                <a:gd name="connsiteY39" fmla="*/ 499872 h 512064"/>
                <a:gd name="connsiteX40" fmla="*/ 111252 w 577335"/>
                <a:gd name="connsiteY40" fmla="*/ 512064 h 512064"/>
                <a:gd name="connsiteX41" fmla="*/ 121920 w 577335"/>
                <a:gd name="connsiteY41" fmla="*/ 470916 h 512064"/>
                <a:gd name="connsiteX42" fmla="*/ 150876 w 577335"/>
                <a:gd name="connsiteY42" fmla="*/ 448056 h 512064"/>
                <a:gd name="connsiteX43" fmla="*/ 156972 w 577335"/>
                <a:gd name="connsiteY43" fmla="*/ 441960 h 512064"/>
                <a:gd name="connsiteX44" fmla="*/ 160020 w 577335"/>
                <a:gd name="connsiteY44" fmla="*/ 432816 h 512064"/>
                <a:gd name="connsiteX45" fmla="*/ 163068 w 577335"/>
                <a:gd name="connsiteY45" fmla="*/ 419100 h 512064"/>
                <a:gd name="connsiteX46" fmla="*/ 170688 w 577335"/>
                <a:gd name="connsiteY46" fmla="*/ 413004 h 512064"/>
                <a:gd name="connsiteX47" fmla="*/ 179832 w 577335"/>
                <a:gd name="connsiteY47" fmla="*/ 393192 h 512064"/>
                <a:gd name="connsiteX48" fmla="*/ 199644 w 577335"/>
                <a:gd name="connsiteY48" fmla="*/ 368808 h 512064"/>
                <a:gd name="connsiteX49" fmla="*/ 198120 w 577335"/>
                <a:gd name="connsiteY49" fmla="*/ 358140 h 512064"/>
                <a:gd name="connsiteX50" fmla="*/ 132588 w 577335"/>
                <a:gd name="connsiteY50" fmla="*/ 365760 h 512064"/>
                <a:gd name="connsiteX51" fmla="*/ 60960 w 577335"/>
                <a:gd name="connsiteY51" fmla="*/ 390144 h 512064"/>
                <a:gd name="connsiteX52" fmla="*/ 36576 w 577335"/>
                <a:gd name="connsiteY52" fmla="*/ 397764 h 512064"/>
                <a:gd name="connsiteX53" fmla="*/ 0 w 577335"/>
                <a:gd name="connsiteY53" fmla="*/ 399288 h 512064"/>
                <a:gd name="connsiteX54" fmla="*/ 53340 w 577335"/>
                <a:gd name="connsiteY54" fmla="*/ 377952 h 512064"/>
                <a:gd name="connsiteX55" fmla="*/ 65532 w 577335"/>
                <a:gd name="connsiteY55" fmla="*/ 374904 h 512064"/>
                <a:gd name="connsiteX56" fmla="*/ 71628 w 577335"/>
                <a:gd name="connsiteY56" fmla="*/ 370332 h 512064"/>
                <a:gd name="connsiteX57" fmla="*/ 108204 w 577335"/>
                <a:gd name="connsiteY57" fmla="*/ 347472 h 512064"/>
                <a:gd name="connsiteX58" fmla="*/ 114300 w 577335"/>
                <a:gd name="connsiteY58" fmla="*/ 339852 h 512064"/>
                <a:gd name="connsiteX59" fmla="*/ 150876 w 577335"/>
                <a:gd name="connsiteY59" fmla="*/ 320040 h 512064"/>
                <a:gd name="connsiteX60" fmla="*/ 155448 w 577335"/>
                <a:gd name="connsiteY60" fmla="*/ 312420 h 512064"/>
                <a:gd name="connsiteX61" fmla="*/ 158496 w 577335"/>
                <a:gd name="connsiteY61" fmla="*/ 237744 h 512064"/>
                <a:gd name="connsiteX62" fmla="*/ 153924 w 577335"/>
                <a:gd name="connsiteY62" fmla="*/ 199644 h 512064"/>
                <a:gd name="connsiteX63" fmla="*/ 152400 w 577335"/>
                <a:gd name="connsiteY63" fmla="*/ 190500 h 512064"/>
                <a:gd name="connsiteX64" fmla="*/ 146304 w 577335"/>
                <a:gd name="connsiteY64" fmla="*/ 176784 h 512064"/>
                <a:gd name="connsiteX65" fmla="*/ 138684 w 577335"/>
                <a:gd name="connsiteY65" fmla="*/ 147828 h 512064"/>
                <a:gd name="connsiteX66" fmla="*/ 124968 w 577335"/>
                <a:gd name="connsiteY66" fmla="*/ 117348 h 512064"/>
                <a:gd name="connsiteX67" fmla="*/ 120396 w 577335"/>
                <a:gd name="connsiteY67" fmla="*/ 106680 h 512064"/>
                <a:gd name="connsiteX68" fmla="*/ 112776 w 577335"/>
                <a:gd name="connsiteY68" fmla="*/ 89916 h 512064"/>
                <a:gd name="connsiteX69" fmla="*/ 94488 w 577335"/>
                <a:gd name="connsiteY69" fmla="*/ 47244 h 512064"/>
                <a:gd name="connsiteX70" fmla="*/ 91440 w 577335"/>
                <a:gd name="connsiteY70" fmla="*/ 32004 h 512064"/>
                <a:gd name="connsiteX71" fmla="*/ 83820 w 577335"/>
                <a:gd name="connsiteY71" fmla="*/ 0 h 512064"/>
                <a:gd name="connsiteX72" fmla="*/ 143256 w 577335"/>
                <a:gd name="connsiteY72" fmla="*/ 7620 h 512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577335" h="512064">
                  <a:moveTo>
                    <a:pt x="143256" y="7620"/>
                  </a:moveTo>
                  <a:lnTo>
                    <a:pt x="143256" y="7620"/>
                  </a:lnTo>
                  <a:cubicBezTo>
                    <a:pt x="166850" y="98625"/>
                    <a:pt x="138967" y="1873"/>
                    <a:pt x="170688" y="83820"/>
                  </a:cubicBezTo>
                  <a:cubicBezTo>
                    <a:pt x="181195" y="110963"/>
                    <a:pt x="166024" y="86731"/>
                    <a:pt x="175260" y="100584"/>
                  </a:cubicBezTo>
                  <a:cubicBezTo>
                    <a:pt x="176276" y="105156"/>
                    <a:pt x="176749" y="109883"/>
                    <a:pt x="178308" y="114300"/>
                  </a:cubicBezTo>
                  <a:cubicBezTo>
                    <a:pt x="182860" y="127199"/>
                    <a:pt x="189618" y="139299"/>
                    <a:pt x="193548" y="152400"/>
                  </a:cubicBezTo>
                  <a:cubicBezTo>
                    <a:pt x="195072" y="157480"/>
                    <a:pt x="195318" y="163137"/>
                    <a:pt x="198120" y="167640"/>
                  </a:cubicBezTo>
                  <a:cubicBezTo>
                    <a:pt x="209663" y="186192"/>
                    <a:pt x="223520" y="203200"/>
                    <a:pt x="236220" y="220980"/>
                  </a:cubicBezTo>
                  <a:cubicBezTo>
                    <a:pt x="243840" y="231648"/>
                    <a:pt x="251562" y="242244"/>
                    <a:pt x="259080" y="252984"/>
                  </a:cubicBezTo>
                  <a:cubicBezTo>
                    <a:pt x="262231" y="257486"/>
                    <a:pt x="268224" y="266700"/>
                    <a:pt x="268224" y="266700"/>
                  </a:cubicBezTo>
                  <a:cubicBezTo>
                    <a:pt x="272482" y="280895"/>
                    <a:pt x="274020" y="285164"/>
                    <a:pt x="277368" y="300228"/>
                  </a:cubicBezTo>
                  <a:cubicBezTo>
                    <a:pt x="278438" y="305041"/>
                    <a:pt x="280077" y="319922"/>
                    <a:pt x="281940" y="323088"/>
                  </a:cubicBezTo>
                  <a:cubicBezTo>
                    <a:pt x="284854" y="328042"/>
                    <a:pt x="289258" y="332234"/>
                    <a:pt x="294132" y="335280"/>
                  </a:cubicBezTo>
                  <a:cubicBezTo>
                    <a:pt x="338165" y="362800"/>
                    <a:pt x="387257" y="382649"/>
                    <a:pt x="428244" y="414528"/>
                  </a:cubicBezTo>
                  <a:cubicBezTo>
                    <a:pt x="432816" y="418084"/>
                    <a:pt x="436489" y="423293"/>
                    <a:pt x="441960" y="425196"/>
                  </a:cubicBezTo>
                  <a:cubicBezTo>
                    <a:pt x="483551" y="439662"/>
                    <a:pt x="611986" y="469921"/>
                    <a:pt x="568452" y="463296"/>
                  </a:cubicBezTo>
                  <a:cubicBezTo>
                    <a:pt x="529201" y="457323"/>
                    <a:pt x="506484" y="455779"/>
                    <a:pt x="472440" y="446532"/>
                  </a:cubicBezTo>
                  <a:cubicBezTo>
                    <a:pt x="439847" y="437680"/>
                    <a:pt x="405767" y="432817"/>
                    <a:pt x="374904" y="419100"/>
                  </a:cubicBezTo>
                  <a:cubicBezTo>
                    <a:pt x="361188" y="413004"/>
                    <a:pt x="347692" y="406386"/>
                    <a:pt x="333756" y="400812"/>
                  </a:cubicBezTo>
                  <a:cubicBezTo>
                    <a:pt x="331216" y="399796"/>
                    <a:pt x="328583" y="398987"/>
                    <a:pt x="326136" y="397764"/>
                  </a:cubicBezTo>
                  <a:cubicBezTo>
                    <a:pt x="324498" y="396945"/>
                    <a:pt x="323309" y="395271"/>
                    <a:pt x="321564" y="394716"/>
                  </a:cubicBezTo>
                  <a:cubicBezTo>
                    <a:pt x="312053" y="391690"/>
                    <a:pt x="302260" y="389636"/>
                    <a:pt x="292608" y="387096"/>
                  </a:cubicBezTo>
                  <a:cubicBezTo>
                    <a:pt x="311404" y="404876"/>
                    <a:pt x="328792" y="424273"/>
                    <a:pt x="348996" y="440436"/>
                  </a:cubicBezTo>
                  <a:cubicBezTo>
                    <a:pt x="354076" y="444500"/>
                    <a:pt x="359787" y="447882"/>
                    <a:pt x="364236" y="452628"/>
                  </a:cubicBezTo>
                  <a:cubicBezTo>
                    <a:pt x="367514" y="456124"/>
                    <a:pt x="369128" y="460880"/>
                    <a:pt x="371856" y="464820"/>
                  </a:cubicBezTo>
                  <a:cubicBezTo>
                    <a:pt x="378276" y="474094"/>
                    <a:pt x="386624" y="482163"/>
                    <a:pt x="391668" y="492252"/>
                  </a:cubicBezTo>
                  <a:cubicBezTo>
                    <a:pt x="393192" y="495300"/>
                    <a:pt x="399497" y="502398"/>
                    <a:pt x="396240" y="501396"/>
                  </a:cubicBezTo>
                  <a:cubicBezTo>
                    <a:pt x="387079" y="498577"/>
                    <a:pt x="380221" y="490835"/>
                    <a:pt x="371856" y="486156"/>
                  </a:cubicBezTo>
                  <a:cubicBezTo>
                    <a:pt x="350236" y="474063"/>
                    <a:pt x="327566" y="463849"/>
                    <a:pt x="306324" y="451104"/>
                  </a:cubicBezTo>
                  <a:cubicBezTo>
                    <a:pt x="303784" y="449580"/>
                    <a:pt x="300965" y="448445"/>
                    <a:pt x="298704" y="446532"/>
                  </a:cubicBezTo>
                  <a:cubicBezTo>
                    <a:pt x="294317" y="442820"/>
                    <a:pt x="290443" y="438533"/>
                    <a:pt x="286512" y="434340"/>
                  </a:cubicBezTo>
                  <a:cubicBezTo>
                    <a:pt x="277265" y="424477"/>
                    <a:pt x="272620" y="418539"/>
                    <a:pt x="265176" y="406908"/>
                  </a:cubicBezTo>
                  <a:cubicBezTo>
                    <a:pt x="260386" y="399423"/>
                    <a:pt x="251460" y="384048"/>
                    <a:pt x="251460" y="384048"/>
                  </a:cubicBezTo>
                  <a:cubicBezTo>
                    <a:pt x="247904" y="388620"/>
                    <a:pt x="244089" y="393002"/>
                    <a:pt x="240792" y="397764"/>
                  </a:cubicBezTo>
                  <a:cubicBezTo>
                    <a:pt x="239499" y="399632"/>
                    <a:pt x="239489" y="402406"/>
                    <a:pt x="237744" y="403860"/>
                  </a:cubicBezTo>
                  <a:cubicBezTo>
                    <a:pt x="227685" y="412243"/>
                    <a:pt x="216783" y="418570"/>
                    <a:pt x="205740" y="425196"/>
                  </a:cubicBezTo>
                  <a:cubicBezTo>
                    <a:pt x="185983" y="452856"/>
                    <a:pt x="215529" y="413340"/>
                    <a:pt x="178308" y="452628"/>
                  </a:cubicBezTo>
                  <a:cubicBezTo>
                    <a:pt x="169164" y="462280"/>
                    <a:pt x="161513" y="473607"/>
                    <a:pt x="150876" y="481584"/>
                  </a:cubicBezTo>
                  <a:cubicBezTo>
                    <a:pt x="146812" y="484632"/>
                    <a:pt x="142651" y="487555"/>
                    <a:pt x="138684" y="490728"/>
                  </a:cubicBezTo>
                  <a:cubicBezTo>
                    <a:pt x="135027" y="493654"/>
                    <a:pt x="131713" y="496997"/>
                    <a:pt x="128016" y="499872"/>
                  </a:cubicBezTo>
                  <a:cubicBezTo>
                    <a:pt x="122562" y="504114"/>
                    <a:pt x="116840" y="508000"/>
                    <a:pt x="111252" y="512064"/>
                  </a:cubicBezTo>
                  <a:cubicBezTo>
                    <a:pt x="114808" y="498348"/>
                    <a:pt x="115721" y="483658"/>
                    <a:pt x="121920" y="470916"/>
                  </a:cubicBezTo>
                  <a:cubicBezTo>
                    <a:pt x="127201" y="460061"/>
                    <a:pt x="141818" y="454850"/>
                    <a:pt x="150876" y="448056"/>
                  </a:cubicBezTo>
                  <a:cubicBezTo>
                    <a:pt x="153175" y="446332"/>
                    <a:pt x="154940" y="443992"/>
                    <a:pt x="156972" y="441960"/>
                  </a:cubicBezTo>
                  <a:cubicBezTo>
                    <a:pt x="157988" y="438912"/>
                    <a:pt x="159192" y="435920"/>
                    <a:pt x="160020" y="432816"/>
                  </a:cubicBezTo>
                  <a:cubicBezTo>
                    <a:pt x="161227" y="428291"/>
                    <a:pt x="160848" y="423224"/>
                    <a:pt x="163068" y="419100"/>
                  </a:cubicBezTo>
                  <a:cubicBezTo>
                    <a:pt x="164610" y="416236"/>
                    <a:pt x="168148" y="415036"/>
                    <a:pt x="170688" y="413004"/>
                  </a:cubicBezTo>
                  <a:cubicBezTo>
                    <a:pt x="173736" y="406400"/>
                    <a:pt x="176090" y="399429"/>
                    <a:pt x="179832" y="393192"/>
                  </a:cubicBezTo>
                  <a:cubicBezTo>
                    <a:pt x="187552" y="380325"/>
                    <a:pt x="191071" y="377381"/>
                    <a:pt x="199644" y="368808"/>
                  </a:cubicBezTo>
                  <a:cubicBezTo>
                    <a:pt x="199733" y="368454"/>
                    <a:pt x="203974" y="357880"/>
                    <a:pt x="198120" y="358140"/>
                  </a:cubicBezTo>
                  <a:cubicBezTo>
                    <a:pt x="176151" y="359116"/>
                    <a:pt x="132588" y="365760"/>
                    <a:pt x="132588" y="365760"/>
                  </a:cubicBezTo>
                  <a:cubicBezTo>
                    <a:pt x="75373" y="388646"/>
                    <a:pt x="114764" y="374569"/>
                    <a:pt x="60960" y="390144"/>
                  </a:cubicBezTo>
                  <a:cubicBezTo>
                    <a:pt x="52780" y="392512"/>
                    <a:pt x="44997" y="396501"/>
                    <a:pt x="36576" y="397764"/>
                  </a:cubicBezTo>
                  <a:cubicBezTo>
                    <a:pt x="24508" y="399574"/>
                    <a:pt x="12192" y="398780"/>
                    <a:pt x="0" y="399288"/>
                  </a:cubicBezTo>
                  <a:cubicBezTo>
                    <a:pt x="17780" y="392176"/>
                    <a:pt x="35393" y="384630"/>
                    <a:pt x="53340" y="377952"/>
                  </a:cubicBezTo>
                  <a:cubicBezTo>
                    <a:pt x="57266" y="376491"/>
                    <a:pt x="61665" y="376515"/>
                    <a:pt x="65532" y="374904"/>
                  </a:cubicBezTo>
                  <a:cubicBezTo>
                    <a:pt x="67877" y="373927"/>
                    <a:pt x="69450" y="371639"/>
                    <a:pt x="71628" y="370332"/>
                  </a:cubicBezTo>
                  <a:cubicBezTo>
                    <a:pt x="89603" y="359547"/>
                    <a:pt x="90528" y="362029"/>
                    <a:pt x="108204" y="347472"/>
                  </a:cubicBezTo>
                  <a:cubicBezTo>
                    <a:pt x="110715" y="345404"/>
                    <a:pt x="111511" y="341526"/>
                    <a:pt x="114300" y="339852"/>
                  </a:cubicBezTo>
                  <a:cubicBezTo>
                    <a:pt x="174796" y="303554"/>
                    <a:pt x="113574" y="348017"/>
                    <a:pt x="150876" y="320040"/>
                  </a:cubicBezTo>
                  <a:cubicBezTo>
                    <a:pt x="152400" y="317500"/>
                    <a:pt x="154348" y="315170"/>
                    <a:pt x="155448" y="312420"/>
                  </a:cubicBezTo>
                  <a:cubicBezTo>
                    <a:pt x="165830" y="286466"/>
                    <a:pt x="159727" y="271585"/>
                    <a:pt x="158496" y="237744"/>
                  </a:cubicBezTo>
                  <a:cubicBezTo>
                    <a:pt x="157422" y="208211"/>
                    <a:pt x="158312" y="221583"/>
                    <a:pt x="153924" y="199644"/>
                  </a:cubicBezTo>
                  <a:cubicBezTo>
                    <a:pt x="153318" y="196614"/>
                    <a:pt x="153377" y="193431"/>
                    <a:pt x="152400" y="190500"/>
                  </a:cubicBezTo>
                  <a:cubicBezTo>
                    <a:pt x="150818" y="185754"/>
                    <a:pt x="147886" y="181530"/>
                    <a:pt x="146304" y="176784"/>
                  </a:cubicBezTo>
                  <a:cubicBezTo>
                    <a:pt x="138220" y="152531"/>
                    <a:pt x="149002" y="173623"/>
                    <a:pt x="138684" y="147828"/>
                  </a:cubicBezTo>
                  <a:cubicBezTo>
                    <a:pt x="134546" y="137484"/>
                    <a:pt x="129493" y="127529"/>
                    <a:pt x="124968" y="117348"/>
                  </a:cubicBezTo>
                  <a:cubicBezTo>
                    <a:pt x="123397" y="113813"/>
                    <a:pt x="121967" y="110215"/>
                    <a:pt x="120396" y="106680"/>
                  </a:cubicBezTo>
                  <a:cubicBezTo>
                    <a:pt x="117903" y="101071"/>
                    <a:pt x="114979" y="95645"/>
                    <a:pt x="112776" y="89916"/>
                  </a:cubicBezTo>
                  <a:cubicBezTo>
                    <a:pt x="102137" y="62256"/>
                    <a:pt x="108148" y="76516"/>
                    <a:pt x="94488" y="47244"/>
                  </a:cubicBezTo>
                  <a:cubicBezTo>
                    <a:pt x="93472" y="42164"/>
                    <a:pt x="92541" y="37066"/>
                    <a:pt x="91440" y="32004"/>
                  </a:cubicBezTo>
                  <a:cubicBezTo>
                    <a:pt x="88377" y="17913"/>
                    <a:pt x="86997" y="12708"/>
                    <a:pt x="83820" y="0"/>
                  </a:cubicBezTo>
                  <a:lnTo>
                    <a:pt x="143256" y="7620"/>
                  </a:lnTo>
                  <a:close/>
                </a:path>
              </a:pathLst>
            </a:cu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D3CAB504-525B-EBF2-1822-C213152641E2}"/>
                </a:ext>
              </a:extLst>
            </p:cNvPr>
            <p:cNvSpPr/>
            <p:nvPr/>
          </p:nvSpPr>
          <p:spPr>
            <a:xfrm>
              <a:off x="9172956" y="2939218"/>
              <a:ext cx="2209800" cy="1213104"/>
            </a:xfrm>
            <a:custGeom>
              <a:avLst/>
              <a:gdLst>
                <a:gd name="connsiteX0" fmla="*/ 382524 w 2209800"/>
                <a:gd name="connsiteY0" fmla="*/ 1107948 h 1213104"/>
                <a:gd name="connsiteX1" fmla="*/ 382524 w 2209800"/>
                <a:gd name="connsiteY1" fmla="*/ 1107948 h 1213104"/>
                <a:gd name="connsiteX2" fmla="*/ 446532 w 2209800"/>
                <a:gd name="connsiteY2" fmla="*/ 1103376 h 1213104"/>
                <a:gd name="connsiteX3" fmla="*/ 518160 w 2209800"/>
                <a:gd name="connsiteY3" fmla="*/ 1075944 h 1213104"/>
                <a:gd name="connsiteX4" fmla="*/ 548640 w 2209800"/>
                <a:gd name="connsiteY4" fmla="*/ 1059180 h 1213104"/>
                <a:gd name="connsiteX5" fmla="*/ 592836 w 2209800"/>
                <a:gd name="connsiteY5" fmla="*/ 1048512 h 1213104"/>
                <a:gd name="connsiteX6" fmla="*/ 626364 w 2209800"/>
                <a:gd name="connsiteY6" fmla="*/ 1036320 h 1213104"/>
                <a:gd name="connsiteX7" fmla="*/ 647700 w 2209800"/>
                <a:gd name="connsiteY7" fmla="*/ 1011936 h 1213104"/>
                <a:gd name="connsiteX8" fmla="*/ 705612 w 2209800"/>
                <a:gd name="connsiteY8" fmla="*/ 964692 h 1213104"/>
                <a:gd name="connsiteX9" fmla="*/ 734568 w 2209800"/>
                <a:gd name="connsiteY9" fmla="*/ 923544 h 1213104"/>
                <a:gd name="connsiteX10" fmla="*/ 819912 w 2209800"/>
                <a:gd name="connsiteY10" fmla="*/ 821436 h 1213104"/>
                <a:gd name="connsiteX11" fmla="*/ 873252 w 2209800"/>
                <a:gd name="connsiteY11" fmla="*/ 740664 h 1213104"/>
                <a:gd name="connsiteX12" fmla="*/ 928116 w 2209800"/>
                <a:gd name="connsiteY12" fmla="*/ 664464 h 1213104"/>
                <a:gd name="connsiteX13" fmla="*/ 976884 w 2209800"/>
                <a:gd name="connsiteY13" fmla="*/ 595884 h 1213104"/>
                <a:gd name="connsiteX14" fmla="*/ 995172 w 2209800"/>
                <a:gd name="connsiteY14" fmla="*/ 560832 h 1213104"/>
                <a:gd name="connsiteX15" fmla="*/ 1054608 w 2209800"/>
                <a:gd name="connsiteY15" fmla="*/ 487680 h 1213104"/>
                <a:gd name="connsiteX16" fmla="*/ 1071372 w 2209800"/>
                <a:gd name="connsiteY16" fmla="*/ 472440 h 1213104"/>
                <a:gd name="connsiteX17" fmla="*/ 1143000 w 2209800"/>
                <a:gd name="connsiteY17" fmla="*/ 434340 h 1213104"/>
                <a:gd name="connsiteX18" fmla="*/ 1245108 w 2209800"/>
                <a:gd name="connsiteY18" fmla="*/ 397764 h 1213104"/>
                <a:gd name="connsiteX19" fmla="*/ 1299972 w 2209800"/>
                <a:gd name="connsiteY19" fmla="*/ 393192 h 1213104"/>
                <a:gd name="connsiteX20" fmla="*/ 1412748 w 2209800"/>
                <a:gd name="connsiteY20" fmla="*/ 391668 h 1213104"/>
                <a:gd name="connsiteX21" fmla="*/ 1464564 w 2209800"/>
                <a:gd name="connsiteY21" fmla="*/ 382524 h 1213104"/>
                <a:gd name="connsiteX22" fmla="*/ 1510284 w 2209800"/>
                <a:gd name="connsiteY22" fmla="*/ 362712 h 1213104"/>
                <a:gd name="connsiteX23" fmla="*/ 1533144 w 2209800"/>
                <a:gd name="connsiteY23" fmla="*/ 352044 h 1213104"/>
                <a:gd name="connsiteX24" fmla="*/ 1595628 w 2209800"/>
                <a:gd name="connsiteY24" fmla="*/ 303276 h 1213104"/>
                <a:gd name="connsiteX25" fmla="*/ 1615440 w 2209800"/>
                <a:gd name="connsiteY25" fmla="*/ 281940 h 1213104"/>
                <a:gd name="connsiteX26" fmla="*/ 1650492 w 2209800"/>
                <a:gd name="connsiteY26" fmla="*/ 237744 h 1213104"/>
                <a:gd name="connsiteX27" fmla="*/ 1679448 w 2209800"/>
                <a:gd name="connsiteY27" fmla="*/ 182880 h 1213104"/>
                <a:gd name="connsiteX28" fmla="*/ 1712976 w 2209800"/>
                <a:gd name="connsiteY28" fmla="*/ 137160 h 1213104"/>
                <a:gd name="connsiteX29" fmla="*/ 1740408 w 2209800"/>
                <a:gd name="connsiteY29" fmla="*/ 96012 h 1213104"/>
                <a:gd name="connsiteX30" fmla="*/ 1812036 w 2209800"/>
                <a:gd name="connsiteY30" fmla="*/ 25908 h 1213104"/>
                <a:gd name="connsiteX31" fmla="*/ 1842516 w 2209800"/>
                <a:gd name="connsiteY31" fmla="*/ 1524 h 1213104"/>
                <a:gd name="connsiteX32" fmla="*/ 1895856 w 2209800"/>
                <a:gd name="connsiteY32" fmla="*/ 0 h 1213104"/>
                <a:gd name="connsiteX33" fmla="*/ 1969008 w 2209800"/>
                <a:gd name="connsiteY33" fmla="*/ 13716 h 1213104"/>
                <a:gd name="connsiteX34" fmla="*/ 1990344 w 2209800"/>
                <a:gd name="connsiteY34" fmla="*/ 21336 h 1213104"/>
                <a:gd name="connsiteX35" fmla="*/ 2001012 w 2209800"/>
                <a:gd name="connsiteY35" fmla="*/ 32004 h 1213104"/>
                <a:gd name="connsiteX36" fmla="*/ 2019300 w 2209800"/>
                <a:gd name="connsiteY36" fmla="*/ 44196 h 1213104"/>
                <a:gd name="connsiteX37" fmla="*/ 2033016 w 2209800"/>
                <a:gd name="connsiteY37" fmla="*/ 60960 h 1213104"/>
                <a:gd name="connsiteX38" fmla="*/ 2036064 w 2209800"/>
                <a:gd name="connsiteY38" fmla="*/ 68580 h 1213104"/>
                <a:gd name="connsiteX39" fmla="*/ 2069592 w 2209800"/>
                <a:gd name="connsiteY39" fmla="*/ 105156 h 1213104"/>
                <a:gd name="connsiteX40" fmla="*/ 2093976 w 2209800"/>
                <a:gd name="connsiteY40" fmla="*/ 131064 h 1213104"/>
                <a:gd name="connsiteX41" fmla="*/ 2112264 w 2209800"/>
                <a:gd name="connsiteY41" fmla="*/ 147828 h 1213104"/>
                <a:gd name="connsiteX42" fmla="*/ 2119884 w 2209800"/>
                <a:gd name="connsiteY42" fmla="*/ 156972 h 1213104"/>
                <a:gd name="connsiteX43" fmla="*/ 2170176 w 2209800"/>
                <a:gd name="connsiteY43" fmla="*/ 187452 h 1213104"/>
                <a:gd name="connsiteX44" fmla="*/ 2209800 w 2209800"/>
                <a:gd name="connsiteY44" fmla="*/ 202692 h 1213104"/>
                <a:gd name="connsiteX45" fmla="*/ 2202180 w 2209800"/>
                <a:gd name="connsiteY45" fmla="*/ 210312 h 1213104"/>
                <a:gd name="connsiteX46" fmla="*/ 2183892 w 2209800"/>
                <a:gd name="connsiteY46" fmla="*/ 216408 h 1213104"/>
                <a:gd name="connsiteX47" fmla="*/ 2138172 w 2209800"/>
                <a:gd name="connsiteY47" fmla="*/ 222504 h 1213104"/>
                <a:gd name="connsiteX48" fmla="*/ 2122932 w 2209800"/>
                <a:gd name="connsiteY48" fmla="*/ 224028 h 1213104"/>
                <a:gd name="connsiteX49" fmla="*/ 2095500 w 2209800"/>
                <a:gd name="connsiteY49" fmla="*/ 231648 h 1213104"/>
                <a:gd name="connsiteX50" fmla="*/ 2078736 w 2209800"/>
                <a:gd name="connsiteY50" fmla="*/ 234696 h 1213104"/>
                <a:gd name="connsiteX51" fmla="*/ 2106168 w 2209800"/>
                <a:gd name="connsiteY51" fmla="*/ 262128 h 1213104"/>
                <a:gd name="connsiteX52" fmla="*/ 2116836 w 2209800"/>
                <a:gd name="connsiteY52" fmla="*/ 269748 h 1213104"/>
                <a:gd name="connsiteX53" fmla="*/ 2150364 w 2209800"/>
                <a:gd name="connsiteY53" fmla="*/ 288036 h 1213104"/>
                <a:gd name="connsiteX54" fmla="*/ 2168652 w 2209800"/>
                <a:gd name="connsiteY54" fmla="*/ 291084 h 1213104"/>
                <a:gd name="connsiteX55" fmla="*/ 2183892 w 2209800"/>
                <a:gd name="connsiteY55" fmla="*/ 297180 h 1213104"/>
                <a:gd name="connsiteX56" fmla="*/ 2191512 w 2209800"/>
                <a:gd name="connsiteY56" fmla="*/ 298704 h 1213104"/>
                <a:gd name="connsiteX57" fmla="*/ 2058924 w 2209800"/>
                <a:gd name="connsiteY57" fmla="*/ 304800 h 1213104"/>
                <a:gd name="connsiteX58" fmla="*/ 2040636 w 2209800"/>
                <a:gd name="connsiteY58" fmla="*/ 315468 h 1213104"/>
                <a:gd name="connsiteX59" fmla="*/ 2039112 w 2209800"/>
                <a:gd name="connsiteY59" fmla="*/ 320040 h 1213104"/>
                <a:gd name="connsiteX60" fmla="*/ 2033016 w 2209800"/>
                <a:gd name="connsiteY60" fmla="*/ 332232 h 1213104"/>
                <a:gd name="connsiteX61" fmla="*/ 2023872 w 2209800"/>
                <a:gd name="connsiteY61" fmla="*/ 365760 h 1213104"/>
                <a:gd name="connsiteX62" fmla="*/ 2022348 w 2209800"/>
                <a:gd name="connsiteY62" fmla="*/ 391668 h 1213104"/>
                <a:gd name="connsiteX63" fmla="*/ 2017776 w 2209800"/>
                <a:gd name="connsiteY63" fmla="*/ 402336 h 1213104"/>
                <a:gd name="connsiteX64" fmla="*/ 2016252 w 2209800"/>
                <a:gd name="connsiteY64" fmla="*/ 431292 h 1213104"/>
                <a:gd name="connsiteX65" fmla="*/ 1999488 w 2209800"/>
                <a:gd name="connsiteY65" fmla="*/ 463296 h 1213104"/>
                <a:gd name="connsiteX66" fmla="*/ 1984248 w 2209800"/>
                <a:gd name="connsiteY66" fmla="*/ 489204 h 1213104"/>
                <a:gd name="connsiteX67" fmla="*/ 1947672 w 2209800"/>
                <a:gd name="connsiteY67" fmla="*/ 559308 h 1213104"/>
                <a:gd name="connsiteX68" fmla="*/ 1927860 w 2209800"/>
                <a:gd name="connsiteY68" fmla="*/ 832104 h 1213104"/>
                <a:gd name="connsiteX69" fmla="*/ 1909572 w 2209800"/>
                <a:gd name="connsiteY69" fmla="*/ 935736 h 1213104"/>
                <a:gd name="connsiteX70" fmla="*/ 1891284 w 2209800"/>
                <a:gd name="connsiteY70" fmla="*/ 996696 h 1213104"/>
                <a:gd name="connsiteX71" fmla="*/ 1885188 w 2209800"/>
                <a:gd name="connsiteY71" fmla="*/ 1022604 h 1213104"/>
                <a:gd name="connsiteX72" fmla="*/ 1859280 w 2209800"/>
                <a:gd name="connsiteY72" fmla="*/ 1057656 h 1213104"/>
                <a:gd name="connsiteX73" fmla="*/ 1836420 w 2209800"/>
                <a:gd name="connsiteY73" fmla="*/ 1074420 h 1213104"/>
                <a:gd name="connsiteX74" fmla="*/ 1754124 w 2209800"/>
                <a:gd name="connsiteY74" fmla="*/ 1100328 h 1213104"/>
                <a:gd name="connsiteX75" fmla="*/ 1720596 w 2209800"/>
                <a:gd name="connsiteY75" fmla="*/ 1109472 h 1213104"/>
                <a:gd name="connsiteX76" fmla="*/ 1691640 w 2209800"/>
                <a:gd name="connsiteY76" fmla="*/ 1117092 h 1213104"/>
                <a:gd name="connsiteX77" fmla="*/ 1620012 w 2209800"/>
                <a:gd name="connsiteY77" fmla="*/ 1136904 h 1213104"/>
                <a:gd name="connsiteX78" fmla="*/ 1565148 w 2209800"/>
                <a:gd name="connsiteY78" fmla="*/ 1146048 h 1213104"/>
                <a:gd name="connsiteX79" fmla="*/ 1539240 w 2209800"/>
                <a:gd name="connsiteY79" fmla="*/ 1150620 h 1213104"/>
                <a:gd name="connsiteX80" fmla="*/ 1508760 w 2209800"/>
                <a:gd name="connsiteY80" fmla="*/ 1159764 h 1213104"/>
                <a:gd name="connsiteX81" fmla="*/ 1499616 w 2209800"/>
                <a:gd name="connsiteY81" fmla="*/ 1162812 h 1213104"/>
                <a:gd name="connsiteX82" fmla="*/ 1431036 w 2209800"/>
                <a:gd name="connsiteY82" fmla="*/ 1164336 h 1213104"/>
                <a:gd name="connsiteX83" fmla="*/ 1127760 w 2209800"/>
                <a:gd name="connsiteY83" fmla="*/ 1167384 h 1213104"/>
                <a:gd name="connsiteX84" fmla="*/ 1121664 w 2209800"/>
                <a:gd name="connsiteY84" fmla="*/ 1173480 h 1213104"/>
                <a:gd name="connsiteX85" fmla="*/ 1097280 w 2209800"/>
                <a:gd name="connsiteY85" fmla="*/ 1190244 h 1213104"/>
                <a:gd name="connsiteX86" fmla="*/ 1089660 w 2209800"/>
                <a:gd name="connsiteY86" fmla="*/ 1200912 h 1213104"/>
                <a:gd name="connsiteX87" fmla="*/ 1078992 w 2209800"/>
                <a:gd name="connsiteY87" fmla="*/ 1203960 h 1213104"/>
                <a:gd name="connsiteX88" fmla="*/ 1065276 w 2209800"/>
                <a:gd name="connsiteY88" fmla="*/ 1210056 h 1213104"/>
                <a:gd name="connsiteX89" fmla="*/ 1033272 w 2209800"/>
                <a:gd name="connsiteY89" fmla="*/ 1213104 h 1213104"/>
                <a:gd name="connsiteX90" fmla="*/ 990600 w 2209800"/>
                <a:gd name="connsiteY90" fmla="*/ 1210056 h 1213104"/>
                <a:gd name="connsiteX91" fmla="*/ 975360 w 2209800"/>
                <a:gd name="connsiteY91" fmla="*/ 1203960 h 1213104"/>
                <a:gd name="connsiteX92" fmla="*/ 952500 w 2209800"/>
                <a:gd name="connsiteY92" fmla="*/ 1197864 h 1213104"/>
                <a:gd name="connsiteX93" fmla="*/ 917448 w 2209800"/>
                <a:gd name="connsiteY93" fmla="*/ 1181100 h 1213104"/>
                <a:gd name="connsiteX94" fmla="*/ 909828 w 2209800"/>
                <a:gd name="connsiteY94" fmla="*/ 1179576 h 1213104"/>
                <a:gd name="connsiteX95" fmla="*/ 821436 w 2209800"/>
                <a:gd name="connsiteY95" fmla="*/ 1171956 h 1213104"/>
                <a:gd name="connsiteX96" fmla="*/ 795528 w 2209800"/>
                <a:gd name="connsiteY96" fmla="*/ 1176528 h 1213104"/>
                <a:gd name="connsiteX97" fmla="*/ 560832 w 2209800"/>
                <a:gd name="connsiteY97" fmla="*/ 1182624 h 1213104"/>
                <a:gd name="connsiteX98" fmla="*/ 525780 w 2209800"/>
                <a:gd name="connsiteY98" fmla="*/ 1184148 h 1213104"/>
                <a:gd name="connsiteX99" fmla="*/ 441960 w 2209800"/>
                <a:gd name="connsiteY99" fmla="*/ 1185672 h 1213104"/>
                <a:gd name="connsiteX100" fmla="*/ 422148 w 2209800"/>
                <a:gd name="connsiteY100" fmla="*/ 1191768 h 1213104"/>
                <a:gd name="connsiteX101" fmla="*/ 176784 w 2209800"/>
                <a:gd name="connsiteY101" fmla="*/ 1188720 h 1213104"/>
                <a:gd name="connsiteX102" fmla="*/ 163068 w 2209800"/>
                <a:gd name="connsiteY102" fmla="*/ 1184148 h 1213104"/>
                <a:gd name="connsiteX103" fmla="*/ 114300 w 2209800"/>
                <a:gd name="connsiteY103" fmla="*/ 1178052 h 1213104"/>
                <a:gd name="connsiteX104" fmla="*/ 0 w 2209800"/>
                <a:gd name="connsiteY104" fmla="*/ 1176528 h 1213104"/>
                <a:gd name="connsiteX105" fmla="*/ 54864 w 2209800"/>
                <a:gd name="connsiteY105" fmla="*/ 1171956 h 1213104"/>
                <a:gd name="connsiteX106" fmla="*/ 108204 w 2209800"/>
                <a:gd name="connsiteY106" fmla="*/ 1167384 h 1213104"/>
                <a:gd name="connsiteX107" fmla="*/ 140208 w 2209800"/>
                <a:gd name="connsiteY107" fmla="*/ 1161288 h 1213104"/>
                <a:gd name="connsiteX108" fmla="*/ 163068 w 2209800"/>
                <a:gd name="connsiteY108" fmla="*/ 1152144 h 1213104"/>
                <a:gd name="connsiteX109" fmla="*/ 172212 w 2209800"/>
                <a:gd name="connsiteY109" fmla="*/ 1146048 h 1213104"/>
                <a:gd name="connsiteX110" fmla="*/ 190500 w 2209800"/>
                <a:gd name="connsiteY110" fmla="*/ 1139952 h 1213104"/>
                <a:gd name="connsiteX111" fmla="*/ 201168 w 2209800"/>
                <a:gd name="connsiteY111" fmla="*/ 1135380 h 1213104"/>
                <a:gd name="connsiteX112" fmla="*/ 230124 w 2209800"/>
                <a:gd name="connsiteY112" fmla="*/ 1124712 h 1213104"/>
                <a:gd name="connsiteX113" fmla="*/ 272796 w 2209800"/>
                <a:gd name="connsiteY113" fmla="*/ 1118616 h 1213104"/>
                <a:gd name="connsiteX114" fmla="*/ 286512 w 2209800"/>
                <a:gd name="connsiteY114" fmla="*/ 1117092 h 1213104"/>
                <a:gd name="connsiteX115" fmla="*/ 309372 w 2209800"/>
                <a:gd name="connsiteY115" fmla="*/ 1114044 h 1213104"/>
                <a:gd name="connsiteX116" fmla="*/ 339852 w 2209800"/>
                <a:gd name="connsiteY116" fmla="*/ 1106424 h 1213104"/>
                <a:gd name="connsiteX117" fmla="*/ 355092 w 2209800"/>
                <a:gd name="connsiteY117" fmla="*/ 1103376 h 1213104"/>
                <a:gd name="connsiteX118" fmla="*/ 382524 w 2209800"/>
                <a:gd name="connsiteY118" fmla="*/ 1107948 h 1213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2209800" h="1213104">
                  <a:moveTo>
                    <a:pt x="382524" y="1107948"/>
                  </a:moveTo>
                  <a:lnTo>
                    <a:pt x="382524" y="1107948"/>
                  </a:lnTo>
                  <a:cubicBezTo>
                    <a:pt x="389520" y="1107657"/>
                    <a:pt x="436205" y="1106554"/>
                    <a:pt x="446532" y="1103376"/>
                  </a:cubicBezTo>
                  <a:cubicBezTo>
                    <a:pt x="470968" y="1095857"/>
                    <a:pt x="495758" y="1088265"/>
                    <a:pt x="518160" y="1075944"/>
                  </a:cubicBezTo>
                  <a:cubicBezTo>
                    <a:pt x="528320" y="1070356"/>
                    <a:pt x="537756" y="1063178"/>
                    <a:pt x="548640" y="1059180"/>
                  </a:cubicBezTo>
                  <a:cubicBezTo>
                    <a:pt x="562866" y="1053954"/>
                    <a:pt x="578297" y="1052788"/>
                    <a:pt x="592836" y="1048512"/>
                  </a:cubicBezTo>
                  <a:cubicBezTo>
                    <a:pt x="604245" y="1045156"/>
                    <a:pt x="615188" y="1040384"/>
                    <a:pt x="626364" y="1036320"/>
                  </a:cubicBezTo>
                  <a:cubicBezTo>
                    <a:pt x="633476" y="1028192"/>
                    <a:pt x="639688" y="1019178"/>
                    <a:pt x="647700" y="1011936"/>
                  </a:cubicBezTo>
                  <a:cubicBezTo>
                    <a:pt x="666182" y="995231"/>
                    <a:pt x="691275" y="985066"/>
                    <a:pt x="705612" y="964692"/>
                  </a:cubicBezTo>
                  <a:cubicBezTo>
                    <a:pt x="715264" y="950976"/>
                    <a:pt x="724108" y="936654"/>
                    <a:pt x="734568" y="923544"/>
                  </a:cubicBezTo>
                  <a:cubicBezTo>
                    <a:pt x="762234" y="888869"/>
                    <a:pt x="795467" y="858452"/>
                    <a:pt x="819912" y="821436"/>
                  </a:cubicBezTo>
                  <a:cubicBezTo>
                    <a:pt x="837692" y="794512"/>
                    <a:pt x="854958" y="767242"/>
                    <a:pt x="873252" y="740664"/>
                  </a:cubicBezTo>
                  <a:cubicBezTo>
                    <a:pt x="889162" y="717550"/>
                    <a:pt x="914315" y="688881"/>
                    <a:pt x="928116" y="664464"/>
                  </a:cubicBezTo>
                  <a:cubicBezTo>
                    <a:pt x="986904" y="560454"/>
                    <a:pt x="904266" y="701297"/>
                    <a:pt x="976884" y="595884"/>
                  </a:cubicBezTo>
                  <a:cubicBezTo>
                    <a:pt x="984360" y="585031"/>
                    <a:pt x="987484" y="571536"/>
                    <a:pt x="995172" y="560832"/>
                  </a:cubicBezTo>
                  <a:cubicBezTo>
                    <a:pt x="1013501" y="535315"/>
                    <a:pt x="1031361" y="508814"/>
                    <a:pt x="1054608" y="487680"/>
                  </a:cubicBezTo>
                  <a:cubicBezTo>
                    <a:pt x="1060196" y="482600"/>
                    <a:pt x="1064906" y="476342"/>
                    <a:pt x="1071372" y="472440"/>
                  </a:cubicBezTo>
                  <a:cubicBezTo>
                    <a:pt x="1094526" y="458468"/>
                    <a:pt x="1117823" y="444213"/>
                    <a:pt x="1143000" y="434340"/>
                  </a:cubicBezTo>
                  <a:cubicBezTo>
                    <a:pt x="1170341" y="423618"/>
                    <a:pt x="1211243" y="403740"/>
                    <a:pt x="1245108" y="397764"/>
                  </a:cubicBezTo>
                  <a:cubicBezTo>
                    <a:pt x="1258170" y="395459"/>
                    <a:pt x="1286718" y="393480"/>
                    <a:pt x="1299972" y="393192"/>
                  </a:cubicBezTo>
                  <a:lnTo>
                    <a:pt x="1412748" y="391668"/>
                  </a:lnTo>
                  <a:cubicBezTo>
                    <a:pt x="1430020" y="388620"/>
                    <a:pt x="1448877" y="390368"/>
                    <a:pt x="1464564" y="382524"/>
                  </a:cubicBezTo>
                  <a:cubicBezTo>
                    <a:pt x="1492461" y="368575"/>
                    <a:pt x="1459515" y="384666"/>
                    <a:pt x="1510284" y="362712"/>
                  </a:cubicBezTo>
                  <a:cubicBezTo>
                    <a:pt x="1518002" y="359374"/>
                    <a:pt x="1526071" y="356591"/>
                    <a:pt x="1533144" y="352044"/>
                  </a:cubicBezTo>
                  <a:cubicBezTo>
                    <a:pt x="1546275" y="343603"/>
                    <a:pt x="1580838" y="317519"/>
                    <a:pt x="1595628" y="303276"/>
                  </a:cubicBezTo>
                  <a:cubicBezTo>
                    <a:pt x="1602619" y="296544"/>
                    <a:pt x="1609049" y="289244"/>
                    <a:pt x="1615440" y="281940"/>
                  </a:cubicBezTo>
                  <a:cubicBezTo>
                    <a:pt x="1619890" y="276854"/>
                    <a:pt x="1644554" y="248081"/>
                    <a:pt x="1650492" y="237744"/>
                  </a:cubicBezTo>
                  <a:cubicBezTo>
                    <a:pt x="1660793" y="219813"/>
                    <a:pt x="1667977" y="200086"/>
                    <a:pt x="1679448" y="182880"/>
                  </a:cubicBezTo>
                  <a:cubicBezTo>
                    <a:pt x="1733899" y="101203"/>
                    <a:pt x="1652953" y="221192"/>
                    <a:pt x="1712976" y="137160"/>
                  </a:cubicBezTo>
                  <a:cubicBezTo>
                    <a:pt x="1722557" y="123746"/>
                    <a:pt x="1729380" y="108265"/>
                    <a:pt x="1740408" y="96012"/>
                  </a:cubicBezTo>
                  <a:cubicBezTo>
                    <a:pt x="1764258" y="69512"/>
                    <a:pt x="1778945" y="52381"/>
                    <a:pt x="1812036" y="25908"/>
                  </a:cubicBezTo>
                  <a:cubicBezTo>
                    <a:pt x="1822196" y="17780"/>
                    <a:pt x="1829510" y="1896"/>
                    <a:pt x="1842516" y="1524"/>
                  </a:cubicBezTo>
                  <a:lnTo>
                    <a:pt x="1895856" y="0"/>
                  </a:lnTo>
                  <a:cubicBezTo>
                    <a:pt x="1920240" y="4572"/>
                    <a:pt x="1944808" y="8252"/>
                    <a:pt x="1969008" y="13716"/>
                  </a:cubicBezTo>
                  <a:cubicBezTo>
                    <a:pt x="1976374" y="15379"/>
                    <a:pt x="1983787" y="17589"/>
                    <a:pt x="1990344" y="21336"/>
                  </a:cubicBezTo>
                  <a:cubicBezTo>
                    <a:pt x="1994710" y="23831"/>
                    <a:pt x="1997065" y="28888"/>
                    <a:pt x="2001012" y="32004"/>
                  </a:cubicBezTo>
                  <a:cubicBezTo>
                    <a:pt x="2006762" y="36544"/>
                    <a:pt x="2013439" y="39800"/>
                    <a:pt x="2019300" y="44196"/>
                  </a:cubicBezTo>
                  <a:cubicBezTo>
                    <a:pt x="2024113" y="47806"/>
                    <a:pt x="2030375" y="56433"/>
                    <a:pt x="2033016" y="60960"/>
                  </a:cubicBezTo>
                  <a:cubicBezTo>
                    <a:pt x="2034394" y="63323"/>
                    <a:pt x="2034320" y="66472"/>
                    <a:pt x="2036064" y="68580"/>
                  </a:cubicBezTo>
                  <a:cubicBezTo>
                    <a:pt x="2046609" y="81322"/>
                    <a:pt x="2058349" y="93026"/>
                    <a:pt x="2069592" y="105156"/>
                  </a:cubicBezTo>
                  <a:cubicBezTo>
                    <a:pt x="2077654" y="113854"/>
                    <a:pt x="2085234" y="123050"/>
                    <a:pt x="2093976" y="131064"/>
                  </a:cubicBezTo>
                  <a:cubicBezTo>
                    <a:pt x="2100072" y="136652"/>
                    <a:pt x="2106416" y="141980"/>
                    <a:pt x="2112264" y="147828"/>
                  </a:cubicBezTo>
                  <a:cubicBezTo>
                    <a:pt x="2115070" y="150634"/>
                    <a:pt x="2116610" y="154732"/>
                    <a:pt x="2119884" y="156972"/>
                  </a:cubicBezTo>
                  <a:cubicBezTo>
                    <a:pt x="2136062" y="168041"/>
                    <a:pt x="2153809" y="176664"/>
                    <a:pt x="2170176" y="187452"/>
                  </a:cubicBezTo>
                  <a:cubicBezTo>
                    <a:pt x="2198940" y="206410"/>
                    <a:pt x="2173295" y="200258"/>
                    <a:pt x="2209800" y="202692"/>
                  </a:cubicBezTo>
                  <a:cubicBezTo>
                    <a:pt x="2207260" y="205232"/>
                    <a:pt x="2205085" y="208199"/>
                    <a:pt x="2202180" y="210312"/>
                  </a:cubicBezTo>
                  <a:cubicBezTo>
                    <a:pt x="2195100" y="215461"/>
                    <a:pt x="2192020" y="215053"/>
                    <a:pt x="2183892" y="216408"/>
                  </a:cubicBezTo>
                  <a:cubicBezTo>
                    <a:pt x="2165071" y="227701"/>
                    <a:pt x="2180528" y="220084"/>
                    <a:pt x="2138172" y="222504"/>
                  </a:cubicBezTo>
                  <a:cubicBezTo>
                    <a:pt x="2133075" y="222795"/>
                    <a:pt x="2128012" y="223520"/>
                    <a:pt x="2122932" y="224028"/>
                  </a:cubicBezTo>
                  <a:cubicBezTo>
                    <a:pt x="2111345" y="227890"/>
                    <a:pt x="2110025" y="228590"/>
                    <a:pt x="2095500" y="231648"/>
                  </a:cubicBezTo>
                  <a:cubicBezTo>
                    <a:pt x="2060916" y="238929"/>
                    <a:pt x="2101053" y="229117"/>
                    <a:pt x="2078736" y="234696"/>
                  </a:cubicBezTo>
                  <a:cubicBezTo>
                    <a:pt x="2087508" y="247855"/>
                    <a:pt x="2083219" y="242173"/>
                    <a:pt x="2106168" y="262128"/>
                  </a:cubicBezTo>
                  <a:cubicBezTo>
                    <a:pt x="2109466" y="264995"/>
                    <a:pt x="2113066" y="267538"/>
                    <a:pt x="2116836" y="269748"/>
                  </a:cubicBezTo>
                  <a:cubicBezTo>
                    <a:pt x="2127819" y="276186"/>
                    <a:pt x="2137807" y="285943"/>
                    <a:pt x="2150364" y="288036"/>
                  </a:cubicBezTo>
                  <a:lnTo>
                    <a:pt x="2168652" y="291084"/>
                  </a:lnTo>
                  <a:cubicBezTo>
                    <a:pt x="2173732" y="293116"/>
                    <a:pt x="2178701" y="295450"/>
                    <a:pt x="2183892" y="297180"/>
                  </a:cubicBezTo>
                  <a:cubicBezTo>
                    <a:pt x="2186349" y="297999"/>
                    <a:pt x="2194033" y="298111"/>
                    <a:pt x="2191512" y="298704"/>
                  </a:cubicBezTo>
                  <a:cubicBezTo>
                    <a:pt x="2155066" y="307279"/>
                    <a:pt x="2082004" y="304445"/>
                    <a:pt x="2058924" y="304800"/>
                  </a:cubicBezTo>
                  <a:cubicBezTo>
                    <a:pt x="2052828" y="308356"/>
                    <a:pt x="2046230" y="311165"/>
                    <a:pt x="2040636" y="315468"/>
                  </a:cubicBezTo>
                  <a:cubicBezTo>
                    <a:pt x="2039363" y="316447"/>
                    <a:pt x="2039777" y="318578"/>
                    <a:pt x="2039112" y="320040"/>
                  </a:cubicBezTo>
                  <a:cubicBezTo>
                    <a:pt x="2037232" y="324176"/>
                    <a:pt x="2034569" y="327962"/>
                    <a:pt x="2033016" y="332232"/>
                  </a:cubicBezTo>
                  <a:cubicBezTo>
                    <a:pt x="2030117" y="340204"/>
                    <a:pt x="2026251" y="356242"/>
                    <a:pt x="2023872" y="365760"/>
                  </a:cubicBezTo>
                  <a:cubicBezTo>
                    <a:pt x="2023364" y="374396"/>
                    <a:pt x="2023770" y="383135"/>
                    <a:pt x="2022348" y="391668"/>
                  </a:cubicBezTo>
                  <a:cubicBezTo>
                    <a:pt x="2021712" y="395484"/>
                    <a:pt x="2018364" y="398512"/>
                    <a:pt x="2017776" y="402336"/>
                  </a:cubicBezTo>
                  <a:cubicBezTo>
                    <a:pt x="2016306" y="411889"/>
                    <a:pt x="2017894" y="421767"/>
                    <a:pt x="2016252" y="431292"/>
                  </a:cubicBezTo>
                  <a:cubicBezTo>
                    <a:pt x="2014290" y="442671"/>
                    <a:pt x="2005111" y="454035"/>
                    <a:pt x="1999488" y="463296"/>
                  </a:cubicBezTo>
                  <a:cubicBezTo>
                    <a:pt x="1994288" y="471860"/>
                    <a:pt x="1989338" y="480574"/>
                    <a:pt x="1984248" y="489204"/>
                  </a:cubicBezTo>
                  <a:cubicBezTo>
                    <a:pt x="1957430" y="534678"/>
                    <a:pt x="1970034" y="510518"/>
                    <a:pt x="1947672" y="559308"/>
                  </a:cubicBezTo>
                  <a:cubicBezTo>
                    <a:pt x="1923674" y="673300"/>
                    <a:pt x="1951467" y="534065"/>
                    <a:pt x="1927860" y="832104"/>
                  </a:cubicBezTo>
                  <a:cubicBezTo>
                    <a:pt x="1927577" y="835672"/>
                    <a:pt x="1913444" y="920703"/>
                    <a:pt x="1909572" y="935736"/>
                  </a:cubicBezTo>
                  <a:cubicBezTo>
                    <a:pt x="1904280" y="956280"/>
                    <a:pt x="1896143" y="976045"/>
                    <a:pt x="1891284" y="996696"/>
                  </a:cubicBezTo>
                  <a:cubicBezTo>
                    <a:pt x="1889252" y="1005332"/>
                    <a:pt x="1888744" y="1014476"/>
                    <a:pt x="1885188" y="1022604"/>
                  </a:cubicBezTo>
                  <a:cubicBezTo>
                    <a:pt x="1882588" y="1028546"/>
                    <a:pt x="1866759" y="1051197"/>
                    <a:pt x="1859280" y="1057656"/>
                  </a:cubicBezTo>
                  <a:cubicBezTo>
                    <a:pt x="1852129" y="1063832"/>
                    <a:pt x="1844641" y="1069761"/>
                    <a:pt x="1836420" y="1074420"/>
                  </a:cubicBezTo>
                  <a:cubicBezTo>
                    <a:pt x="1819052" y="1084262"/>
                    <a:pt x="1759744" y="1098762"/>
                    <a:pt x="1754124" y="1100328"/>
                  </a:cubicBezTo>
                  <a:lnTo>
                    <a:pt x="1720596" y="1109472"/>
                  </a:lnTo>
                  <a:cubicBezTo>
                    <a:pt x="1710956" y="1112058"/>
                    <a:pt x="1701200" y="1114224"/>
                    <a:pt x="1691640" y="1117092"/>
                  </a:cubicBezTo>
                  <a:cubicBezTo>
                    <a:pt x="1656999" y="1127484"/>
                    <a:pt x="1650492" y="1130438"/>
                    <a:pt x="1620012" y="1136904"/>
                  </a:cubicBezTo>
                  <a:cubicBezTo>
                    <a:pt x="1594949" y="1142220"/>
                    <a:pt x="1592106" y="1141677"/>
                    <a:pt x="1565148" y="1146048"/>
                  </a:cubicBezTo>
                  <a:cubicBezTo>
                    <a:pt x="1556492" y="1147452"/>
                    <a:pt x="1547876" y="1149096"/>
                    <a:pt x="1539240" y="1150620"/>
                  </a:cubicBezTo>
                  <a:cubicBezTo>
                    <a:pt x="1522823" y="1157187"/>
                    <a:pt x="1538514" y="1151263"/>
                    <a:pt x="1508760" y="1159764"/>
                  </a:cubicBezTo>
                  <a:cubicBezTo>
                    <a:pt x="1505671" y="1160647"/>
                    <a:pt x="1502823" y="1162623"/>
                    <a:pt x="1499616" y="1162812"/>
                  </a:cubicBezTo>
                  <a:cubicBezTo>
                    <a:pt x="1476790" y="1164155"/>
                    <a:pt x="1453900" y="1164055"/>
                    <a:pt x="1431036" y="1164336"/>
                  </a:cubicBezTo>
                  <a:lnTo>
                    <a:pt x="1127760" y="1167384"/>
                  </a:lnTo>
                  <a:cubicBezTo>
                    <a:pt x="1125728" y="1169416"/>
                    <a:pt x="1123963" y="1171756"/>
                    <a:pt x="1121664" y="1173480"/>
                  </a:cubicBezTo>
                  <a:cubicBezTo>
                    <a:pt x="1113773" y="1179398"/>
                    <a:pt x="1104769" y="1183825"/>
                    <a:pt x="1097280" y="1190244"/>
                  </a:cubicBezTo>
                  <a:cubicBezTo>
                    <a:pt x="1093962" y="1193088"/>
                    <a:pt x="1093156" y="1198290"/>
                    <a:pt x="1089660" y="1200912"/>
                  </a:cubicBezTo>
                  <a:cubicBezTo>
                    <a:pt x="1086701" y="1203131"/>
                    <a:pt x="1082455" y="1202661"/>
                    <a:pt x="1078992" y="1203960"/>
                  </a:cubicBezTo>
                  <a:cubicBezTo>
                    <a:pt x="1074307" y="1205717"/>
                    <a:pt x="1070022" y="1208474"/>
                    <a:pt x="1065276" y="1210056"/>
                  </a:cubicBezTo>
                  <a:cubicBezTo>
                    <a:pt x="1059022" y="1212141"/>
                    <a:pt x="1033455" y="1213092"/>
                    <a:pt x="1033272" y="1213104"/>
                  </a:cubicBezTo>
                  <a:cubicBezTo>
                    <a:pt x="1019048" y="1212088"/>
                    <a:pt x="1004686" y="1212280"/>
                    <a:pt x="990600" y="1210056"/>
                  </a:cubicBezTo>
                  <a:cubicBezTo>
                    <a:pt x="985196" y="1209203"/>
                    <a:pt x="980571" y="1205628"/>
                    <a:pt x="975360" y="1203960"/>
                  </a:cubicBezTo>
                  <a:cubicBezTo>
                    <a:pt x="967849" y="1201556"/>
                    <a:pt x="960120" y="1199896"/>
                    <a:pt x="952500" y="1197864"/>
                  </a:cubicBezTo>
                  <a:cubicBezTo>
                    <a:pt x="935273" y="1187528"/>
                    <a:pt x="937916" y="1187923"/>
                    <a:pt x="917448" y="1181100"/>
                  </a:cubicBezTo>
                  <a:cubicBezTo>
                    <a:pt x="914991" y="1180281"/>
                    <a:pt x="912390" y="1179956"/>
                    <a:pt x="909828" y="1179576"/>
                  </a:cubicBezTo>
                  <a:cubicBezTo>
                    <a:pt x="864729" y="1172895"/>
                    <a:pt x="876882" y="1175036"/>
                    <a:pt x="821436" y="1171956"/>
                  </a:cubicBezTo>
                  <a:cubicBezTo>
                    <a:pt x="812800" y="1173480"/>
                    <a:pt x="804235" y="1175483"/>
                    <a:pt x="795528" y="1176528"/>
                  </a:cubicBezTo>
                  <a:cubicBezTo>
                    <a:pt x="713050" y="1186425"/>
                    <a:pt x="656051" y="1181837"/>
                    <a:pt x="560832" y="1182624"/>
                  </a:cubicBezTo>
                  <a:lnTo>
                    <a:pt x="525780" y="1184148"/>
                  </a:lnTo>
                  <a:lnTo>
                    <a:pt x="441960" y="1185672"/>
                  </a:lnTo>
                  <a:cubicBezTo>
                    <a:pt x="435069" y="1186179"/>
                    <a:pt x="428752" y="1189736"/>
                    <a:pt x="422148" y="1191768"/>
                  </a:cubicBezTo>
                  <a:lnTo>
                    <a:pt x="176784" y="1188720"/>
                  </a:lnTo>
                  <a:cubicBezTo>
                    <a:pt x="171967" y="1188578"/>
                    <a:pt x="167819" y="1184959"/>
                    <a:pt x="163068" y="1184148"/>
                  </a:cubicBezTo>
                  <a:cubicBezTo>
                    <a:pt x="146919" y="1181391"/>
                    <a:pt x="130665" y="1178817"/>
                    <a:pt x="114300" y="1178052"/>
                  </a:cubicBezTo>
                  <a:cubicBezTo>
                    <a:pt x="76238" y="1176273"/>
                    <a:pt x="38100" y="1177036"/>
                    <a:pt x="0" y="1176528"/>
                  </a:cubicBezTo>
                  <a:lnTo>
                    <a:pt x="54864" y="1171956"/>
                  </a:lnTo>
                  <a:cubicBezTo>
                    <a:pt x="74202" y="1170439"/>
                    <a:pt x="88455" y="1170274"/>
                    <a:pt x="108204" y="1167384"/>
                  </a:cubicBezTo>
                  <a:cubicBezTo>
                    <a:pt x="118949" y="1165812"/>
                    <a:pt x="129540" y="1163320"/>
                    <a:pt x="140208" y="1161288"/>
                  </a:cubicBezTo>
                  <a:cubicBezTo>
                    <a:pt x="147828" y="1158240"/>
                    <a:pt x="156239" y="1156696"/>
                    <a:pt x="163068" y="1152144"/>
                  </a:cubicBezTo>
                  <a:cubicBezTo>
                    <a:pt x="166116" y="1150112"/>
                    <a:pt x="168935" y="1147686"/>
                    <a:pt x="172212" y="1146048"/>
                  </a:cubicBezTo>
                  <a:cubicBezTo>
                    <a:pt x="191190" y="1136559"/>
                    <a:pt x="177865" y="1144547"/>
                    <a:pt x="190500" y="1139952"/>
                  </a:cubicBezTo>
                  <a:cubicBezTo>
                    <a:pt x="194136" y="1138630"/>
                    <a:pt x="197646" y="1136981"/>
                    <a:pt x="201168" y="1135380"/>
                  </a:cubicBezTo>
                  <a:cubicBezTo>
                    <a:pt x="211494" y="1130686"/>
                    <a:pt x="215552" y="1126169"/>
                    <a:pt x="230124" y="1124712"/>
                  </a:cubicBezTo>
                  <a:cubicBezTo>
                    <a:pt x="261465" y="1121578"/>
                    <a:pt x="227840" y="1125276"/>
                    <a:pt x="272796" y="1118616"/>
                  </a:cubicBezTo>
                  <a:cubicBezTo>
                    <a:pt x="277346" y="1117942"/>
                    <a:pt x="281947" y="1117663"/>
                    <a:pt x="286512" y="1117092"/>
                  </a:cubicBezTo>
                  <a:lnTo>
                    <a:pt x="309372" y="1114044"/>
                  </a:lnTo>
                  <a:cubicBezTo>
                    <a:pt x="321775" y="1109910"/>
                    <a:pt x="315612" y="1111811"/>
                    <a:pt x="339852" y="1106424"/>
                  </a:cubicBezTo>
                  <a:cubicBezTo>
                    <a:pt x="344909" y="1105300"/>
                    <a:pt x="349990" y="1104276"/>
                    <a:pt x="355092" y="1103376"/>
                  </a:cubicBezTo>
                  <a:lnTo>
                    <a:pt x="382524" y="1107948"/>
                  </a:lnTo>
                  <a:close/>
                </a:path>
              </a:pathLst>
            </a:custGeom>
            <a:solidFill>
              <a:srgbClr val="FFFF00"/>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9889A3-1364-3857-E3EB-78BA637F59A7}"/>
                </a:ext>
              </a:extLst>
            </p:cNvPr>
            <p:cNvSpPr/>
            <p:nvPr/>
          </p:nvSpPr>
          <p:spPr>
            <a:xfrm>
              <a:off x="9631514" y="3328416"/>
              <a:ext cx="1243750" cy="735378"/>
            </a:xfrm>
            <a:custGeom>
              <a:avLst/>
              <a:gdLst>
                <a:gd name="connsiteX0" fmla="*/ 934378 w 1243750"/>
                <a:gd name="connsiteY0" fmla="*/ 1524 h 735378"/>
                <a:gd name="connsiteX1" fmla="*/ 934378 w 1243750"/>
                <a:gd name="connsiteY1" fmla="*/ 1524 h 735378"/>
                <a:gd name="connsiteX2" fmla="*/ 1162978 w 1243750"/>
                <a:gd name="connsiteY2" fmla="*/ 6096 h 735378"/>
                <a:gd name="connsiteX3" fmla="*/ 1188886 w 1243750"/>
                <a:gd name="connsiteY3" fmla="*/ 10668 h 735378"/>
                <a:gd name="connsiteX4" fmla="*/ 1204126 w 1243750"/>
                <a:gd name="connsiteY4" fmla="*/ 16764 h 735378"/>
                <a:gd name="connsiteX5" fmla="*/ 1210222 w 1243750"/>
                <a:gd name="connsiteY5" fmla="*/ 21336 h 735378"/>
                <a:gd name="connsiteX6" fmla="*/ 1217842 w 1243750"/>
                <a:gd name="connsiteY6" fmla="*/ 28956 h 735378"/>
                <a:gd name="connsiteX7" fmla="*/ 1236130 w 1243750"/>
                <a:gd name="connsiteY7" fmla="*/ 74676 h 735378"/>
                <a:gd name="connsiteX8" fmla="*/ 1237654 w 1243750"/>
                <a:gd name="connsiteY8" fmla="*/ 92964 h 735378"/>
                <a:gd name="connsiteX9" fmla="*/ 1243750 w 1243750"/>
                <a:gd name="connsiteY9" fmla="*/ 137160 h 735378"/>
                <a:gd name="connsiteX10" fmla="*/ 1239178 w 1243750"/>
                <a:gd name="connsiteY10" fmla="*/ 185928 h 735378"/>
                <a:gd name="connsiteX11" fmla="*/ 1231558 w 1243750"/>
                <a:gd name="connsiteY11" fmla="*/ 199644 h 735378"/>
                <a:gd name="connsiteX12" fmla="*/ 1223938 w 1243750"/>
                <a:gd name="connsiteY12" fmla="*/ 217932 h 735378"/>
                <a:gd name="connsiteX13" fmla="*/ 1217842 w 1243750"/>
                <a:gd name="connsiteY13" fmla="*/ 225552 h 735378"/>
                <a:gd name="connsiteX14" fmla="*/ 1210222 w 1243750"/>
                <a:gd name="connsiteY14" fmla="*/ 239268 h 735378"/>
                <a:gd name="connsiteX15" fmla="*/ 1185838 w 1243750"/>
                <a:gd name="connsiteY15" fmla="*/ 274320 h 735378"/>
                <a:gd name="connsiteX16" fmla="*/ 1153834 w 1243750"/>
                <a:gd name="connsiteY16" fmla="*/ 318516 h 735378"/>
                <a:gd name="connsiteX17" fmla="*/ 1048678 w 1243750"/>
                <a:gd name="connsiteY17" fmla="*/ 387096 h 735378"/>
                <a:gd name="connsiteX18" fmla="*/ 946570 w 1243750"/>
                <a:gd name="connsiteY18" fmla="*/ 428244 h 735378"/>
                <a:gd name="connsiteX19" fmla="*/ 858178 w 1243750"/>
                <a:gd name="connsiteY19" fmla="*/ 480060 h 735378"/>
                <a:gd name="connsiteX20" fmla="*/ 803314 w 1243750"/>
                <a:gd name="connsiteY20" fmla="*/ 507492 h 735378"/>
                <a:gd name="connsiteX21" fmla="*/ 765214 w 1243750"/>
                <a:gd name="connsiteY21" fmla="*/ 522732 h 735378"/>
                <a:gd name="connsiteX22" fmla="*/ 739306 w 1243750"/>
                <a:gd name="connsiteY22" fmla="*/ 536448 h 735378"/>
                <a:gd name="connsiteX23" fmla="*/ 657010 w 1243750"/>
                <a:gd name="connsiteY23" fmla="*/ 574548 h 735378"/>
                <a:gd name="connsiteX24" fmla="*/ 597574 w 1243750"/>
                <a:gd name="connsiteY24" fmla="*/ 603504 h 735378"/>
                <a:gd name="connsiteX25" fmla="*/ 580810 w 1243750"/>
                <a:gd name="connsiteY25" fmla="*/ 611124 h 735378"/>
                <a:gd name="connsiteX26" fmla="*/ 564046 w 1243750"/>
                <a:gd name="connsiteY26" fmla="*/ 623316 h 735378"/>
                <a:gd name="connsiteX27" fmla="*/ 486322 w 1243750"/>
                <a:gd name="connsiteY27" fmla="*/ 658368 h 735378"/>
                <a:gd name="connsiteX28" fmla="*/ 480226 w 1243750"/>
                <a:gd name="connsiteY28" fmla="*/ 661416 h 735378"/>
                <a:gd name="connsiteX29" fmla="*/ 382690 w 1243750"/>
                <a:gd name="connsiteY29" fmla="*/ 681228 h 735378"/>
                <a:gd name="connsiteX30" fmla="*/ 324778 w 1243750"/>
                <a:gd name="connsiteY30" fmla="*/ 688848 h 735378"/>
                <a:gd name="connsiteX31" fmla="*/ 301918 w 1243750"/>
                <a:gd name="connsiteY31" fmla="*/ 691896 h 735378"/>
                <a:gd name="connsiteX32" fmla="*/ 256198 w 1243750"/>
                <a:gd name="connsiteY32" fmla="*/ 701040 h 735378"/>
                <a:gd name="connsiteX33" fmla="*/ 242482 w 1243750"/>
                <a:gd name="connsiteY33" fmla="*/ 704088 h 735378"/>
                <a:gd name="connsiteX34" fmla="*/ 212002 w 1243750"/>
                <a:gd name="connsiteY34" fmla="*/ 714756 h 735378"/>
                <a:gd name="connsiteX35" fmla="*/ 183046 w 1243750"/>
                <a:gd name="connsiteY35" fmla="*/ 717804 h 735378"/>
                <a:gd name="connsiteX36" fmla="*/ 122086 w 1243750"/>
                <a:gd name="connsiteY36" fmla="*/ 725424 h 735378"/>
                <a:gd name="connsiteX37" fmla="*/ 7786 w 1243750"/>
                <a:gd name="connsiteY37" fmla="*/ 733044 h 735378"/>
                <a:gd name="connsiteX38" fmla="*/ 166 w 1243750"/>
                <a:gd name="connsiteY38" fmla="*/ 734568 h 735378"/>
                <a:gd name="connsiteX39" fmla="*/ 6262 w 1243750"/>
                <a:gd name="connsiteY39" fmla="*/ 729996 h 735378"/>
                <a:gd name="connsiteX40" fmla="*/ 44362 w 1243750"/>
                <a:gd name="connsiteY40" fmla="*/ 711708 h 735378"/>
                <a:gd name="connsiteX41" fmla="*/ 68746 w 1243750"/>
                <a:gd name="connsiteY41" fmla="*/ 704088 h 735378"/>
                <a:gd name="connsiteX42" fmla="*/ 105322 w 1243750"/>
                <a:gd name="connsiteY42" fmla="*/ 690372 h 735378"/>
                <a:gd name="connsiteX43" fmla="*/ 155614 w 1243750"/>
                <a:gd name="connsiteY43" fmla="*/ 684276 h 735378"/>
                <a:gd name="connsiteX44" fmla="*/ 178474 w 1243750"/>
                <a:gd name="connsiteY44" fmla="*/ 676656 h 735378"/>
                <a:gd name="connsiteX45" fmla="*/ 210478 w 1243750"/>
                <a:gd name="connsiteY45" fmla="*/ 659892 h 735378"/>
                <a:gd name="connsiteX46" fmla="*/ 222670 w 1243750"/>
                <a:gd name="connsiteY46" fmla="*/ 656844 h 735378"/>
                <a:gd name="connsiteX47" fmla="*/ 228766 w 1243750"/>
                <a:gd name="connsiteY47" fmla="*/ 650748 h 735378"/>
                <a:gd name="connsiteX48" fmla="*/ 253150 w 1243750"/>
                <a:gd name="connsiteY48" fmla="*/ 629412 h 735378"/>
                <a:gd name="connsiteX49" fmla="*/ 262294 w 1243750"/>
                <a:gd name="connsiteY49" fmla="*/ 612648 h 735378"/>
                <a:gd name="connsiteX50" fmla="*/ 311062 w 1243750"/>
                <a:gd name="connsiteY50" fmla="*/ 582168 h 735378"/>
                <a:gd name="connsiteX51" fmla="*/ 320206 w 1243750"/>
                <a:gd name="connsiteY51" fmla="*/ 568452 h 735378"/>
                <a:gd name="connsiteX52" fmla="*/ 343066 w 1243750"/>
                <a:gd name="connsiteY52" fmla="*/ 537972 h 735378"/>
                <a:gd name="connsiteX53" fmla="*/ 353734 w 1243750"/>
                <a:gd name="connsiteY53" fmla="*/ 516636 h 735378"/>
                <a:gd name="connsiteX54" fmla="*/ 399454 w 1243750"/>
                <a:gd name="connsiteY54" fmla="*/ 440436 h 735378"/>
                <a:gd name="connsiteX55" fmla="*/ 411646 w 1243750"/>
                <a:gd name="connsiteY55" fmla="*/ 408432 h 735378"/>
                <a:gd name="connsiteX56" fmla="*/ 423838 w 1243750"/>
                <a:gd name="connsiteY56" fmla="*/ 382524 h 735378"/>
                <a:gd name="connsiteX57" fmla="*/ 431458 w 1243750"/>
                <a:gd name="connsiteY57" fmla="*/ 359664 h 735378"/>
                <a:gd name="connsiteX58" fmla="*/ 432982 w 1243750"/>
                <a:gd name="connsiteY58" fmla="*/ 352044 h 735378"/>
                <a:gd name="connsiteX59" fmla="*/ 454318 w 1243750"/>
                <a:gd name="connsiteY59" fmla="*/ 323088 h 735378"/>
                <a:gd name="connsiteX60" fmla="*/ 487846 w 1243750"/>
                <a:gd name="connsiteY60" fmla="*/ 257556 h 735378"/>
                <a:gd name="connsiteX61" fmla="*/ 510706 w 1243750"/>
                <a:gd name="connsiteY61" fmla="*/ 204216 h 735378"/>
                <a:gd name="connsiteX62" fmla="*/ 524422 w 1243750"/>
                <a:gd name="connsiteY62" fmla="*/ 176784 h 735378"/>
                <a:gd name="connsiteX63" fmla="*/ 538138 w 1243750"/>
                <a:gd name="connsiteY63" fmla="*/ 163068 h 735378"/>
                <a:gd name="connsiteX64" fmla="*/ 577762 w 1243750"/>
                <a:gd name="connsiteY64" fmla="*/ 132588 h 735378"/>
                <a:gd name="connsiteX65" fmla="*/ 594526 w 1243750"/>
                <a:gd name="connsiteY65" fmla="*/ 123444 h 735378"/>
                <a:gd name="connsiteX66" fmla="*/ 608242 w 1243750"/>
                <a:gd name="connsiteY66" fmla="*/ 112776 h 735378"/>
                <a:gd name="connsiteX67" fmla="*/ 650914 w 1243750"/>
                <a:gd name="connsiteY67" fmla="*/ 92964 h 735378"/>
                <a:gd name="connsiteX68" fmla="*/ 667678 w 1243750"/>
                <a:gd name="connsiteY68" fmla="*/ 86868 h 735378"/>
                <a:gd name="connsiteX69" fmla="*/ 676822 w 1243750"/>
                <a:gd name="connsiteY69" fmla="*/ 82296 h 735378"/>
                <a:gd name="connsiteX70" fmla="*/ 687490 w 1243750"/>
                <a:gd name="connsiteY70" fmla="*/ 77724 h 735378"/>
                <a:gd name="connsiteX71" fmla="*/ 699682 w 1243750"/>
                <a:gd name="connsiteY71" fmla="*/ 71628 h 735378"/>
                <a:gd name="connsiteX72" fmla="*/ 707302 w 1243750"/>
                <a:gd name="connsiteY72" fmla="*/ 67056 h 735378"/>
                <a:gd name="connsiteX73" fmla="*/ 724066 w 1243750"/>
                <a:gd name="connsiteY73" fmla="*/ 59436 h 735378"/>
                <a:gd name="connsiteX74" fmla="*/ 739306 w 1243750"/>
                <a:gd name="connsiteY74" fmla="*/ 50292 h 735378"/>
                <a:gd name="connsiteX75" fmla="*/ 756070 w 1243750"/>
                <a:gd name="connsiteY75" fmla="*/ 44196 h 735378"/>
                <a:gd name="connsiteX76" fmla="*/ 769786 w 1243750"/>
                <a:gd name="connsiteY76" fmla="*/ 33528 h 735378"/>
                <a:gd name="connsiteX77" fmla="*/ 794170 w 1243750"/>
                <a:gd name="connsiteY77" fmla="*/ 25908 h 735378"/>
                <a:gd name="connsiteX78" fmla="*/ 815506 w 1243750"/>
                <a:gd name="connsiteY78" fmla="*/ 18288 h 735378"/>
                <a:gd name="connsiteX79" fmla="*/ 859702 w 1243750"/>
                <a:gd name="connsiteY79" fmla="*/ 7620 h 735378"/>
                <a:gd name="connsiteX80" fmla="*/ 887134 w 1243750"/>
                <a:gd name="connsiteY80" fmla="*/ 0 h 735378"/>
                <a:gd name="connsiteX81" fmla="*/ 920662 w 1243750"/>
                <a:gd name="connsiteY81" fmla="*/ 1524 h 735378"/>
                <a:gd name="connsiteX82" fmla="*/ 925234 w 1243750"/>
                <a:gd name="connsiteY82" fmla="*/ 3048 h 735378"/>
                <a:gd name="connsiteX83" fmla="*/ 954190 w 1243750"/>
                <a:gd name="connsiteY83" fmla="*/ 4572 h 735378"/>
                <a:gd name="connsiteX84" fmla="*/ 990766 w 1243750"/>
                <a:gd name="connsiteY84" fmla="*/ 6096 h 735378"/>
                <a:gd name="connsiteX85" fmla="*/ 1022770 w 1243750"/>
                <a:gd name="connsiteY85" fmla="*/ 3048 h 735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1243750" h="735378">
                  <a:moveTo>
                    <a:pt x="934378" y="1524"/>
                  </a:moveTo>
                  <a:lnTo>
                    <a:pt x="934378" y="1524"/>
                  </a:lnTo>
                  <a:lnTo>
                    <a:pt x="1162978" y="6096"/>
                  </a:lnTo>
                  <a:cubicBezTo>
                    <a:pt x="1171742" y="6411"/>
                    <a:pt x="1180397" y="8467"/>
                    <a:pt x="1188886" y="10668"/>
                  </a:cubicBezTo>
                  <a:cubicBezTo>
                    <a:pt x="1194182" y="12041"/>
                    <a:pt x="1199232" y="14317"/>
                    <a:pt x="1204126" y="16764"/>
                  </a:cubicBezTo>
                  <a:cubicBezTo>
                    <a:pt x="1206398" y="17900"/>
                    <a:pt x="1208324" y="19649"/>
                    <a:pt x="1210222" y="21336"/>
                  </a:cubicBezTo>
                  <a:cubicBezTo>
                    <a:pt x="1212907" y="23722"/>
                    <a:pt x="1215951" y="25902"/>
                    <a:pt x="1217842" y="28956"/>
                  </a:cubicBezTo>
                  <a:cubicBezTo>
                    <a:pt x="1230179" y="48884"/>
                    <a:pt x="1230112" y="53614"/>
                    <a:pt x="1236130" y="74676"/>
                  </a:cubicBezTo>
                  <a:cubicBezTo>
                    <a:pt x="1236638" y="80772"/>
                    <a:pt x="1236913" y="86892"/>
                    <a:pt x="1237654" y="92964"/>
                  </a:cubicBezTo>
                  <a:cubicBezTo>
                    <a:pt x="1239454" y="107726"/>
                    <a:pt x="1243750" y="137160"/>
                    <a:pt x="1243750" y="137160"/>
                  </a:cubicBezTo>
                  <a:cubicBezTo>
                    <a:pt x="1242226" y="153416"/>
                    <a:pt x="1242305" y="169903"/>
                    <a:pt x="1239178" y="185928"/>
                  </a:cubicBezTo>
                  <a:cubicBezTo>
                    <a:pt x="1238176" y="191061"/>
                    <a:pt x="1233807" y="194922"/>
                    <a:pt x="1231558" y="199644"/>
                  </a:cubicBezTo>
                  <a:cubicBezTo>
                    <a:pt x="1228719" y="205606"/>
                    <a:pt x="1227028" y="212095"/>
                    <a:pt x="1223938" y="217932"/>
                  </a:cubicBezTo>
                  <a:cubicBezTo>
                    <a:pt x="1222416" y="220807"/>
                    <a:pt x="1219601" y="222816"/>
                    <a:pt x="1217842" y="225552"/>
                  </a:cubicBezTo>
                  <a:cubicBezTo>
                    <a:pt x="1215014" y="229952"/>
                    <a:pt x="1213092" y="234895"/>
                    <a:pt x="1210222" y="239268"/>
                  </a:cubicBezTo>
                  <a:cubicBezTo>
                    <a:pt x="1202413" y="251168"/>
                    <a:pt x="1192203" y="261590"/>
                    <a:pt x="1185838" y="274320"/>
                  </a:cubicBezTo>
                  <a:cubicBezTo>
                    <a:pt x="1175454" y="295088"/>
                    <a:pt x="1175479" y="298010"/>
                    <a:pt x="1153834" y="318516"/>
                  </a:cubicBezTo>
                  <a:cubicBezTo>
                    <a:pt x="1131198" y="339960"/>
                    <a:pt x="1067734" y="379417"/>
                    <a:pt x="1048678" y="387096"/>
                  </a:cubicBezTo>
                  <a:cubicBezTo>
                    <a:pt x="1014642" y="400812"/>
                    <a:pt x="976694" y="407288"/>
                    <a:pt x="946570" y="428244"/>
                  </a:cubicBezTo>
                  <a:cubicBezTo>
                    <a:pt x="896910" y="462790"/>
                    <a:pt x="921641" y="447882"/>
                    <a:pt x="858178" y="480060"/>
                  </a:cubicBezTo>
                  <a:cubicBezTo>
                    <a:pt x="839942" y="489307"/>
                    <a:pt x="822298" y="499898"/>
                    <a:pt x="803314" y="507492"/>
                  </a:cubicBezTo>
                  <a:cubicBezTo>
                    <a:pt x="790614" y="512572"/>
                    <a:pt x="777676" y="517094"/>
                    <a:pt x="765214" y="522732"/>
                  </a:cubicBezTo>
                  <a:cubicBezTo>
                    <a:pt x="756311" y="526760"/>
                    <a:pt x="748119" y="532228"/>
                    <a:pt x="739306" y="536448"/>
                  </a:cubicBezTo>
                  <a:cubicBezTo>
                    <a:pt x="712042" y="549504"/>
                    <a:pt x="684479" y="561927"/>
                    <a:pt x="657010" y="574548"/>
                  </a:cubicBezTo>
                  <a:cubicBezTo>
                    <a:pt x="581414" y="609281"/>
                    <a:pt x="670820" y="566881"/>
                    <a:pt x="597574" y="603504"/>
                  </a:cubicBezTo>
                  <a:cubicBezTo>
                    <a:pt x="592084" y="606249"/>
                    <a:pt x="586122" y="608049"/>
                    <a:pt x="580810" y="611124"/>
                  </a:cubicBezTo>
                  <a:cubicBezTo>
                    <a:pt x="574830" y="614586"/>
                    <a:pt x="570226" y="620226"/>
                    <a:pt x="564046" y="623316"/>
                  </a:cubicBezTo>
                  <a:cubicBezTo>
                    <a:pt x="476112" y="667283"/>
                    <a:pt x="536286" y="638937"/>
                    <a:pt x="486322" y="658368"/>
                  </a:cubicBezTo>
                  <a:cubicBezTo>
                    <a:pt x="484205" y="659191"/>
                    <a:pt x="482445" y="660927"/>
                    <a:pt x="480226" y="661416"/>
                  </a:cubicBezTo>
                  <a:cubicBezTo>
                    <a:pt x="447829" y="668562"/>
                    <a:pt x="415582" y="676900"/>
                    <a:pt x="382690" y="681228"/>
                  </a:cubicBezTo>
                  <a:lnTo>
                    <a:pt x="324778" y="688848"/>
                  </a:lnTo>
                  <a:cubicBezTo>
                    <a:pt x="317157" y="689855"/>
                    <a:pt x="309422" y="690228"/>
                    <a:pt x="301918" y="691896"/>
                  </a:cubicBezTo>
                  <a:cubicBezTo>
                    <a:pt x="270835" y="698803"/>
                    <a:pt x="308491" y="690581"/>
                    <a:pt x="256198" y="701040"/>
                  </a:cubicBezTo>
                  <a:cubicBezTo>
                    <a:pt x="251605" y="701959"/>
                    <a:pt x="246955" y="702700"/>
                    <a:pt x="242482" y="704088"/>
                  </a:cubicBezTo>
                  <a:cubicBezTo>
                    <a:pt x="232201" y="707279"/>
                    <a:pt x="222707" y="713629"/>
                    <a:pt x="212002" y="714756"/>
                  </a:cubicBezTo>
                  <a:cubicBezTo>
                    <a:pt x="202350" y="715772"/>
                    <a:pt x="192672" y="716562"/>
                    <a:pt x="183046" y="717804"/>
                  </a:cubicBezTo>
                  <a:cubicBezTo>
                    <a:pt x="138941" y="723495"/>
                    <a:pt x="198001" y="719520"/>
                    <a:pt x="122086" y="725424"/>
                  </a:cubicBezTo>
                  <a:cubicBezTo>
                    <a:pt x="84016" y="728385"/>
                    <a:pt x="45858" y="730115"/>
                    <a:pt x="7786" y="733044"/>
                  </a:cubicBezTo>
                  <a:cubicBezTo>
                    <a:pt x="5246" y="733552"/>
                    <a:pt x="1324" y="736885"/>
                    <a:pt x="166" y="734568"/>
                  </a:cubicBezTo>
                  <a:cubicBezTo>
                    <a:pt x="-970" y="732296"/>
                    <a:pt x="4006" y="731163"/>
                    <a:pt x="6262" y="729996"/>
                  </a:cubicBezTo>
                  <a:cubicBezTo>
                    <a:pt x="18775" y="723524"/>
                    <a:pt x="31349" y="717104"/>
                    <a:pt x="44362" y="711708"/>
                  </a:cubicBezTo>
                  <a:cubicBezTo>
                    <a:pt x="52228" y="708446"/>
                    <a:pt x="60708" y="706901"/>
                    <a:pt x="68746" y="704088"/>
                  </a:cubicBezTo>
                  <a:cubicBezTo>
                    <a:pt x="81036" y="699786"/>
                    <a:pt x="92627" y="693267"/>
                    <a:pt x="105322" y="690372"/>
                  </a:cubicBezTo>
                  <a:cubicBezTo>
                    <a:pt x="121786" y="686617"/>
                    <a:pt x="138850" y="686308"/>
                    <a:pt x="155614" y="684276"/>
                  </a:cubicBezTo>
                  <a:cubicBezTo>
                    <a:pt x="164308" y="682103"/>
                    <a:pt x="168743" y="681217"/>
                    <a:pt x="178474" y="676656"/>
                  </a:cubicBezTo>
                  <a:cubicBezTo>
                    <a:pt x="189378" y="671545"/>
                    <a:pt x="198795" y="662813"/>
                    <a:pt x="210478" y="659892"/>
                  </a:cubicBezTo>
                  <a:lnTo>
                    <a:pt x="222670" y="656844"/>
                  </a:lnTo>
                  <a:cubicBezTo>
                    <a:pt x="224702" y="654812"/>
                    <a:pt x="226522" y="652543"/>
                    <a:pt x="228766" y="650748"/>
                  </a:cubicBezTo>
                  <a:cubicBezTo>
                    <a:pt x="240968" y="640986"/>
                    <a:pt x="245569" y="641128"/>
                    <a:pt x="253150" y="629412"/>
                  </a:cubicBezTo>
                  <a:cubicBezTo>
                    <a:pt x="256608" y="624068"/>
                    <a:pt x="257390" y="616706"/>
                    <a:pt x="262294" y="612648"/>
                  </a:cubicBezTo>
                  <a:cubicBezTo>
                    <a:pt x="278323" y="599383"/>
                    <a:pt x="297138" y="597020"/>
                    <a:pt x="311062" y="582168"/>
                  </a:cubicBezTo>
                  <a:cubicBezTo>
                    <a:pt x="314820" y="578159"/>
                    <a:pt x="316909" y="572848"/>
                    <a:pt x="320206" y="568452"/>
                  </a:cubicBezTo>
                  <a:cubicBezTo>
                    <a:pt x="331114" y="553909"/>
                    <a:pt x="334703" y="552769"/>
                    <a:pt x="343066" y="537972"/>
                  </a:cubicBezTo>
                  <a:cubicBezTo>
                    <a:pt x="346979" y="531050"/>
                    <a:pt x="349488" y="523359"/>
                    <a:pt x="353734" y="516636"/>
                  </a:cubicBezTo>
                  <a:cubicBezTo>
                    <a:pt x="377767" y="478583"/>
                    <a:pt x="383249" y="482973"/>
                    <a:pt x="399454" y="440436"/>
                  </a:cubicBezTo>
                  <a:cubicBezTo>
                    <a:pt x="403518" y="429768"/>
                    <a:pt x="406785" y="418761"/>
                    <a:pt x="411646" y="408432"/>
                  </a:cubicBezTo>
                  <a:cubicBezTo>
                    <a:pt x="415710" y="399796"/>
                    <a:pt x="420246" y="391367"/>
                    <a:pt x="423838" y="382524"/>
                  </a:cubicBezTo>
                  <a:cubicBezTo>
                    <a:pt x="426861" y="375082"/>
                    <a:pt x="429150" y="367357"/>
                    <a:pt x="431458" y="359664"/>
                  </a:cubicBezTo>
                  <a:cubicBezTo>
                    <a:pt x="432202" y="357183"/>
                    <a:pt x="431609" y="354241"/>
                    <a:pt x="432982" y="352044"/>
                  </a:cubicBezTo>
                  <a:cubicBezTo>
                    <a:pt x="450705" y="323687"/>
                    <a:pt x="442226" y="346636"/>
                    <a:pt x="454318" y="323088"/>
                  </a:cubicBezTo>
                  <a:cubicBezTo>
                    <a:pt x="494865" y="244128"/>
                    <a:pt x="459702" y="306809"/>
                    <a:pt x="487846" y="257556"/>
                  </a:cubicBezTo>
                  <a:cubicBezTo>
                    <a:pt x="496208" y="218535"/>
                    <a:pt x="486757" y="252115"/>
                    <a:pt x="510706" y="204216"/>
                  </a:cubicBezTo>
                  <a:cubicBezTo>
                    <a:pt x="515278" y="195072"/>
                    <a:pt x="518751" y="185290"/>
                    <a:pt x="524422" y="176784"/>
                  </a:cubicBezTo>
                  <a:cubicBezTo>
                    <a:pt x="528009" y="171404"/>
                    <a:pt x="533202" y="167245"/>
                    <a:pt x="538138" y="163068"/>
                  </a:cubicBezTo>
                  <a:cubicBezTo>
                    <a:pt x="555256" y="148584"/>
                    <a:pt x="559032" y="144294"/>
                    <a:pt x="577762" y="132588"/>
                  </a:cubicBezTo>
                  <a:cubicBezTo>
                    <a:pt x="583160" y="129214"/>
                    <a:pt x="589189" y="126913"/>
                    <a:pt x="594526" y="123444"/>
                  </a:cubicBezTo>
                  <a:cubicBezTo>
                    <a:pt x="599382" y="120287"/>
                    <a:pt x="603294" y="115788"/>
                    <a:pt x="608242" y="112776"/>
                  </a:cubicBezTo>
                  <a:cubicBezTo>
                    <a:pt x="617752" y="106987"/>
                    <a:pt x="640512" y="97125"/>
                    <a:pt x="650914" y="92964"/>
                  </a:cubicBezTo>
                  <a:cubicBezTo>
                    <a:pt x="656435" y="90756"/>
                    <a:pt x="662180" y="89132"/>
                    <a:pt x="667678" y="86868"/>
                  </a:cubicBezTo>
                  <a:cubicBezTo>
                    <a:pt x="670829" y="85570"/>
                    <a:pt x="673728" y="83724"/>
                    <a:pt x="676822" y="82296"/>
                  </a:cubicBezTo>
                  <a:cubicBezTo>
                    <a:pt x="680335" y="80675"/>
                    <a:pt x="683984" y="79360"/>
                    <a:pt x="687490" y="77724"/>
                  </a:cubicBezTo>
                  <a:cubicBezTo>
                    <a:pt x="691607" y="75803"/>
                    <a:pt x="695681" y="73782"/>
                    <a:pt x="699682" y="71628"/>
                  </a:cubicBezTo>
                  <a:cubicBezTo>
                    <a:pt x="702290" y="70224"/>
                    <a:pt x="704653" y="68381"/>
                    <a:pt x="707302" y="67056"/>
                  </a:cubicBezTo>
                  <a:cubicBezTo>
                    <a:pt x="712792" y="64311"/>
                    <a:pt x="718629" y="62284"/>
                    <a:pt x="724066" y="59436"/>
                  </a:cubicBezTo>
                  <a:cubicBezTo>
                    <a:pt x="729314" y="56687"/>
                    <a:pt x="733957" y="52839"/>
                    <a:pt x="739306" y="50292"/>
                  </a:cubicBezTo>
                  <a:cubicBezTo>
                    <a:pt x="744674" y="47736"/>
                    <a:pt x="750605" y="46538"/>
                    <a:pt x="756070" y="44196"/>
                  </a:cubicBezTo>
                  <a:cubicBezTo>
                    <a:pt x="759796" y="42599"/>
                    <a:pt x="768218" y="34410"/>
                    <a:pt x="769786" y="33528"/>
                  </a:cubicBezTo>
                  <a:cubicBezTo>
                    <a:pt x="780461" y="27523"/>
                    <a:pt x="783828" y="27632"/>
                    <a:pt x="794170" y="25908"/>
                  </a:cubicBezTo>
                  <a:cubicBezTo>
                    <a:pt x="801282" y="23368"/>
                    <a:pt x="808232" y="20318"/>
                    <a:pt x="815506" y="18288"/>
                  </a:cubicBezTo>
                  <a:cubicBezTo>
                    <a:pt x="830103" y="14214"/>
                    <a:pt x="845186" y="11975"/>
                    <a:pt x="859702" y="7620"/>
                  </a:cubicBezTo>
                  <a:cubicBezTo>
                    <a:pt x="878954" y="1844"/>
                    <a:pt x="869797" y="4334"/>
                    <a:pt x="887134" y="0"/>
                  </a:cubicBezTo>
                  <a:cubicBezTo>
                    <a:pt x="898310" y="508"/>
                    <a:pt x="909510" y="632"/>
                    <a:pt x="920662" y="1524"/>
                  </a:cubicBezTo>
                  <a:cubicBezTo>
                    <a:pt x="922263" y="1652"/>
                    <a:pt x="923634" y="2903"/>
                    <a:pt x="925234" y="3048"/>
                  </a:cubicBezTo>
                  <a:cubicBezTo>
                    <a:pt x="934860" y="3923"/>
                    <a:pt x="944538" y="4064"/>
                    <a:pt x="954190" y="4572"/>
                  </a:cubicBezTo>
                  <a:cubicBezTo>
                    <a:pt x="973407" y="7317"/>
                    <a:pt x="961266" y="6096"/>
                    <a:pt x="990766" y="6096"/>
                  </a:cubicBezTo>
                  <a:lnTo>
                    <a:pt x="1022770" y="304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577ED65A-F97E-B409-9B7D-E27AC40B6B11}"/>
                </a:ext>
              </a:extLst>
            </p:cNvPr>
            <p:cNvSpPr/>
            <p:nvPr/>
          </p:nvSpPr>
          <p:spPr>
            <a:xfrm>
              <a:off x="11186160" y="3070860"/>
              <a:ext cx="216408" cy="173752"/>
            </a:xfrm>
            <a:custGeom>
              <a:avLst/>
              <a:gdLst>
                <a:gd name="connsiteX0" fmla="*/ 68580 w 167688"/>
                <a:gd name="connsiteY0" fmla="*/ 0 h 173752"/>
                <a:gd name="connsiteX1" fmla="*/ 68580 w 167688"/>
                <a:gd name="connsiteY1" fmla="*/ 0 h 173752"/>
                <a:gd name="connsiteX2" fmla="*/ 80772 w 167688"/>
                <a:gd name="connsiteY2" fmla="*/ 9144 h 173752"/>
                <a:gd name="connsiteX3" fmla="*/ 99060 w 167688"/>
                <a:gd name="connsiteY3" fmla="*/ 28956 h 173752"/>
                <a:gd name="connsiteX4" fmla="*/ 109728 w 167688"/>
                <a:gd name="connsiteY4" fmla="*/ 36576 h 173752"/>
                <a:gd name="connsiteX5" fmla="*/ 118872 w 167688"/>
                <a:gd name="connsiteY5" fmla="*/ 42672 h 173752"/>
                <a:gd name="connsiteX6" fmla="*/ 124968 w 167688"/>
                <a:gd name="connsiteY6" fmla="*/ 45720 h 173752"/>
                <a:gd name="connsiteX7" fmla="*/ 144780 w 167688"/>
                <a:gd name="connsiteY7" fmla="*/ 59436 h 173752"/>
                <a:gd name="connsiteX8" fmla="*/ 158496 w 167688"/>
                <a:gd name="connsiteY8" fmla="*/ 62484 h 173752"/>
                <a:gd name="connsiteX9" fmla="*/ 167640 w 167688"/>
                <a:gd name="connsiteY9" fmla="*/ 67056 h 173752"/>
                <a:gd name="connsiteX10" fmla="*/ 160020 w 167688"/>
                <a:gd name="connsiteY10" fmla="*/ 68580 h 173752"/>
                <a:gd name="connsiteX11" fmla="*/ 114300 w 167688"/>
                <a:gd name="connsiteY11" fmla="*/ 73152 h 173752"/>
                <a:gd name="connsiteX12" fmla="*/ 102108 w 167688"/>
                <a:gd name="connsiteY12" fmla="*/ 76200 h 173752"/>
                <a:gd name="connsiteX13" fmla="*/ 94488 w 167688"/>
                <a:gd name="connsiteY13" fmla="*/ 77724 h 173752"/>
                <a:gd name="connsiteX14" fmla="*/ 88392 w 167688"/>
                <a:gd name="connsiteY14" fmla="*/ 80772 h 173752"/>
                <a:gd name="connsiteX15" fmla="*/ 64008 w 167688"/>
                <a:gd name="connsiteY15" fmla="*/ 83820 h 173752"/>
                <a:gd name="connsiteX16" fmla="*/ 44196 w 167688"/>
                <a:gd name="connsiteY16" fmla="*/ 91440 h 173752"/>
                <a:gd name="connsiteX17" fmla="*/ 38100 w 167688"/>
                <a:gd name="connsiteY17" fmla="*/ 100584 h 173752"/>
                <a:gd name="connsiteX18" fmla="*/ 47244 w 167688"/>
                <a:gd name="connsiteY18" fmla="*/ 117348 h 173752"/>
                <a:gd name="connsiteX19" fmla="*/ 62484 w 167688"/>
                <a:gd name="connsiteY19" fmla="*/ 126492 h 173752"/>
                <a:gd name="connsiteX20" fmla="*/ 74676 w 167688"/>
                <a:gd name="connsiteY20" fmla="*/ 131064 h 173752"/>
                <a:gd name="connsiteX21" fmla="*/ 86868 w 167688"/>
                <a:gd name="connsiteY21" fmla="*/ 137160 h 173752"/>
                <a:gd name="connsiteX22" fmla="*/ 108204 w 167688"/>
                <a:gd name="connsiteY22" fmla="*/ 149352 h 173752"/>
                <a:gd name="connsiteX23" fmla="*/ 123444 w 167688"/>
                <a:gd name="connsiteY23" fmla="*/ 153924 h 173752"/>
                <a:gd name="connsiteX24" fmla="*/ 128016 w 167688"/>
                <a:gd name="connsiteY24" fmla="*/ 156972 h 173752"/>
                <a:gd name="connsiteX25" fmla="*/ 134112 w 167688"/>
                <a:gd name="connsiteY25" fmla="*/ 158496 h 173752"/>
                <a:gd name="connsiteX26" fmla="*/ 109728 w 167688"/>
                <a:gd name="connsiteY26" fmla="*/ 160020 h 173752"/>
                <a:gd name="connsiteX27" fmla="*/ 99060 w 167688"/>
                <a:gd name="connsiteY27" fmla="*/ 164592 h 173752"/>
                <a:gd name="connsiteX28" fmla="*/ 92964 w 167688"/>
                <a:gd name="connsiteY28" fmla="*/ 167640 h 173752"/>
                <a:gd name="connsiteX29" fmla="*/ 85344 w 167688"/>
                <a:gd name="connsiteY29" fmla="*/ 169164 h 173752"/>
                <a:gd name="connsiteX30" fmla="*/ 27432 w 167688"/>
                <a:gd name="connsiteY30" fmla="*/ 172212 h 173752"/>
                <a:gd name="connsiteX31" fmla="*/ 1524 w 167688"/>
                <a:gd name="connsiteY31" fmla="*/ 166116 h 173752"/>
                <a:gd name="connsiteX32" fmla="*/ 0 w 167688"/>
                <a:gd name="connsiteY32" fmla="*/ 156972 h 173752"/>
                <a:gd name="connsiteX33" fmla="*/ 3048 w 167688"/>
                <a:gd name="connsiteY33" fmla="*/ 121920 h 173752"/>
                <a:gd name="connsiteX34" fmla="*/ 6096 w 167688"/>
                <a:gd name="connsiteY34" fmla="*/ 111252 h 173752"/>
                <a:gd name="connsiteX35" fmla="*/ 3048 w 167688"/>
                <a:gd name="connsiteY35" fmla="*/ 82296 h 173752"/>
                <a:gd name="connsiteX36" fmla="*/ 9144 w 167688"/>
                <a:gd name="connsiteY36" fmla="*/ 59436 h 173752"/>
                <a:gd name="connsiteX37" fmla="*/ 12192 w 167688"/>
                <a:gd name="connsiteY37" fmla="*/ 53340 h 173752"/>
                <a:gd name="connsiteX38" fmla="*/ 25908 w 167688"/>
                <a:gd name="connsiteY38" fmla="*/ 44196 h 173752"/>
                <a:gd name="connsiteX39" fmla="*/ 48768 w 167688"/>
                <a:gd name="connsiteY39" fmla="*/ 30480 h 173752"/>
                <a:gd name="connsiteX40" fmla="*/ 62484 w 167688"/>
                <a:gd name="connsiteY40" fmla="*/ 22860 h 173752"/>
                <a:gd name="connsiteX41" fmla="*/ 80772 w 167688"/>
                <a:gd name="connsiteY41" fmla="*/ 18288 h 173752"/>
                <a:gd name="connsiteX42" fmla="*/ 68580 w 167688"/>
                <a:gd name="connsiteY42" fmla="*/ 0 h 173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7688" h="173752">
                  <a:moveTo>
                    <a:pt x="68580" y="0"/>
                  </a:moveTo>
                  <a:lnTo>
                    <a:pt x="68580" y="0"/>
                  </a:lnTo>
                  <a:cubicBezTo>
                    <a:pt x="72644" y="3048"/>
                    <a:pt x="77039" y="5698"/>
                    <a:pt x="80772" y="9144"/>
                  </a:cubicBezTo>
                  <a:cubicBezTo>
                    <a:pt x="86144" y="14102"/>
                    <a:pt x="92517" y="25684"/>
                    <a:pt x="99060" y="28956"/>
                  </a:cubicBezTo>
                  <a:cubicBezTo>
                    <a:pt x="112294" y="35573"/>
                    <a:pt x="98607" y="27926"/>
                    <a:pt x="109728" y="36576"/>
                  </a:cubicBezTo>
                  <a:cubicBezTo>
                    <a:pt x="112620" y="38825"/>
                    <a:pt x="115595" y="41034"/>
                    <a:pt x="118872" y="42672"/>
                  </a:cubicBezTo>
                  <a:cubicBezTo>
                    <a:pt x="120904" y="43688"/>
                    <a:pt x="123107" y="44417"/>
                    <a:pt x="124968" y="45720"/>
                  </a:cubicBezTo>
                  <a:cubicBezTo>
                    <a:pt x="137424" y="54439"/>
                    <a:pt x="130496" y="52943"/>
                    <a:pt x="144780" y="59436"/>
                  </a:cubicBezTo>
                  <a:cubicBezTo>
                    <a:pt x="146471" y="60205"/>
                    <a:pt x="157377" y="62260"/>
                    <a:pt x="158496" y="62484"/>
                  </a:cubicBezTo>
                  <a:cubicBezTo>
                    <a:pt x="161544" y="64008"/>
                    <a:pt x="166813" y="63750"/>
                    <a:pt x="167640" y="67056"/>
                  </a:cubicBezTo>
                  <a:cubicBezTo>
                    <a:pt x="168268" y="69569"/>
                    <a:pt x="162594" y="68286"/>
                    <a:pt x="160020" y="68580"/>
                  </a:cubicBezTo>
                  <a:cubicBezTo>
                    <a:pt x="144803" y="70319"/>
                    <a:pt x="129540" y="71628"/>
                    <a:pt x="114300" y="73152"/>
                  </a:cubicBezTo>
                  <a:lnTo>
                    <a:pt x="102108" y="76200"/>
                  </a:lnTo>
                  <a:cubicBezTo>
                    <a:pt x="99584" y="76782"/>
                    <a:pt x="96945" y="76905"/>
                    <a:pt x="94488" y="77724"/>
                  </a:cubicBezTo>
                  <a:cubicBezTo>
                    <a:pt x="92333" y="78442"/>
                    <a:pt x="90620" y="80326"/>
                    <a:pt x="88392" y="80772"/>
                  </a:cubicBezTo>
                  <a:cubicBezTo>
                    <a:pt x="80360" y="82378"/>
                    <a:pt x="72136" y="82804"/>
                    <a:pt x="64008" y="83820"/>
                  </a:cubicBezTo>
                  <a:cubicBezTo>
                    <a:pt x="58863" y="85290"/>
                    <a:pt x="48540" y="87531"/>
                    <a:pt x="44196" y="91440"/>
                  </a:cubicBezTo>
                  <a:cubicBezTo>
                    <a:pt x="41473" y="93891"/>
                    <a:pt x="40132" y="97536"/>
                    <a:pt x="38100" y="100584"/>
                  </a:cubicBezTo>
                  <a:cubicBezTo>
                    <a:pt x="41148" y="106172"/>
                    <a:pt x="43713" y="112052"/>
                    <a:pt x="47244" y="117348"/>
                  </a:cubicBezTo>
                  <a:cubicBezTo>
                    <a:pt x="52766" y="125631"/>
                    <a:pt x="53796" y="122631"/>
                    <a:pt x="62484" y="126492"/>
                  </a:cubicBezTo>
                  <a:cubicBezTo>
                    <a:pt x="75327" y="132200"/>
                    <a:pt x="56611" y="127451"/>
                    <a:pt x="74676" y="131064"/>
                  </a:cubicBezTo>
                  <a:cubicBezTo>
                    <a:pt x="78740" y="133096"/>
                    <a:pt x="82923" y="134906"/>
                    <a:pt x="86868" y="137160"/>
                  </a:cubicBezTo>
                  <a:cubicBezTo>
                    <a:pt x="98945" y="144061"/>
                    <a:pt x="93787" y="143745"/>
                    <a:pt x="108204" y="149352"/>
                  </a:cubicBezTo>
                  <a:cubicBezTo>
                    <a:pt x="113147" y="151274"/>
                    <a:pt x="118364" y="152400"/>
                    <a:pt x="123444" y="153924"/>
                  </a:cubicBezTo>
                  <a:cubicBezTo>
                    <a:pt x="124968" y="154940"/>
                    <a:pt x="126332" y="156250"/>
                    <a:pt x="128016" y="156972"/>
                  </a:cubicBezTo>
                  <a:cubicBezTo>
                    <a:pt x="129941" y="157797"/>
                    <a:pt x="136178" y="158152"/>
                    <a:pt x="134112" y="158496"/>
                  </a:cubicBezTo>
                  <a:cubicBezTo>
                    <a:pt x="126079" y="159835"/>
                    <a:pt x="117856" y="159512"/>
                    <a:pt x="109728" y="160020"/>
                  </a:cubicBezTo>
                  <a:cubicBezTo>
                    <a:pt x="106172" y="161544"/>
                    <a:pt x="102582" y="162991"/>
                    <a:pt x="99060" y="164592"/>
                  </a:cubicBezTo>
                  <a:cubicBezTo>
                    <a:pt x="96992" y="165532"/>
                    <a:pt x="95119" y="166922"/>
                    <a:pt x="92964" y="167640"/>
                  </a:cubicBezTo>
                  <a:cubicBezTo>
                    <a:pt x="90507" y="168459"/>
                    <a:pt x="87928" y="168984"/>
                    <a:pt x="85344" y="169164"/>
                  </a:cubicBezTo>
                  <a:cubicBezTo>
                    <a:pt x="66060" y="170509"/>
                    <a:pt x="46736" y="171196"/>
                    <a:pt x="27432" y="172212"/>
                  </a:cubicBezTo>
                  <a:cubicBezTo>
                    <a:pt x="16247" y="173810"/>
                    <a:pt x="11904" y="176496"/>
                    <a:pt x="1524" y="166116"/>
                  </a:cubicBezTo>
                  <a:cubicBezTo>
                    <a:pt x="-661" y="163931"/>
                    <a:pt x="508" y="160020"/>
                    <a:pt x="0" y="156972"/>
                  </a:cubicBezTo>
                  <a:cubicBezTo>
                    <a:pt x="1016" y="145288"/>
                    <a:pt x="1498" y="133545"/>
                    <a:pt x="3048" y="121920"/>
                  </a:cubicBezTo>
                  <a:cubicBezTo>
                    <a:pt x="3537" y="118254"/>
                    <a:pt x="5920" y="114946"/>
                    <a:pt x="6096" y="111252"/>
                  </a:cubicBezTo>
                  <a:cubicBezTo>
                    <a:pt x="6687" y="98832"/>
                    <a:pt x="5135" y="92730"/>
                    <a:pt x="3048" y="82296"/>
                  </a:cubicBezTo>
                  <a:cubicBezTo>
                    <a:pt x="5080" y="74676"/>
                    <a:pt x="6769" y="66956"/>
                    <a:pt x="9144" y="59436"/>
                  </a:cubicBezTo>
                  <a:cubicBezTo>
                    <a:pt x="9828" y="57270"/>
                    <a:pt x="10511" y="54868"/>
                    <a:pt x="12192" y="53340"/>
                  </a:cubicBezTo>
                  <a:cubicBezTo>
                    <a:pt x="16258" y="49644"/>
                    <a:pt x="21380" y="47309"/>
                    <a:pt x="25908" y="44196"/>
                  </a:cubicBezTo>
                  <a:cubicBezTo>
                    <a:pt x="53118" y="25489"/>
                    <a:pt x="19312" y="47312"/>
                    <a:pt x="48768" y="30480"/>
                  </a:cubicBezTo>
                  <a:cubicBezTo>
                    <a:pt x="60672" y="23677"/>
                    <a:pt x="53812" y="25461"/>
                    <a:pt x="62484" y="22860"/>
                  </a:cubicBezTo>
                  <a:cubicBezTo>
                    <a:pt x="68607" y="21023"/>
                    <a:pt x="74453" y="19191"/>
                    <a:pt x="80772" y="18288"/>
                  </a:cubicBezTo>
                  <a:cubicBezTo>
                    <a:pt x="95736" y="16150"/>
                    <a:pt x="70612" y="3048"/>
                    <a:pt x="68580" y="0"/>
                  </a:cubicBezTo>
                  <a:close/>
                </a:path>
              </a:pathLst>
            </a:cu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630BD51F-4F08-452C-45B1-298BCC064175}"/>
                </a:ext>
              </a:extLst>
            </p:cNvPr>
            <p:cNvSpPr/>
            <p:nvPr/>
          </p:nvSpPr>
          <p:spPr>
            <a:xfrm>
              <a:off x="11036300" y="3060192"/>
              <a:ext cx="130048" cy="10972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406879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913A8-50CA-E8A0-0D81-C15C12561288}"/>
              </a:ext>
            </a:extLst>
          </p:cNvPr>
          <p:cNvSpPr>
            <a:spLocks noGrp="1"/>
          </p:cNvSpPr>
          <p:nvPr>
            <p:ph type="title"/>
          </p:nvPr>
        </p:nvSpPr>
        <p:spPr>
          <a:xfrm>
            <a:off x="749299" y="311705"/>
            <a:ext cx="6184900" cy="608542"/>
          </a:xfrm>
        </p:spPr>
        <p:txBody>
          <a:bodyPr>
            <a:normAutofit fontScale="90000"/>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Defeating Stack Canaries</a:t>
            </a:r>
            <a:endParaRPr lang="en-US" dirty="0"/>
          </a:p>
        </p:txBody>
      </p:sp>
      <p:sp>
        <p:nvSpPr>
          <p:cNvPr id="3" name="Content Placeholder 2">
            <a:extLst>
              <a:ext uri="{FF2B5EF4-FFF2-40B4-BE49-F238E27FC236}">
                <a16:creationId xmlns:a16="http://schemas.microsoft.com/office/drawing/2014/main" id="{214ABFF1-CEFD-C9CA-87F0-5AEAABD470F2}"/>
              </a:ext>
            </a:extLst>
          </p:cNvPr>
          <p:cNvSpPr>
            <a:spLocks noGrp="1"/>
          </p:cNvSpPr>
          <p:nvPr>
            <p:ph idx="1"/>
          </p:nvPr>
        </p:nvSpPr>
        <p:spPr>
          <a:xfrm>
            <a:off x="403030" y="1451087"/>
            <a:ext cx="11788970" cy="3745512"/>
          </a:xfrm>
        </p:spPr>
        <p:txBody>
          <a:bodyPr>
            <a:normAutofit fontScale="92500" lnSpcReduction="10000"/>
          </a:bodyPr>
          <a:lstStyle/>
          <a:p>
            <a:r>
              <a:rPr lang="en-US" sz="2400" dirty="0"/>
              <a:t>Essentially, sneak in shellcode execution without tripping the canary values in the stack that stop return</a:t>
            </a:r>
          </a:p>
          <a:p>
            <a:r>
              <a:rPr lang="en-US" sz="2400" dirty="0"/>
              <a:t>Trick: Find the canary values then use just enough bytes before the canary gets hit. Store canary value then reinject it, before swapping out Stored IP.</a:t>
            </a:r>
          </a:p>
          <a:p>
            <a:pPr marL="514350" indent="-514350">
              <a:buFont typeface="+mj-lt"/>
              <a:buAutoNum type="arabicPeriod"/>
            </a:pPr>
            <a:r>
              <a:rPr lang="en-US" sz="2400" dirty="0"/>
              <a:t>Every thread for the same program has the same canary, so find the canary location, i.e. how many bytes can we write before hitting canary location.  </a:t>
            </a:r>
          </a:p>
          <a:p>
            <a:pPr marL="514350" indent="-514350">
              <a:buFont typeface="+mj-lt"/>
              <a:buAutoNum type="arabicPeriod"/>
            </a:pPr>
            <a:r>
              <a:rPr lang="en-US" sz="2400" dirty="0"/>
              <a:t>Find: Iterate values till we get smash error, though intercept error.  Iteration can be using strings of characters (e.g., set breakpoint that sets RSI before canary triggers)</a:t>
            </a:r>
          </a:p>
          <a:p>
            <a:pPr marL="514350" indent="-514350">
              <a:buFont typeface="+mj-lt"/>
              <a:buAutoNum type="arabicPeriod"/>
            </a:pPr>
            <a:r>
              <a:rPr lang="en-US" sz="2400" dirty="0"/>
              <a:t>Use pattern search to look for $</a:t>
            </a:r>
            <a:r>
              <a:rPr lang="en-US" sz="2400" dirty="0" err="1"/>
              <a:t>rsi</a:t>
            </a:r>
            <a:r>
              <a:rPr lang="en-US" sz="2400" dirty="0"/>
              <a:t> value…the offset here this is where the canary is located relative to the string buffer</a:t>
            </a:r>
          </a:p>
          <a:p>
            <a:pPr marL="514350" indent="-514350">
              <a:buFont typeface="+mj-lt"/>
              <a:buAutoNum type="arabicPeriod"/>
            </a:pPr>
            <a:r>
              <a:rPr lang="en-US" sz="2400" dirty="0"/>
              <a:t>Make exploit do a try that adds $</a:t>
            </a:r>
            <a:r>
              <a:rPr lang="en-US" sz="2400" dirty="0" err="1"/>
              <a:t>rsi</a:t>
            </a:r>
            <a:r>
              <a:rPr lang="en-US" sz="2400" dirty="0"/>
              <a:t> offset + canary value+ padding + ROP chain in exploit</a:t>
            </a:r>
          </a:p>
          <a:p>
            <a:pPr marL="514350" indent="-514350">
              <a:buFont typeface="+mj-lt"/>
              <a:buAutoNum type="arabicPeriod"/>
            </a:pPr>
            <a:endParaRPr lang="en-US" sz="2400" dirty="0"/>
          </a:p>
          <a:p>
            <a:pPr marL="514350" indent="-514350">
              <a:buFont typeface="+mj-lt"/>
              <a:buAutoNum type="arabicPeriod"/>
            </a:pPr>
            <a:endParaRPr lang="en-US" sz="2400" dirty="0"/>
          </a:p>
          <a:p>
            <a:pPr marL="514350" indent="-514350">
              <a:buFont typeface="+mj-lt"/>
              <a:buAutoNum type="arabicPeriod"/>
            </a:pPr>
            <a:endParaRPr lang="en-US" sz="2400" dirty="0"/>
          </a:p>
          <a:p>
            <a:pPr marL="514350" indent="-514350">
              <a:buFont typeface="+mj-lt"/>
              <a:buAutoNum type="arabicPeriod"/>
            </a:pPr>
            <a:endParaRPr lang="en-US" sz="2400" dirty="0"/>
          </a:p>
          <a:p>
            <a:pPr marL="514350" indent="-514350">
              <a:buFont typeface="+mj-lt"/>
              <a:buAutoNum type="arabicPeriod"/>
            </a:pPr>
            <a:endParaRPr lang="en-US" sz="2400" dirty="0"/>
          </a:p>
          <a:p>
            <a:pPr marL="514350" indent="-514350">
              <a:buFont typeface="+mj-lt"/>
              <a:buAutoNum type="arabicPeriod"/>
            </a:pPr>
            <a:endParaRPr lang="en-US" sz="2400" dirty="0"/>
          </a:p>
          <a:p>
            <a:pPr marL="514350" indent="-514350">
              <a:buFont typeface="+mj-lt"/>
              <a:buAutoNum type="arabicPeriod"/>
            </a:pPr>
            <a:endParaRPr lang="en-US" sz="2400" dirty="0"/>
          </a:p>
          <a:p>
            <a:pPr marL="514350" indent="-514350">
              <a:buFont typeface="+mj-lt"/>
              <a:buAutoNum type="arabicPeriod"/>
            </a:pPr>
            <a:endParaRPr lang="en-US" sz="2400" dirty="0"/>
          </a:p>
          <a:p>
            <a:pPr marL="514350" indent="-514350">
              <a:buFont typeface="+mj-lt"/>
              <a:buAutoNum type="arabicPeriod"/>
            </a:pPr>
            <a:endParaRPr lang="en-US" sz="2400" dirty="0"/>
          </a:p>
          <a:p>
            <a:pPr marL="514350" indent="-514350">
              <a:buFont typeface="+mj-lt"/>
              <a:buAutoNum type="arabicPeriod"/>
            </a:pPr>
            <a:endParaRPr lang="en-US" sz="2400" dirty="0"/>
          </a:p>
          <a:p>
            <a:endParaRPr lang="en-US" sz="2400" dirty="0"/>
          </a:p>
          <a:p>
            <a:endParaRPr lang="en-US" sz="2400" dirty="0"/>
          </a:p>
          <a:p>
            <a:endParaRPr lang="en-US" sz="2400" dirty="0"/>
          </a:p>
        </p:txBody>
      </p:sp>
      <p:sp>
        <p:nvSpPr>
          <p:cNvPr id="4" name="TextBox 3">
            <a:extLst>
              <a:ext uri="{FF2B5EF4-FFF2-40B4-BE49-F238E27FC236}">
                <a16:creationId xmlns:a16="http://schemas.microsoft.com/office/drawing/2014/main" id="{A82741E3-B4EB-FD37-447D-069619E6D258}"/>
              </a:ext>
            </a:extLst>
          </p:cNvPr>
          <p:cNvSpPr txBox="1"/>
          <p:nvPr/>
        </p:nvSpPr>
        <p:spPr>
          <a:xfrm>
            <a:off x="9944100" y="6485467"/>
            <a:ext cx="2015067" cy="369332"/>
          </a:xfrm>
          <a:prstGeom prst="rect">
            <a:avLst/>
          </a:prstGeom>
          <a:noFill/>
        </p:spPr>
        <p:txBody>
          <a:bodyPr wrap="square" rtlCol="0">
            <a:spAutoFit/>
          </a:bodyPr>
          <a:lstStyle/>
          <a:p>
            <a:r>
              <a:rPr lang="en-US" dirty="0"/>
              <a:t>Text p.228-230</a:t>
            </a:r>
          </a:p>
        </p:txBody>
      </p:sp>
      <p:sp>
        <p:nvSpPr>
          <p:cNvPr id="5" name="TextBox 4">
            <a:extLst>
              <a:ext uri="{FF2B5EF4-FFF2-40B4-BE49-F238E27FC236}">
                <a16:creationId xmlns:a16="http://schemas.microsoft.com/office/drawing/2014/main" id="{683999A5-2917-3EA5-5C65-A44DC0AF2571}"/>
              </a:ext>
            </a:extLst>
          </p:cNvPr>
          <p:cNvSpPr txBox="1"/>
          <p:nvPr/>
        </p:nvSpPr>
        <p:spPr>
          <a:xfrm>
            <a:off x="55033" y="6176963"/>
            <a:ext cx="8547100" cy="369332"/>
          </a:xfrm>
          <a:prstGeom prst="rect">
            <a:avLst/>
          </a:prstGeom>
          <a:noFill/>
        </p:spPr>
        <p:txBody>
          <a:bodyPr wrap="square">
            <a:spAutoFit/>
          </a:bodyPr>
          <a:lstStyle/>
          <a:p>
            <a:r>
              <a:rPr lang="en-US" dirty="0">
                <a:hlinkClick r:id="rId2"/>
              </a:rPr>
              <a:t>https://www.sans.org/blog/stack-canaries-gingerly-sidestepping-the-cage/</a:t>
            </a:r>
            <a:r>
              <a:rPr lang="en-US" dirty="0"/>
              <a:t> </a:t>
            </a:r>
          </a:p>
        </p:txBody>
      </p:sp>
      <p:sp>
        <p:nvSpPr>
          <p:cNvPr id="6" name="TextBox 5">
            <a:extLst>
              <a:ext uri="{FF2B5EF4-FFF2-40B4-BE49-F238E27FC236}">
                <a16:creationId xmlns:a16="http://schemas.microsoft.com/office/drawing/2014/main" id="{E84EF164-6030-DE09-1E90-F51AFA3F0579}"/>
              </a:ext>
            </a:extLst>
          </p:cNvPr>
          <p:cNvSpPr txBox="1"/>
          <p:nvPr/>
        </p:nvSpPr>
        <p:spPr>
          <a:xfrm>
            <a:off x="55033" y="6423568"/>
            <a:ext cx="6096000" cy="369332"/>
          </a:xfrm>
          <a:prstGeom prst="rect">
            <a:avLst/>
          </a:prstGeom>
          <a:noFill/>
        </p:spPr>
        <p:txBody>
          <a:bodyPr wrap="square">
            <a:spAutoFit/>
          </a:bodyPr>
          <a:lstStyle/>
          <a:p>
            <a:r>
              <a:rPr lang="en-US" dirty="0">
                <a:hlinkClick r:id="rId3"/>
              </a:rPr>
              <a:t>https://ctf101.org/binary-exploitation/stack-canaries/</a:t>
            </a:r>
            <a:r>
              <a:rPr lang="en-US" dirty="0"/>
              <a:t> </a:t>
            </a:r>
          </a:p>
        </p:txBody>
      </p:sp>
      <p:sp>
        <p:nvSpPr>
          <p:cNvPr id="8" name="TextBox 7">
            <a:extLst>
              <a:ext uri="{FF2B5EF4-FFF2-40B4-BE49-F238E27FC236}">
                <a16:creationId xmlns:a16="http://schemas.microsoft.com/office/drawing/2014/main" id="{CF2B42D3-85A7-777A-C787-F52EEBC52C5D}"/>
              </a:ext>
            </a:extLst>
          </p:cNvPr>
          <p:cNvSpPr txBox="1"/>
          <p:nvPr/>
        </p:nvSpPr>
        <p:spPr>
          <a:xfrm>
            <a:off x="55033" y="5930358"/>
            <a:ext cx="7573433" cy="369332"/>
          </a:xfrm>
          <a:prstGeom prst="rect">
            <a:avLst/>
          </a:prstGeom>
          <a:noFill/>
        </p:spPr>
        <p:txBody>
          <a:bodyPr wrap="square">
            <a:spAutoFit/>
          </a:bodyPr>
          <a:lstStyle/>
          <a:p>
            <a:r>
              <a:rPr lang="en-US" dirty="0">
                <a:hlinkClick r:id="rId4"/>
              </a:rPr>
              <a:t>https://github.com/GrayHatHacking/GHHv6/blob/main/ch11/exploit2.py</a:t>
            </a:r>
            <a:r>
              <a:rPr lang="en-US" dirty="0"/>
              <a:t> </a:t>
            </a:r>
          </a:p>
        </p:txBody>
      </p:sp>
      <p:sp>
        <p:nvSpPr>
          <p:cNvPr id="13" name="TextBox 12">
            <a:extLst>
              <a:ext uri="{FF2B5EF4-FFF2-40B4-BE49-F238E27FC236}">
                <a16:creationId xmlns:a16="http://schemas.microsoft.com/office/drawing/2014/main" id="{82E56274-5311-1473-9EB7-24F462F941C9}"/>
              </a:ext>
            </a:extLst>
          </p:cNvPr>
          <p:cNvSpPr txBox="1"/>
          <p:nvPr/>
        </p:nvSpPr>
        <p:spPr>
          <a:xfrm>
            <a:off x="8377239" y="6107073"/>
            <a:ext cx="3721628" cy="369332"/>
          </a:xfrm>
          <a:prstGeom prst="rect">
            <a:avLst/>
          </a:prstGeom>
          <a:noFill/>
        </p:spPr>
        <p:txBody>
          <a:bodyPr wrap="square">
            <a:spAutoFit/>
          </a:bodyPr>
          <a:lstStyle/>
          <a:p>
            <a:pPr algn="ctr"/>
            <a:r>
              <a:rPr lang="en-US" dirty="0"/>
              <a:t>SFP= Saved Frame Pointer=saved RBP</a:t>
            </a:r>
          </a:p>
        </p:txBody>
      </p:sp>
      <p:sp>
        <p:nvSpPr>
          <p:cNvPr id="16" name="TextBox 15">
            <a:extLst>
              <a:ext uri="{FF2B5EF4-FFF2-40B4-BE49-F238E27FC236}">
                <a16:creationId xmlns:a16="http://schemas.microsoft.com/office/drawing/2014/main" id="{E293BBFD-6AB9-5D57-0F0A-D867E7E18276}"/>
              </a:ext>
            </a:extLst>
          </p:cNvPr>
          <p:cNvSpPr txBox="1"/>
          <p:nvPr/>
        </p:nvSpPr>
        <p:spPr>
          <a:xfrm>
            <a:off x="8876216" y="5892077"/>
            <a:ext cx="3204633" cy="369332"/>
          </a:xfrm>
          <a:prstGeom prst="rect">
            <a:avLst/>
          </a:prstGeom>
          <a:noFill/>
        </p:spPr>
        <p:txBody>
          <a:bodyPr wrap="square">
            <a:spAutoFit/>
          </a:bodyPr>
          <a:lstStyle/>
          <a:p>
            <a:r>
              <a:rPr lang="en-US" dirty="0"/>
              <a:t>RIP= Relative Instruction Pointer</a:t>
            </a:r>
          </a:p>
        </p:txBody>
      </p:sp>
      <p:grpSp>
        <p:nvGrpSpPr>
          <p:cNvPr id="20" name="Group 19">
            <a:extLst>
              <a:ext uri="{FF2B5EF4-FFF2-40B4-BE49-F238E27FC236}">
                <a16:creationId xmlns:a16="http://schemas.microsoft.com/office/drawing/2014/main" id="{A3BAC189-0E03-4EBF-8FAC-80399BA66305}"/>
              </a:ext>
            </a:extLst>
          </p:cNvPr>
          <p:cNvGrpSpPr/>
          <p:nvPr/>
        </p:nvGrpSpPr>
        <p:grpSpPr>
          <a:xfrm>
            <a:off x="7723256" y="868983"/>
            <a:ext cx="3810002" cy="470388"/>
            <a:chOff x="186267" y="5625550"/>
            <a:chExt cx="3810002" cy="294218"/>
          </a:xfrm>
        </p:grpSpPr>
        <p:sp>
          <p:nvSpPr>
            <p:cNvPr id="9" name="Rectangle 8">
              <a:extLst>
                <a:ext uri="{FF2B5EF4-FFF2-40B4-BE49-F238E27FC236}">
                  <a16:creationId xmlns:a16="http://schemas.microsoft.com/office/drawing/2014/main" id="{437D8F91-9458-03EB-7CE2-ADB9A27B64A8}"/>
                </a:ext>
              </a:extLst>
            </p:cNvPr>
            <p:cNvSpPr/>
            <p:nvPr/>
          </p:nvSpPr>
          <p:spPr>
            <a:xfrm>
              <a:off x="186267" y="5625551"/>
              <a:ext cx="969432" cy="294217"/>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Buffer</a:t>
              </a:r>
            </a:p>
          </p:txBody>
        </p:sp>
        <p:sp>
          <p:nvSpPr>
            <p:cNvPr id="10" name="Rectangle 9">
              <a:extLst>
                <a:ext uri="{FF2B5EF4-FFF2-40B4-BE49-F238E27FC236}">
                  <a16:creationId xmlns:a16="http://schemas.microsoft.com/office/drawing/2014/main" id="{087A032A-944D-DBA1-5F07-D773593EC68D}"/>
                </a:ext>
              </a:extLst>
            </p:cNvPr>
            <p:cNvSpPr/>
            <p:nvPr/>
          </p:nvSpPr>
          <p:spPr>
            <a:xfrm>
              <a:off x="1155699" y="5625551"/>
              <a:ext cx="969433" cy="294217"/>
            </a:xfrm>
            <a:prstGeom prst="rect">
              <a:avLst/>
            </a:prstGeom>
            <a:solidFill>
              <a:srgbClr val="FFFF00"/>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C00000"/>
                  </a:solidFill>
                </a:rPr>
                <a:t>Canary</a:t>
              </a:r>
            </a:p>
          </p:txBody>
        </p:sp>
        <p:sp>
          <p:nvSpPr>
            <p:cNvPr id="11" name="Rectangle 10">
              <a:extLst>
                <a:ext uri="{FF2B5EF4-FFF2-40B4-BE49-F238E27FC236}">
                  <a16:creationId xmlns:a16="http://schemas.microsoft.com/office/drawing/2014/main" id="{35B6A7CE-9C1A-1D2D-5DFE-3746CAA81E4D}"/>
                </a:ext>
              </a:extLst>
            </p:cNvPr>
            <p:cNvSpPr/>
            <p:nvPr/>
          </p:nvSpPr>
          <p:spPr>
            <a:xfrm>
              <a:off x="2133599" y="5625550"/>
              <a:ext cx="935568" cy="294218"/>
            </a:xfrm>
            <a:prstGeom prst="rect">
              <a:avLst/>
            </a:prstGeom>
            <a:solidFill>
              <a:srgbClr val="FAFFDD"/>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Stored RBP</a:t>
              </a:r>
              <a:endParaRPr lang="en-US" dirty="0">
                <a:solidFill>
                  <a:schemeClr val="dk1"/>
                </a:solidFill>
              </a:endParaRPr>
            </a:p>
          </p:txBody>
        </p:sp>
        <p:sp>
          <p:nvSpPr>
            <p:cNvPr id="14" name="Rectangle 13">
              <a:extLst>
                <a:ext uri="{FF2B5EF4-FFF2-40B4-BE49-F238E27FC236}">
                  <a16:creationId xmlns:a16="http://schemas.microsoft.com/office/drawing/2014/main" id="{C57AEBE6-5A58-5F23-9AAA-4B78AD0CBCC2}"/>
                </a:ext>
              </a:extLst>
            </p:cNvPr>
            <p:cNvSpPr/>
            <p:nvPr/>
          </p:nvSpPr>
          <p:spPr>
            <a:xfrm>
              <a:off x="3060701" y="5625550"/>
              <a:ext cx="935568" cy="294218"/>
            </a:xfrm>
            <a:prstGeom prst="rect">
              <a:avLst/>
            </a:prstGeom>
            <a:solidFill>
              <a:srgbClr val="FFE1E1"/>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Stored RIP</a:t>
              </a:r>
            </a:p>
          </p:txBody>
        </p:sp>
      </p:grpSp>
      <p:sp>
        <p:nvSpPr>
          <p:cNvPr id="19" name="TextBox 18">
            <a:extLst>
              <a:ext uri="{FF2B5EF4-FFF2-40B4-BE49-F238E27FC236}">
                <a16:creationId xmlns:a16="http://schemas.microsoft.com/office/drawing/2014/main" id="{77BFC43D-7EB8-3441-732B-2535C0A3A23A}"/>
              </a:ext>
            </a:extLst>
          </p:cNvPr>
          <p:cNvSpPr txBox="1"/>
          <p:nvPr/>
        </p:nvSpPr>
        <p:spPr>
          <a:xfrm>
            <a:off x="55033" y="5641531"/>
            <a:ext cx="9715500" cy="369332"/>
          </a:xfrm>
          <a:prstGeom prst="rect">
            <a:avLst/>
          </a:prstGeom>
          <a:noFill/>
        </p:spPr>
        <p:txBody>
          <a:bodyPr wrap="square">
            <a:spAutoFit/>
          </a:bodyPr>
          <a:lstStyle/>
          <a:p>
            <a:r>
              <a:rPr lang="en-US" dirty="0">
                <a:hlinkClick r:id="rId5"/>
              </a:rPr>
              <a:t>https://reverseengineering.stackexchange.com/questions/28059/where-stack-canary-is-located</a:t>
            </a:r>
            <a:r>
              <a:rPr lang="en-US" dirty="0"/>
              <a:t> </a:t>
            </a:r>
          </a:p>
        </p:txBody>
      </p:sp>
      <p:sp>
        <p:nvSpPr>
          <p:cNvPr id="23" name="TextBox 22">
            <a:extLst>
              <a:ext uri="{FF2B5EF4-FFF2-40B4-BE49-F238E27FC236}">
                <a16:creationId xmlns:a16="http://schemas.microsoft.com/office/drawing/2014/main" id="{99CE7397-40E2-D7E5-7C95-269FFABE832C}"/>
              </a:ext>
            </a:extLst>
          </p:cNvPr>
          <p:cNvSpPr txBox="1"/>
          <p:nvPr/>
        </p:nvSpPr>
        <p:spPr>
          <a:xfrm>
            <a:off x="25403" y="5349045"/>
            <a:ext cx="11032065" cy="369332"/>
          </a:xfrm>
          <a:prstGeom prst="rect">
            <a:avLst/>
          </a:prstGeom>
          <a:noFill/>
        </p:spPr>
        <p:txBody>
          <a:bodyPr wrap="square">
            <a:spAutoFit/>
          </a:bodyPr>
          <a:lstStyle/>
          <a:p>
            <a:r>
              <a:rPr lang="en-US" dirty="0">
                <a:hlinkClick r:id="rId6"/>
              </a:rPr>
              <a:t>https://stackoverflow.com/questions/47047386/how-to-pass-memory-address-of-a-location-in-stack-from-assembly</a:t>
            </a:r>
            <a:r>
              <a:rPr lang="en-US" dirty="0"/>
              <a:t> </a:t>
            </a:r>
          </a:p>
        </p:txBody>
      </p:sp>
      <p:sp>
        <p:nvSpPr>
          <p:cNvPr id="25" name="TextBox 24">
            <a:extLst>
              <a:ext uri="{FF2B5EF4-FFF2-40B4-BE49-F238E27FC236}">
                <a16:creationId xmlns:a16="http://schemas.microsoft.com/office/drawing/2014/main" id="{3D6D329D-A10C-2E80-522A-607AE295489D}"/>
              </a:ext>
            </a:extLst>
          </p:cNvPr>
          <p:cNvSpPr txBox="1"/>
          <p:nvPr/>
        </p:nvSpPr>
        <p:spPr>
          <a:xfrm>
            <a:off x="8102414" y="5126190"/>
            <a:ext cx="3978435" cy="307777"/>
          </a:xfrm>
          <a:prstGeom prst="rect">
            <a:avLst/>
          </a:prstGeom>
          <a:noFill/>
        </p:spPr>
        <p:txBody>
          <a:bodyPr wrap="square">
            <a:spAutoFit/>
          </a:bodyPr>
          <a:lstStyle/>
          <a:p>
            <a:r>
              <a:rPr lang="en-US" sz="1400" b="0" i="0" dirty="0">
                <a:solidFill>
                  <a:srgbClr val="202122"/>
                </a:solidFill>
                <a:effectLst/>
                <a:latin typeface="Arial" panose="020B0604020202020204" pitchFamily="34" charset="0"/>
              </a:rPr>
              <a:t>SI/ESI/RSI: </a:t>
            </a:r>
            <a:r>
              <a:rPr lang="en-US" sz="1400" b="0" i="1" dirty="0">
                <a:solidFill>
                  <a:srgbClr val="202122"/>
                </a:solidFill>
                <a:effectLst/>
                <a:latin typeface="Arial" panose="020B0604020202020204" pitchFamily="34" charset="0"/>
              </a:rPr>
              <a:t>Source index</a:t>
            </a:r>
            <a:r>
              <a:rPr lang="en-US" sz="1400" b="0" i="0" dirty="0">
                <a:solidFill>
                  <a:srgbClr val="202122"/>
                </a:solidFill>
                <a:effectLst/>
                <a:latin typeface="Arial" panose="020B0604020202020204" pitchFamily="34" charset="0"/>
              </a:rPr>
              <a:t> for </a:t>
            </a:r>
            <a:r>
              <a:rPr lang="en-US" sz="1400" b="0" i="0" u="none" strike="noStrike" dirty="0">
                <a:solidFill>
                  <a:srgbClr val="0645AD"/>
                </a:solidFill>
                <a:effectLst/>
                <a:latin typeface="Arial" panose="020B0604020202020204" pitchFamily="34" charset="0"/>
                <a:hlinkClick r:id="rId7" tooltip="String (computer science)"/>
              </a:rPr>
              <a:t>string</a:t>
            </a:r>
            <a:r>
              <a:rPr lang="en-US" sz="1400" b="0" i="0" dirty="0">
                <a:solidFill>
                  <a:srgbClr val="202122"/>
                </a:solidFill>
                <a:effectLst/>
                <a:latin typeface="Arial" panose="020B0604020202020204" pitchFamily="34" charset="0"/>
              </a:rPr>
              <a:t> operations</a:t>
            </a:r>
            <a:endParaRPr lang="en-US" sz="1400" dirty="0"/>
          </a:p>
        </p:txBody>
      </p:sp>
      <p:grpSp>
        <p:nvGrpSpPr>
          <p:cNvPr id="7" name="Group 6">
            <a:extLst>
              <a:ext uri="{FF2B5EF4-FFF2-40B4-BE49-F238E27FC236}">
                <a16:creationId xmlns:a16="http://schemas.microsoft.com/office/drawing/2014/main" id="{A88DC5D5-77C0-11AF-1CFF-EB9C55EA431C}"/>
              </a:ext>
            </a:extLst>
          </p:cNvPr>
          <p:cNvGrpSpPr/>
          <p:nvPr/>
        </p:nvGrpSpPr>
        <p:grpSpPr>
          <a:xfrm flipH="1">
            <a:off x="8762550" y="338145"/>
            <a:ext cx="888975" cy="718072"/>
            <a:chOff x="9172956" y="2939218"/>
            <a:chExt cx="2229612" cy="1518482"/>
          </a:xfrm>
        </p:grpSpPr>
        <p:sp>
          <p:nvSpPr>
            <p:cNvPr id="12" name="Freeform: Shape 11">
              <a:extLst>
                <a:ext uri="{FF2B5EF4-FFF2-40B4-BE49-F238E27FC236}">
                  <a16:creationId xmlns:a16="http://schemas.microsoft.com/office/drawing/2014/main" id="{426B7D39-533E-EA39-C296-B40F3440164B}"/>
                </a:ext>
              </a:extLst>
            </p:cNvPr>
            <p:cNvSpPr/>
            <p:nvPr/>
          </p:nvSpPr>
          <p:spPr>
            <a:xfrm>
              <a:off x="10030968" y="3945636"/>
              <a:ext cx="577335" cy="512064"/>
            </a:xfrm>
            <a:custGeom>
              <a:avLst/>
              <a:gdLst>
                <a:gd name="connsiteX0" fmla="*/ 143256 w 577335"/>
                <a:gd name="connsiteY0" fmla="*/ 7620 h 512064"/>
                <a:gd name="connsiteX1" fmla="*/ 143256 w 577335"/>
                <a:gd name="connsiteY1" fmla="*/ 7620 h 512064"/>
                <a:gd name="connsiteX2" fmla="*/ 170688 w 577335"/>
                <a:gd name="connsiteY2" fmla="*/ 83820 h 512064"/>
                <a:gd name="connsiteX3" fmla="*/ 175260 w 577335"/>
                <a:gd name="connsiteY3" fmla="*/ 100584 h 512064"/>
                <a:gd name="connsiteX4" fmla="*/ 178308 w 577335"/>
                <a:gd name="connsiteY4" fmla="*/ 114300 h 512064"/>
                <a:gd name="connsiteX5" fmla="*/ 193548 w 577335"/>
                <a:gd name="connsiteY5" fmla="*/ 152400 h 512064"/>
                <a:gd name="connsiteX6" fmla="*/ 198120 w 577335"/>
                <a:gd name="connsiteY6" fmla="*/ 167640 h 512064"/>
                <a:gd name="connsiteX7" fmla="*/ 236220 w 577335"/>
                <a:gd name="connsiteY7" fmla="*/ 220980 h 512064"/>
                <a:gd name="connsiteX8" fmla="*/ 259080 w 577335"/>
                <a:gd name="connsiteY8" fmla="*/ 252984 h 512064"/>
                <a:gd name="connsiteX9" fmla="*/ 268224 w 577335"/>
                <a:gd name="connsiteY9" fmla="*/ 266700 h 512064"/>
                <a:gd name="connsiteX10" fmla="*/ 277368 w 577335"/>
                <a:gd name="connsiteY10" fmla="*/ 300228 h 512064"/>
                <a:gd name="connsiteX11" fmla="*/ 281940 w 577335"/>
                <a:gd name="connsiteY11" fmla="*/ 323088 h 512064"/>
                <a:gd name="connsiteX12" fmla="*/ 294132 w 577335"/>
                <a:gd name="connsiteY12" fmla="*/ 335280 h 512064"/>
                <a:gd name="connsiteX13" fmla="*/ 428244 w 577335"/>
                <a:gd name="connsiteY13" fmla="*/ 414528 h 512064"/>
                <a:gd name="connsiteX14" fmla="*/ 441960 w 577335"/>
                <a:gd name="connsiteY14" fmla="*/ 425196 h 512064"/>
                <a:gd name="connsiteX15" fmla="*/ 568452 w 577335"/>
                <a:gd name="connsiteY15" fmla="*/ 463296 h 512064"/>
                <a:gd name="connsiteX16" fmla="*/ 472440 w 577335"/>
                <a:gd name="connsiteY16" fmla="*/ 446532 h 512064"/>
                <a:gd name="connsiteX17" fmla="*/ 374904 w 577335"/>
                <a:gd name="connsiteY17" fmla="*/ 419100 h 512064"/>
                <a:gd name="connsiteX18" fmla="*/ 333756 w 577335"/>
                <a:gd name="connsiteY18" fmla="*/ 400812 h 512064"/>
                <a:gd name="connsiteX19" fmla="*/ 326136 w 577335"/>
                <a:gd name="connsiteY19" fmla="*/ 397764 h 512064"/>
                <a:gd name="connsiteX20" fmla="*/ 321564 w 577335"/>
                <a:gd name="connsiteY20" fmla="*/ 394716 h 512064"/>
                <a:gd name="connsiteX21" fmla="*/ 292608 w 577335"/>
                <a:gd name="connsiteY21" fmla="*/ 387096 h 512064"/>
                <a:gd name="connsiteX22" fmla="*/ 348996 w 577335"/>
                <a:gd name="connsiteY22" fmla="*/ 440436 h 512064"/>
                <a:gd name="connsiteX23" fmla="*/ 364236 w 577335"/>
                <a:gd name="connsiteY23" fmla="*/ 452628 h 512064"/>
                <a:gd name="connsiteX24" fmla="*/ 371856 w 577335"/>
                <a:gd name="connsiteY24" fmla="*/ 464820 h 512064"/>
                <a:gd name="connsiteX25" fmla="*/ 391668 w 577335"/>
                <a:gd name="connsiteY25" fmla="*/ 492252 h 512064"/>
                <a:gd name="connsiteX26" fmla="*/ 396240 w 577335"/>
                <a:gd name="connsiteY26" fmla="*/ 501396 h 512064"/>
                <a:gd name="connsiteX27" fmla="*/ 371856 w 577335"/>
                <a:gd name="connsiteY27" fmla="*/ 486156 h 512064"/>
                <a:gd name="connsiteX28" fmla="*/ 306324 w 577335"/>
                <a:gd name="connsiteY28" fmla="*/ 451104 h 512064"/>
                <a:gd name="connsiteX29" fmla="*/ 298704 w 577335"/>
                <a:gd name="connsiteY29" fmla="*/ 446532 h 512064"/>
                <a:gd name="connsiteX30" fmla="*/ 286512 w 577335"/>
                <a:gd name="connsiteY30" fmla="*/ 434340 h 512064"/>
                <a:gd name="connsiteX31" fmla="*/ 265176 w 577335"/>
                <a:gd name="connsiteY31" fmla="*/ 406908 h 512064"/>
                <a:gd name="connsiteX32" fmla="*/ 251460 w 577335"/>
                <a:gd name="connsiteY32" fmla="*/ 384048 h 512064"/>
                <a:gd name="connsiteX33" fmla="*/ 240792 w 577335"/>
                <a:gd name="connsiteY33" fmla="*/ 397764 h 512064"/>
                <a:gd name="connsiteX34" fmla="*/ 237744 w 577335"/>
                <a:gd name="connsiteY34" fmla="*/ 403860 h 512064"/>
                <a:gd name="connsiteX35" fmla="*/ 205740 w 577335"/>
                <a:gd name="connsiteY35" fmla="*/ 425196 h 512064"/>
                <a:gd name="connsiteX36" fmla="*/ 178308 w 577335"/>
                <a:gd name="connsiteY36" fmla="*/ 452628 h 512064"/>
                <a:gd name="connsiteX37" fmla="*/ 150876 w 577335"/>
                <a:gd name="connsiteY37" fmla="*/ 481584 h 512064"/>
                <a:gd name="connsiteX38" fmla="*/ 138684 w 577335"/>
                <a:gd name="connsiteY38" fmla="*/ 490728 h 512064"/>
                <a:gd name="connsiteX39" fmla="*/ 128016 w 577335"/>
                <a:gd name="connsiteY39" fmla="*/ 499872 h 512064"/>
                <a:gd name="connsiteX40" fmla="*/ 111252 w 577335"/>
                <a:gd name="connsiteY40" fmla="*/ 512064 h 512064"/>
                <a:gd name="connsiteX41" fmla="*/ 121920 w 577335"/>
                <a:gd name="connsiteY41" fmla="*/ 470916 h 512064"/>
                <a:gd name="connsiteX42" fmla="*/ 150876 w 577335"/>
                <a:gd name="connsiteY42" fmla="*/ 448056 h 512064"/>
                <a:gd name="connsiteX43" fmla="*/ 156972 w 577335"/>
                <a:gd name="connsiteY43" fmla="*/ 441960 h 512064"/>
                <a:gd name="connsiteX44" fmla="*/ 160020 w 577335"/>
                <a:gd name="connsiteY44" fmla="*/ 432816 h 512064"/>
                <a:gd name="connsiteX45" fmla="*/ 163068 w 577335"/>
                <a:gd name="connsiteY45" fmla="*/ 419100 h 512064"/>
                <a:gd name="connsiteX46" fmla="*/ 170688 w 577335"/>
                <a:gd name="connsiteY46" fmla="*/ 413004 h 512064"/>
                <a:gd name="connsiteX47" fmla="*/ 179832 w 577335"/>
                <a:gd name="connsiteY47" fmla="*/ 393192 h 512064"/>
                <a:gd name="connsiteX48" fmla="*/ 199644 w 577335"/>
                <a:gd name="connsiteY48" fmla="*/ 368808 h 512064"/>
                <a:gd name="connsiteX49" fmla="*/ 198120 w 577335"/>
                <a:gd name="connsiteY49" fmla="*/ 358140 h 512064"/>
                <a:gd name="connsiteX50" fmla="*/ 132588 w 577335"/>
                <a:gd name="connsiteY50" fmla="*/ 365760 h 512064"/>
                <a:gd name="connsiteX51" fmla="*/ 60960 w 577335"/>
                <a:gd name="connsiteY51" fmla="*/ 390144 h 512064"/>
                <a:gd name="connsiteX52" fmla="*/ 36576 w 577335"/>
                <a:gd name="connsiteY52" fmla="*/ 397764 h 512064"/>
                <a:gd name="connsiteX53" fmla="*/ 0 w 577335"/>
                <a:gd name="connsiteY53" fmla="*/ 399288 h 512064"/>
                <a:gd name="connsiteX54" fmla="*/ 53340 w 577335"/>
                <a:gd name="connsiteY54" fmla="*/ 377952 h 512064"/>
                <a:gd name="connsiteX55" fmla="*/ 65532 w 577335"/>
                <a:gd name="connsiteY55" fmla="*/ 374904 h 512064"/>
                <a:gd name="connsiteX56" fmla="*/ 71628 w 577335"/>
                <a:gd name="connsiteY56" fmla="*/ 370332 h 512064"/>
                <a:gd name="connsiteX57" fmla="*/ 108204 w 577335"/>
                <a:gd name="connsiteY57" fmla="*/ 347472 h 512064"/>
                <a:gd name="connsiteX58" fmla="*/ 114300 w 577335"/>
                <a:gd name="connsiteY58" fmla="*/ 339852 h 512064"/>
                <a:gd name="connsiteX59" fmla="*/ 150876 w 577335"/>
                <a:gd name="connsiteY59" fmla="*/ 320040 h 512064"/>
                <a:gd name="connsiteX60" fmla="*/ 155448 w 577335"/>
                <a:gd name="connsiteY60" fmla="*/ 312420 h 512064"/>
                <a:gd name="connsiteX61" fmla="*/ 158496 w 577335"/>
                <a:gd name="connsiteY61" fmla="*/ 237744 h 512064"/>
                <a:gd name="connsiteX62" fmla="*/ 153924 w 577335"/>
                <a:gd name="connsiteY62" fmla="*/ 199644 h 512064"/>
                <a:gd name="connsiteX63" fmla="*/ 152400 w 577335"/>
                <a:gd name="connsiteY63" fmla="*/ 190500 h 512064"/>
                <a:gd name="connsiteX64" fmla="*/ 146304 w 577335"/>
                <a:gd name="connsiteY64" fmla="*/ 176784 h 512064"/>
                <a:gd name="connsiteX65" fmla="*/ 138684 w 577335"/>
                <a:gd name="connsiteY65" fmla="*/ 147828 h 512064"/>
                <a:gd name="connsiteX66" fmla="*/ 124968 w 577335"/>
                <a:gd name="connsiteY66" fmla="*/ 117348 h 512064"/>
                <a:gd name="connsiteX67" fmla="*/ 120396 w 577335"/>
                <a:gd name="connsiteY67" fmla="*/ 106680 h 512064"/>
                <a:gd name="connsiteX68" fmla="*/ 112776 w 577335"/>
                <a:gd name="connsiteY68" fmla="*/ 89916 h 512064"/>
                <a:gd name="connsiteX69" fmla="*/ 94488 w 577335"/>
                <a:gd name="connsiteY69" fmla="*/ 47244 h 512064"/>
                <a:gd name="connsiteX70" fmla="*/ 91440 w 577335"/>
                <a:gd name="connsiteY70" fmla="*/ 32004 h 512064"/>
                <a:gd name="connsiteX71" fmla="*/ 83820 w 577335"/>
                <a:gd name="connsiteY71" fmla="*/ 0 h 512064"/>
                <a:gd name="connsiteX72" fmla="*/ 143256 w 577335"/>
                <a:gd name="connsiteY72" fmla="*/ 7620 h 512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577335" h="512064">
                  <a:moveTo>
                    <a:pt x="143256" y="7620"/>
                  </a:moveTo>
                  <a:lnTo>
                    <a:pt x="143256" y="7620"/>
                  </a:lnTo>
                  <a:cubicBezTo>
                    <a:pt x="166850" y="98625"/>
                    <a:pt x="138967" y="1873"/>
                    <a:pt x="170688" y="83820"/>
                  </a:cubicBezTo>
                  <a:cubicBezTo>
                    <a:pt x="181195" y="110963"/>
                    <a:pt x="166024" y="86731"/>
                    <a:pt x="175260" y="100584"/>
                  </a:cubicBezTo>
                  <a:cubicBezTo>
                    <a:pt x="176276" y="105156"/>
                    <a:pt x="176749" y="109883"/>
                    <a:pt x="178308" y="114300"/>
                  </a:cubicBezTo>
                  <a:cubicBezTo>
                    <a:pt x="182860" y="127199"/>
                    <a:pt x="189618" y="139299"/>
                    <a:pt x="193548" y="152400"/>
                  </a:cubicBezTo>
                  <a:cubicBezTo>
                    <a:pt x="195072" y="157480"/>
                    <a:pt x="195318" y="163137"/>
                    <a:pt x="198120" y="167640"/>
                  </a:cubicBezTo>
                  <a:cubicBezTo>
                    <a:pt x="209663" y="186192"/>
                    <a:pt x="223520" y="203200"/>
                    <a:pt x="236220" y="220980"/>
                  </a:cubicBezTo>
                  <a:cubicBezTo>
                    <a:pt x="243840" y="231648"/>
                    <a:pt x="251562" y="242244"/>
                    <a:pt x="259080" y="252984"/>
                  </a:cubicBezTo>
                  <a:cubicBezTo>
                    <a:pt x="262231" y="257486"/>
                    <a:pt x="268224" y="266700"/>
                    <a:pt x="268224" y="266700"/>
                  </a:cubicBezTo>
                  <a:cubicBezTo>
                    <a:pt x="272482" y="280895"/>
                    <a:pt x="274020" y="285164"/>
                    <a:pt x="277368" y="300228"/>
                  </a:cubicBezTo>
                  <a:cubicBezTo>
                    <a:pt x="278438" y="305041"/>
                    <a:pt x="280077" y="319922"/>
                    <a:pt x="281940" y="323088"/>
                  </a:cubicBezTo>
                  <a:cubicBezTo>
                    <a:pt x="284854" y="328042"/>
                    <a:pt x="289258" y="332234"/>
                    <a:pt x="294132" y="335280"/>
                  </a:cubicBezTo>
                  <a:cubicBezTo>
                    <a:pt x="338165" y="362800"/>
                    <a:pt x="387257" y="382649"/>
                    <a:pt x="428244" y="414528"/>
                  </a:cubicBezTo>
                  <a:cubicBezTo>
                    <a:pt x="432816" y="418084"/>
                    <a:pt x="436489" y="423293"/>
                    <a:pt x="441960" y="425196"/>
                  </a:cubicBezTo>
                  <a:cubicBezTo>
                    <a:pt x="483551" y="439662"/>
                    <a:pt x="611986" y="469921"/>
                    <a:pt x="568452" y="463296"/>
                  </a:cubicBezTo>
                  <a:cubicBezTo>
                    <a:pt x="529201" y="457323"/>
                    <a:pt x="506484" y="455779"/>
                    <a:pt x="472440" y="446532"/>
                  </a:cubicBezTo>
                  <a:cubicBezTo>
                    <a:pt x="439847" y="437680"/>
                    <a:pt x="405767" y="432817"/>
                    <a:pt x="374904" y="419100"/>
                  </a:cubicBezTo>
                  <a:cubicBezTo>
                    <a:pt x="361188" y="413004"/>
                    <a:pt x="347692" y="406386"/>
                    <a:pt x="333756" y="400812"/>
                  </a:cubicBezTo>
                  <a:cubicBezTo>
                    <a:pt x="331216" y="399796"/>
                    <a:pt x="328583" y="398987"/>
                    <a:pt x="326136" y="397764"/>
                  </a:cubicBezTo>
                  <a:cubicBezTo>
                    <a:pt x="324498" y="396945"/>
                    <a:pt x="323309" y="395271"/>
                    <a:pt x="321564" y="394716"/>
                  </a:cubicBezTo>
                  <a:cubicBezTo>
                    <a:pt x="312053" y="391690"/>
                    <a:pt x="302260" y="389636"/>
                    <a:pt x="292608" y="387096"/>
                  </a:cubicBezTo>
                  <a:cubicBezTo>
                    <a:pt x="311404" y="404876"/>
                    <a:pt x="328792" y="424273"/>
                    <a:pt x="348996" y="440436"/>
                  </a:cubicBezTo>
                  <a:cubicBezTo>
                    <a:pt x="354076" y="444500"/>
                    <a:pt x="359787" y="447882"/>
                    <a:pt x="364236" y="452628"/>
                  </a:cubicBezTo>
                  <a:cubicBezTo>
                    <a:pt x="367514" y="456124"/>
                    <a:pt x="369128" y="460880"/>
                    <a:pt x="371856" y="464820"/>
                  </a:cubicBezTo>
                  <a:cubicBezTo>
                    <a:pt x="378276" y="474094"/>
                    <a:pt x="386624" y="482163"/>
                    <a:pt x="391668" y="492252"/>
                  </a:cubicBezTo>
                  <a:cubicBezTo>
                    <a:pt x="393192" y="495300"/>
                    <a:pt x="399497" y="502398"/>
                    <a:pt x="396240" y="501396"/>
                  </a:cubicBezTo>
                  <a:cubicBezTo>
                    <a:pt x="387079" y="498577"/>
                    <a:pt x="380221" y="490835"/>
                    <a:pt x="371856" y="486156"/>
                  </a:cubicBezTo>
                  <a:cubicBezTo>
                    <a:pt x="350236" y="474063"/>
                    <a:pt x="327566" y="463849"/>
                    <a:pt x="306324" y="451104"/>
                  </a:cubicBezTo>
                  <a:cubicBezTo>
                    <a:pt x="303784" y="449580"/>
                    <a:pt x="300965" y="448445"/>
                    <a:pt x="298704" y="446532"/>
                  </a:cubicBezTo>
                  <a:cubicBezTo>
                    <a:pt x="294317" y="442820"/>
                    <a:pt x="290443" y="438533"/>
                    <a:pt x="286512" y="434340"/>
                  </a:cubicBezTo>
                  <a:cubicBezTo>
                    <a:pt x="277265" y="424477"/>
                    <a:pt x="272620" y="418539"/>
                    <a:pt x="265176" y="406908"/>
                  </a:cubicBezTo>
                  <a:cubicBezTo>
                    <a:pt x="260386" y="399423"/>
                    <a:pt x="251460" y="384048"/>
                    <a:pt x="251460" y="384048"/>
                  </a:cubicBezTo>
                  <a:cubicBezTo>
                    <a:pt x="247904" y="388620"/>
                    <a:pt x="244089" y="393002"/>
                    <a:pt x="240792" y="397764"/>
                  </a:cubicBezTo>
                  <a:cubicBezTo>
                    <a:pt x="239499" y="399632"/>
                    <a:pt x="239489" y="402406"/>
                    <a:pt x="237744" y="403860"/>
                  </a:cubicBezTo>
                  <a:cubicBezTo>
                    <a:pt x="227685" y="412243"/>
                    <a:pt x="216783" y="418570"/>
                    <a:pt x="205740" y="425196"/>
                  </a:cubicBezTo>
                  <a:cubicBezTo>
                    <a:pt x="185983" y="452856"/>
                    <a:pt x="215529" y="413340"/>
                    <a:pt x="178308" y="452628"/>
                  </a:cubicBezTo>
                  <a:cubicBezTo>
                    <a:pt x="169164" y="462280"/>
                    <a:pt x="161513" y="473607"/>
                    <a:pt x="150876" y="481584"/>
                  </a:cubicBezTo>
                  <a:cubicBezTo>
                    <a:pt x="146812" y="484632"/>
                    <a:pt x="142651" y="487555"/>
                    <a:pt x="138684" y="490728"/>
                  </a:cubicBezTo>
                  <a:cubicBezTo>
                    <a:pt x="135027" y="493654"/>
                    <a:pt x="131713" y="496997"/>
                    <a:pt x="128016" y="499872"/>
                  </a:cubicBezTo>
                  <a:cubicBezTo>
                    <a:pt x="122562" y="504114"/>
                    <a:pt x="116840" y="508000"/>
                    <a:pt x="111252" y="512064"/>
                  </a:cubicBezTo>
                  <a:cubicBezTo>
                    <a:pt x="114808" y="498348"/>
                    <a:pt x="115721" y="483658"/>
                    <a:pt x="121920" y="470916"/>
                  </a:cubicBezTo>
                  <a:cubicBezTo>
                    <a:pt x="127201" y="460061"/>
                    <a:pt x="141818" y="454850"/>
                    <a:pt x="150876" y="448056"/>
                  </a:cubicBezTo>
                  <a:cubicBezTo>
                    <a:pt x="153175" y="446332"/>
                    <a:pt x="154940" y="443992"/>
                    <a:pt x="156972" y="441960"/>
                  </a:cubicBezTo>
                  <a:cubicBezTo>
                    <a:pt x="157988" y="438912"/>
                    <a:pt x="159192" y="435920"/>
                    <a:pt x="160020" y="432816"/>
                  </a:cubicBezTo>
                  <a:cubicBezTo>
                    <a:pt x="161227" y="428291"/>
                    <a:pt x="160848" y="423224"/>
                    <a:pt x="163068" y="419100"/>
                  </a:cubicBezTo>
                  <a:cubicBezTo>
                    <a:pt x="164610" y="416236"/>
                    <a:pt x="168148" y="415036"/>
                    <a:pt x="170688" y="413004"/>
                  </a:cubicBezTo>
                  <a:cubicBezTo>
                    <a:pt x="173736" y="406400"/>
                    <a:pt x="176090" y="399429"/>
                    <a:pt x="179832" y="393192"/>
                  </a:cubicBezTo>
                  <a:cubicBezTo>
                    <a:pt x="187552" y="380325"/>
                    <a:pt x="191071" y="377381"/>
                    <a:pt x="199644" y="368808"/>
                  </a:cubicBezTo>
                  <a:cubicBezTo>
                    <a:pt x="199733" y="368454"/>
                    <a:pt x="203974" y="357880"/>
                    <a:pt x="198120" y="358140"/>
                  </a:cubicBezTo>
                  <a:cubicBezTo>
                    <a:pt x="176151" y="359116"/>
                    <a:pt x="132588" y="365760"/>
                    <a:pt x="132588" y="365760"/>
                  </a:cubicBezTo>
                  <a:cubicBezTo>
                    <a:pt x="75373" y="388646"/>
                    <a:pt x="114764" y="374569"/>
                    <a:pt x="60960" y="390144"/>
                  </a:cubicBezTo>
                  <a:cubicBezTo>
                    <a:pt x="52780" y="392512"/>
                    <a:pt x="44997" y="396501"/>
                    <a:pt x="36576" y="397764"/>
                  </a:cubicBezTo>
                  <a:cubicBezTo>
                    <a:pt x="24508" y="399574"/>
                    <a:pt x="12192" y="398780"/>
                    <a:pt x="0" y="399288"/>
                  </a:cubicBezTo>
                  <a:cubicBezTo>
                    <a:pt x="17780" y="392176"/>
                    <a:pt x="35393" y="384630"/>
                    <a:pt x="53340" y="377952"/>
                  </a:cubicBezTo>
                  <a:cubicBezTo>
                    <a:pt x="57266" y="376491"/>
                    <a:pt x="61665" y="376515"/>
                    <a:pt x="65532" y="374904"/>
                  </a:cubicBezTo>
                  <a:cubicBezTo>
                    <a:pt x="67877" y="373927"/>
                    <a:pt x="69450" y="371639"/>
                    <a:pt x="71628" y="370332"/>
                  </a:cubicBezTo>
                  <a:cubicBezTo>
                    <a:pt x="89603" y="359547"/>
                    <a:pt x="90528" y="362029"/>
                    <a:pt x="108204" y="347472"/>
                  </a:cubicBezTo>
                  <a:cubicBezTo>
                    <a:pt x="110715" y="345404"/>
                    <a:pt x="111511" y="341526"/>
                    <a:pt x="114300" y="339852"/>
                  </a:cubicBezTo>
                  <a:cubicBezTo>
                    <a:pt x="174796" y="303554"/>
                    <a:pt x="113574" y="348017"/>
                    <a:pt x="150876" y="320040"/>
                  </a:cubicBezTo>
                  <a:cubicBezTo>
                    <a:pt x="152400" y="317500"/>
                    <a:pt x="154348" y="315170"/>
                    <a:pt x="155448" y="312420"/>
                  </a:cubicBezTo>
                  <a:cubicBezTo>
                    <a:pt x="165830" y="286466"/>
                    <a:pt x="159727" y="271585"/>
                    <a:pt x="158496" y="237744"/>
                  </a:cubicBezTo>
                  <a:cubicBezTo>
                    <a:pt x="157422" y="208211"/>
                    <a:pt x="158312" y="221583"/>
                    <a:pt x="153924" y="199644"/>
                  </a:cubicBezTo>
                  <a:cubicBezTo>
                    <a:pt x="153318" y="196614"/>
                    <a:pt x="153377" y="193431"/>
                    <a:pt x="152400" y="190500"/>
                  </a:cubicBezTo>
                  <a:cubicBezTo>
                    <a:pt x="150818" y="185754"/>
                    <a:pt x="147886" y="181530"/>
                    <a:pt x="146304" y="176784"/>
                  </a:cubicBezTo>
                  <a:cubicBezTo>
                    <a:pt x="138220" y="152531"/>
                    <a:pt x="149002" y="173623"/>
                    <a:pt x="138684" y="147828"/>
                  </a:cubicBezTo>
                  <a:cubicBezTo>
                    <a:pt x="134546" y="137484"/>
                    <a:pt x="129493" y="127529"/>
                    <a:pt x="124968" y="117348"/>
                  </a:cubicBezTo>
                  <a:cubicBezTo>
                    <a:pt x="123397" y="113813"/>
                    <a:pt x="121967" y="110215"/>
                    <a:pt x="120396" y="106680"/>
                  </a:cubicBezTo>
                  <a:cubicBezTo>
                    <a:pt x="117903" y="101071"/>
                    <a:pt x="114979" y="95645"/>
                    <a:pt x="112776" y="89916"/>
                  </a:cubicBezTo>
                  <a:cubicBezTo>
                    <a:pt x="102137" y="62256"/>
                    <a:pt x="108148" y="76516"/>
                    <a:pt x="94488" y="47244"/>
                  </a:cubicBezTo>
                  <a:cubicBezTo>
                    <a:pt x="93472" y="42164"/>
                    <a:pt x="92541" y="37066"/>
                    <a:pt x="91440" y="32004"/>
                  </a:cubicBezTo>
                  <a:cubicBezTo>
                    <a:pt x="88377" y="17913"/>
                    <a:pt x="86997" y="12708"/>
                    <a:pt x="83820" y="0"/>
                  </a:cubicBezTo>
                  <a:lnTo>
                    <a:pt x="143256" y="7620"/>
                  </a:lnTo>
                  <a:close/>
                </a:path>
              </a:pathLst>
            </a:cu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574A691D-F83A-1E75-6CF0-C1F0F00583F4}"/>
                </a:ext>
              </a:extLst>
            </p:cNvPr>
            <p:cNvSpPr/>
            <p:nvPr/>
          </p:nvSpPr>
          <p:spPr>
            <a:xfrm>
              <a:off x="9172956" y="2939218"/>
              <a:ext cx="2209800" cy="1213104"/>
            </a:xfrm>
            <a:custGeom>
              <a:avLst/>
              <a:gdLst>
                <a:gd name="connsiteX0" fmla="*/ 382524 w 2209800"/>
                <a:gd name="connsiteY0" fmla="*/ 1107948 h 1213104"/>
                <a:gd name="connsiteX1" fmla="*/ 382524 w 2209800"/>
                <a:gd name="connsiteY1" fmla="*/ 1107948 h 1213104"/>
                <a:gd name="connsiteX2" fmla="*/ 446532 w 2209800"/>
                <a:gd name="connsiteY2" fmla="*/ 1103376 h 1213104"/>
                <a:gd name="connsiteX3" fmla="*/ 518160 w 2209800"/>
                <a:gd name="connsiteY3" fmla="*/ 1075944 h 1213104"/>
                <a:gd name="connsiteX4" fmla="*/ 548640 w 2209800"/>
                <a:gd name="connsiteY4" fmla="*/ 1059180 h 1213104"/>
                <a:gd name="connsiteX5" fmla="*/ 592836 w 2209800"/>
                <a:gd name="connsiteY5" fmla="*/ 1048512 h 1213104"/>
                <a:gd name="connsiteX6" fmla="*/ 626364 w 2209800"/>
                <a:gd name="connsiteY6" fmla="*/ 1036320 h 1213104"/>
                <a:gd name="connsiteX7" fmla="*/ 647700 w 2209800"/>
                <a:gd name="connsiteY7" fmla="*/ 1011936 h 1213104"/>
                <a:gd name="connsiteX8" fmla="*/ 705612 w 2209800"/>
                <a:gd name="connsiteY8" fmla="*/ 964692 h 1213104"/>
                <a:gd name="connsiteX9" fmla="*/ 734568 w 2209800"/>
                <a:gd name="connsiteY9" fmla="*/ 923544 h 1213104"/>
                <a:gd name="connsiteX10" fmla="*/ 819912 w 2209800"/>
                <a:gd name="connsiteY10" fmla="*/ 821436 h 1213104"/>
                <a:gd name="connsiteX11" fmla="*/ 873252 w 2209800"/>
                <a:gd name="connsiteY11" fmla="*/ 740664 h 1213104"/>
                <a:gd name="connsiteX12" fmla="*/ 928116 w 2209800"/>
                <a:gd name="connsiteY12" fmla="*/ 664464 h 1213104"/>
                <a:gd name="connsiteX13" fmla="*/ 976884 w 2209800"/>
                <a:gd name="connsiteY13" fmla="*/ 595884 h 1213104"/>
                <a:gd name="connsiteX14" fmla="*/ 995172 w 2209800"/>
                <a:gd name="connsiteY14" fmla="*/ 560832 h 1213104"/>
                <a:gd name="connsiteX15" fmla="*/ 1054608 w 2209800"/>
                <a:gd name="connsiteY15" fmla="*/ 487680 h 1213104"/>
                <a:gd name="connsiteX16" fmla="*/ 1071372 w 2209800"/>
                <a:gd name="connsiteY16" fmla="*/ 472440 h 1213104"/>
                <a:gd name="connsiteX17" fmla="*/ 1143000 w 2209800"/>
                <a:gd name="connsiteY17" fmla="*/ 434340 h 1213104"/>
                <a:gd name="connsiteX18" fmla="*/ 1245108 w 2209800"/>
                <a:gd name="connsiteY18" fmla="*/ 397764 h 1213104"/>
                <a:gd name="connsiteX19" fmla="*/ 1299972 w 2209800"/>
                <a:gd name="connsiteY19" fmla="*/ 393192 h 1213104"/>
                <a:gd name="connsiteX20" fmla="*/ 1412748 w 2209800"/>
                <a:gd name="connsiteY20" fmla="*/ 391668 h 1213104"/>
                <a:gd name="connsiteX21" fmla="*/ 1464564 w 2209800"/>
                <a:gd name="connsiteY21" fmla="*/ 382524 h 1213104"/>
                <a:gd name="connsiteX22" fmla="*/ 1510284 w 2209800"/>
                <a:gd name="connsiteY22" fmla="*/ 362712 h 1213104"/>
                <a:gd name="connsiteX23" fmla="*/ 1533144 w 2209800"/>
                <a:gd name="connsiteY23" fmla="*/ 352044 h 1213104"/>
                <a:gd name="connsiteX24" fmla="*/ 1595628 w 2209800"/>
                <a:gd name="connsiteY24" fmla="*/ 303276 h 1213104"/>
                <a:gd name="connsiteX25" fmla="*/ 1615440 w 2209800"/>
                <a:gd name="connsiteY25" fmla="*/ 281940 h 1213104"/>
                <a:gd name="connsiteX26" fmla="*/ 1650492 w 2209800"/>
                <a:gd name="connsiteY26" fmla="*/ 237744 h 1213104"/>
                <a:gd name="connsiteX27" fmla="*/ 1679448 w 2209800"/>
                <a:gd name="connsiteY27" fmla="*/ 182880 h 1213104"/>
                <a:gd name="connsiteX28" fmla="*/ 1712976 w 2209800"/>
                <a:gd name="connsiteY28" fmla="*/ 137160 h 1213104"/>
                <a:gd name="connsiteX29" fmla="*/ 1740408 w 2209800"/>
                <a:gd name="connsiteY29" fmla="*/ 96012 h 1213104"/>
                <a:gd name="connsiteX30" fmla="*/ 1812036 w 2209800"/>
                <a:gd name="connsiteY30" fmla="*/ 25908 h 1213104"/>
                <a:gd name="connsiteX31" fmla="*/ 1842516 w 2209800"/>
                <a:gd name="connsiteY31" fmla="*/ 1524 h 1213104"/>
                <a:gd name="connsiteX32" fmla="*/ 1895856 w 2209800"/>
                <a:gd name="connsiteY32" fmla="*/ 0 h 1213104"/>
                <a:gd name="connsiteX33" fmla="*/ 1969008 w 2209800"/>
                <a:gd name="connsiteY33" fmla="*/ 13716 h 1213104"/>
                <a:gd name="connsiteX34" fmla="*/ 1990344 w 2209800"/>
                <a:gd name="connsiteY34" fmla="*/ 21336 h 1213104"/>
                <a:gd name="connsiteX35" fmla="*/ 2001012 w 2209800"/>
                <a:gd name="connsiteY35" fmla="*/ 32004 h 1213104"/>
                <a:gd name="connsiteX36" fmla="*/ 2019300 w 2209800"/>
                <a:gd name="connsiteY36" fmla="*/ 44196 h 1213104"/>
                <a:gd name="connsiteX37" fmla="*/ 2033016 w 2209800"/>
                <a:gd name="connsiteY37" fmla="*/ 60960 h 1213104"/>
                <a:gd name="connsiteX38" fmla="*/ 2036064 w 2209800"/>
                <a:gd name="connsiteY38" fmla="*/ 68580 h 1213104"/>
                <a:gd name="connsiteX39" fmla="*/ 2069592 w 2209800"/>
                <a:gd name="connsiteY39" fmla="*/ 105156 h 1213104"/>
                <a:gd name="connsiteX40" fmla="*/ 2093976 w 2209800"/>
                <a:gd name="connsiteY40" fmla="*/ 131064 h 1213104"/>
                <a:gd name="connsiteX41" fmla="*/ 2112264 w 2209800"/>
                <a:gd name="connsiteY41" fmla="*/ 147828 h 1213104"/>
                <a:gd name="connsiteX42" fmla="*/ 2119884 w 2209800"/>
                <a:gd name="connsiteY42" fmla="*/ 156972 h 1213104"/>
                <a:gd name="connsiteX43" fmla="*/ 2170176 w 2209800"/>
                <a:gd name="connsiteY43" fmla="*/ 187452 h 1213104"/>
                <a:gd name="connsiteX44" fmla="*/ 2209800 w 2209800"/>
                <a:gd name="connsiteY44" fmla="*/ 202692 h 1213104"/>
                <a:gd name="connsiteX45" fmla="*/ 2202180 w 2209800"/>
                <a:gd name="connsiteY45" fmla="*/ 210312 h 1213104"/>
                <a:gd name="connsiteX46" fmla="*/ 2183892 w 2209800"/>
                <a:gd name="connsiteY46" fmla="*/ 216408 h 1213104"/>
                <a:gd name="connsiteX47" fmla="*/ 2138172 w 2209800"/>
                <a:gd name="connsiteY47" fmla="*/ 222504 h 1213104"/>
                <a:gd name="connsiteX48" fmla="*/ 2122932 w 2209800"/>
                <a:gd name="connsiteY48" fmla="*/ 224028 h 1213104"/>
                <a:gd name="connsiteX49" fmla="*/ 2095500 w 2209800"/>
                <a:gd name="connsiteY49" fmla="*/ 231648 h 1213104"/>
                <a:gd name="connsiteX50" fmla="*/ 2078736 w 2209800"/>
                <a:gd name="connsiteY50" fmla="*/ 234696 h 1213104"/>
                <a:gd name="connsiteX51" fmla="*/ 2106168 w 2209800"/>
                <a:gd name="connsiteY51" fmla="*/ 262128 h 1213104"/>
                <a:gd name="connsiteX52" fmla="*/ 2116836 w 2209800"/>
                <a:gd name="connsiteY52" fmla="*/ 269748 h 1213104"/>
                <a:gd name="connsiteX53" fmla="*/ 2150364 w 2209800"/>
                <a:gd name="connsiteY53" fmla="*/ 288036 h 1213104"/>
                <a:gd name="connsiteX54" fmla="*/ 2168652 w 2209800"/>
                <a:gd name="connsiteY54" fmla="*/ 291084 h 1213104"/>
                <a:gd name="connsiteX55" fmla="*/ 2183892 w 2209800"/>
                <a:gd name="connsiteY55" fmla="*/ 297180 h 1213104"/>
                <a:gd name="connsiteX56" fmla="*/ 2191512 w 2209800"/>
                <a:gd name="connsiteY56" fmla="*/ 298704 h 1213104"/>
                <a:gd name="connsiteX57" fmla="*/ 2058924 w 2209800"/>
                <a:gd name="connsiteY57" fmla="*/ 304800 h 1213104"/>
                <a:gd name="connsiteX58" fmla="*/ 2040636 w 2209800"/>
                <a:gd name="connsiteY58" fmla="*/ 315468 h 1213104"/>
                <a:gd name="connsiteX59" fmla="*/ 2039112 w 2209800"/>
                <a:gd name="connsiteY59" fmla="*/ 320040 h 1213104"/>
                <a:gd name="connsiteX60" fmla="*/ 2033016 w 2209800"/>
                <a:gd name="connsiteY60" fmla="*/ 332232 h 1213104"/>
                <a:gd name="connsiteX61" fmla="*/ 2023872 w 2209800"/>
                <a:gd name="connsiteY61" fmla="*/ 365760 h 1213104"/>
                <a:gd name="connsiteX62" fmla="*/ 2022348 w 2209800"/>
                <a:gd name="connsiteY62" fmla="*/ 391668 h 1213104"/>
                <a:gd name="connsiteX63" fmla="*/ 2017776 w 2209800"/>
                <a:gd name="connsiteY63" fmla="*/ 402336 h 1213104"/>
                <a:gd name="connsiteX64" fmla="*/ 2016252 w 2209800"/>
                <a:gd name="connsiteY64" fmla="*/ 431292 h 1213104"/>
                <a:gd name="connsiteX65" fmla="*/ 1999488 w 2209800"/>
                <a:gd name="connsiteY65" fmla="*/ 463296 h 1213104"/>
                <a:gd name="connsiteX66" fmla="*/ 1984248 w 2209800"/>
                <a:gd name="connsiteY66" fmla="*/ 489204 h 1213104"/>
                <a:gd name="connsiteX67" fmla="*/ 1947672 w 2209800"/>
                <a:gd name="connsiteY67" fmla="*/ 559308 h 1213104"/>
                <a:gd name="connsiteX68" fmla="*/ 1927860 w 2209800"/>
                <a:gd name="connsiteY68" fmla="*/ 832104 h 1213104"/>
                <a:gd name="connsiteX69" fmla="*/ 1909572 w 2209800"/>
                <a:gd name="connsiteY69" fmla="*/ 935736 h 1213104"/>
                <a:gd name="connsiteX70" fmla="*/ 1891284 w 2209800"/>
                <a:gd name="connsiteY70" fmla="*/ 996696 h 1213104"/>
                <a:gd name="connsiteX71" fmla="*/ 1885188 w 2209800"/>
                <a:gd name="connsiteY71" fmla="*/ 1022604 h 1213104"/>
                <a:gd name="connsiteX72" fmla="*/ 1859280 w 2209800"/>
                <a:gd name="connsiteY72" fmla="*/ 1057656 h 1213104"/>
                <a:gd name="connsiteX73" fmla="*/ 1836420 w 2209800"/>
                <a:gd name="connsiteY73" fmla="*/ 1074420 h 1213104"/>
                <a:gd name="connsiteX74" fmla="*/ 1754124 w 2209800"/>
                <a:gd name="connsiteY74" fmla="*/ 1100328 h 1213104"/>
                <a:gd name="connsiteX75" fmla="*/ 1720596 w 2209800"/>
                <a:gd name="connsiteY75" fmla="*/ 1109472 h 1213104"/>
                <a:gd name="connsiteX76" fmla="*/ 1691640 w 2209800"/>
                <a:gd name="connsiteY76" fmla="*/ 1117092 h 1213104"/>
                <a:gd name="connsiteX77" fmla="*/ 1620012 w 2209800"/>
                <a:gd name="connsiteY77" fmla="*/ 1136904 h 1213104"/>
                <a:gd name="connsiteX78" fmla="*/ 1565148 w 2209800"/>
                <a:gd name="connsiteY78" fmla="*/ 1146048 h 1213104"/>
                <a:gd name="connsiteX79" fmla="*/ 1539240 w 2209800"/>
                <a:gd name="connsiteY79" fmla="*/ 1150620 h 1213104"/>
                <a:gd name="connsiteX80" fmla="*/ 1508760 w 2209800"/>
                <a:gd name="connsiteY80" fmla="*/ 1159764 h 1213104"/>
                <a:gd name="connsiteX81" fmla="*/ 1499616 w 2209800"/>
                <a:gd name="connsiteY81" fmla="*/ 1162812 h 1213104"/>
                <a:gd name="connsiteX82" fmla="*/ 1431036 w 2209800"/>
                <a:gd name="connsiteY82" fmla="*/ 1164336 h 1213104"/>
                <a:gd name="connsiteX83" fmla="*/ 1127760 w 2209800"/>
                <a:gd name="connsiteY83" fmla="*/ 1167384 h 1213104"/>
                <a:gd name="connsiteX84" fmla="*/ 1121664 w 2209800"/>
                <a:gd name="connsiteY84" fmla="*/ 1173480 h 1213104"/>
                <a:gd name="connsiteX85" fmla="*/ 1097280 w 2209800"/>
                <a:gd name="connsiteY85" fmla="*/ 1190244 h 1213104"/>
                <a:gd name="connsiteX86" fmla="*/ 1089660 w 2209800"/>
                <a:gd name="connsiteY86" fmla="*/ 1200912 h 1213104"/>
                <a:gd name="connsiteX87" fmla="*/ 1078992 w 2209800"/>
                <a:gd name="connsiteY87" fmla="*/ 1203960 h 1213104"/>
                <a:gd name="connsiteX88" fmla="*/ 1065276 w 2209800"/>
                <a:gd name="connsiteY88" fmla="*/ 1210056 h 1213104"/>
                <a:gd name="connsiteX89" fmla="*/ 1033272 w 2209800"/>
                <a:gd name="connsiteY89" fmla="*/ 1213104 h 1213104"/>
                <a:gd name="connsiteX90" fmla="*/ 990600 w 2209800"/>
                <a:gd name="connsiteY90" fmla="*/ 1210056 h 1213104"/>
                <a:gd name="connsiteX91" fmla="*/ 975360 w 2209800"/>
                <a:gd name="connsiteY91" fmla="*/ 1203960 h 1213104"/>
                <a:gd name="connsiteX92" fmla="*/ 952500 w 2209800"/>
                <a:gd name="connsiteY92" fmla="*/ 1197864 h 1213104"/>
                <a:gd name="connsiteX93" fmla="*/ 917448 w 2209800"/>
                <a:gd name="connsiteY93" fmla="*/ 1181100 h 1213104"/>
                <a:gd name="connsiteX94" fmla="*/ 909828 w 2209800"/>
                <a:gd name="connsiteY94" fmla="*/ 1179576 h 1213104"/>
                <a:gd name="connsiteX95" fmla="*/ 821436 w 2209800"/>
                <a:gd name="connsiteY95" fmla="*/ 1171956 h 1213104"/>
                <a:gd name="connsiteX96" fmla="*/ 795528 w 2209800"/>
                <a:gd name="connsiteY96" fmla="*/ 1176528 h 1213104"/>
                <a:gd name="connsiteX97" fmla="*/ 560832 w 2209800"/>
                <a:gd name="connsiteY97" fmla="*/ 1182624 h 1213104"/>
                <a:gd name="connsiteX98" fmla="*/ 525780 w 2209800"/>
                <a:gd name="connsiteY98" fmla="*/ 1184148 h 1213104"/>
                <a:gd name="connsiteX99" fmla="*/ 441960 w 2209800"/>
                <a:gd name="connsiteY99" fmla="*/ 1185672 h 1213104"/>
                <a:gd name="connsiteX100" fmla="*/ 422148 w 2209800"/>
                <a:gd name="connsiteY100" fmla="*/ 1191768 h 1213104"/>
                <a:gd name="connsiteX101" fmla="*/ 176784 w 2209800"/>
                <a:gd name="connsiteY101" fmla="*/ 1188720 h 1213104"/>
                <a:gd name="connsiteX102" fmla="*/ 163068 w 2209800"/>
                <a:gd name="connsiteY102" fmla="*/ 1184148 h 1213104"/>
                <a:gd name="connsiteX103" fmla="*/ 114300 w 2209800"/>
                <a:gd name="connsiteY103" fmla="*/ 1178052 h 1213104"/>
                <a:gd name="connsiteX104" fmla="*/ 0 w 2209800"/>
                <a:gd name="connsiteY104" fmla="*/ 1176528 h 1213104"/>
                <a:gd name="connsiteX105" fmla="*/ 54864 w 2209800"/>
                <a:gd name="connsiteY105" fmla="*/ 1171956 h 1213104"/>
                <a:gd name="connsiteX106" fmla="*/ 108204 w 2209800"/>
                <a:gd name="connsiteY106" fmla="*/ 1167384 h 1213104"/>
                <a:gd name="connsiteX107" fmla="*/ 140208 w 2209800"/>
                <a:gd name="connsiteY107" fmla="*/ 1161288 h 1213104"/>
                <a:gd name="connsiteX108" fmla="*/ 163068 w 2209800"/>
                <a:gd name="connsiteY108" fmla="*/ 1152144 h 1213104"/>
                <a:gd name="connsiteX109" fmla="*/ 172212 w 2209800"/>
                <a:gd name="connsiteY109" fmla="*/ 1146048 h 1213104"/>
                <a:gd name="connsiteX110" fmla="*/ 190500 w 2209800"/>
                <a:gd name="connsiteY110" fmla="*/ 1139952 h 1213104"/>
                <a:gd name="connsiteX111" fmla="*/ 201168 w 2209800"/>
                <a:gd name="connsiteY111" fmla="*/ 1135380 h 1213104"/>
                <a:gd name="connsiteX112" fmla="*/ 230124 w 2209800"/>
                <a:gd name="connsiteY112" fmla="*/ 1124712 h 1213104"/>
                <a:gd name="connsiteX113" fmla="*/ 272796 w 2209800"/>
                <a:gd name="connsiteY113" fmla="*/ 1118616 h 1213104"/>
                <a:gd name="connsiteX114" fmla="*/ 286512 w 2209800"/>
                <a:gd name="connsiteY114" fmla="*/ 1117092 h 1213104"/>
                <a:gd name="connsiteX115" fmla="*/ 309372 w 2209800"/>
                <a:gd name="connsiteY115" fmla="*/ 1114044 h 1213104"/>
                <a:gd name="connsiteX116" fmla="*/ 339852 w 2209800"/>
                <a:gd name="connsiteY116" fmla="*/ 1106424 h 1213104"/>
                <a:gd name="connsiteX117" fmla="*/ 355092 w 2209800"/>
                <a:gd name="connsiteY117" fmla="*/ 1103376 h 1213104"/>
                <a:gd name="connsiteX118" fmla="*/ 382524 w 2209800"/>
                <a:gd name="connsiteY118" fmla="*/ 1107948 h 1213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2209800" h="1213104">
                  <a:moveTo>
                    <a:pt x="382524" y="1107948"/>
                  </a:moveTo>
                  <a:lnTo>
                    <a:pt x="382524" y="1107948"/>
                  </a:lnTo>
                  <a:cubicBezTo>
                    <a:pt x="389520" y="1107657"/>
                    <a:pt x="436205" y="1106554"/>
                    <a:pt x="446532" y="1103376"/>
                  </a:cubicBezTo>
                  <a:cubicBezTo>
                    <a:pt x="470968" y="1095857"/>
                    <a:pt x="495758" y="1088265"/>
                    <a:pt x="518160" y="1075944"/>
                  </a:cubicBezTo>
                  <a:cubicBezTo>
                    <a:pt x="528320" y="1070356"/>
                    <a:pt x="537756" y="1063178"/>
                    <a:pt x="548640" y="1059180"/>
                  </a:cubicBezTo>
                  <a:cubicBezTo>
                    <a:pt x="562866" y="1053954"/>
                    <a:pt x="578297" y="1052788"/>
                    <a:pt x="592836" y="1048512"/>
                  </a:cubicBezTo>
                  <a:cubicBezTo>
                    <a:pt x="604245" y="1045156"/>
                    <a:pt x="615188" y="1040384"/>
                    <a:pt x="626364" y="1036320"/>
                  </a:cubicBezTo>
                  <a:cubicBezTo>
                    <a:pt x="633476" y="1028192"/>
                    <a:pt x="639688" y="1019178"/>
                    <a:pt x="647700" y="1011936"/>
                  </a:cubicBezTo>
                  <a:cubicBezTo>
                    <a:pt x="666182" y="995231"/>
                    <a:pt x="691275" y="985066"/>
                    <a:pt x="705612" y="964692"/>
                  </a:cubicBezTo>
                  <a:cubicBezTo>
                    <a:pt x="715264" y="950976"/>
                    <a:pt x="724108" y="936654"/>
                    <a:pt x="734568" y="923544"/>
                  </a:cubicBezTo>
                  <a:cubicBezTo>
                    <a:pt x="762234" y="888869"/>
                    <a:pt x="795467" y="858452"/>
                    <a:pt x="819912" y="821436"/>
                  </a:cubicBezTo>
                  <a:cubicBezTo>
                    <a:pt x="837692" y="794512"/>
                    <a:pt x="854958" y="767242"/>
                    <a:pt x="873252" y="740664"/>
                  </a:cubicBezTo>
                  <a:cubicBezTo>
                    <a:pt x="889162" y="717550"/>
                    <a:pt x="914315" y="688881"/>
                    <a:pt x="928116" y="664464"/>
                  </a:cubicBezTo>
                  <a:cubicBezTo>
                    <a:pt x="986904" y="560454"/>
                    <a:pt x="904266" y="701297"/>
                    <a:pt x="976884" y="595884"/>
                  </a:cubicBezTo>
                  <a:cubicBezTo>
                    <a:pt x="984360" y="585031"/>
                    <a:pt x="987484" y="571536"/>
                    <a:pt x="995172" y="560832"/>
                  </a:cubicBezTo>
                  <a:cubicBezTo>
                    <a:pt x="1013501" y="535315"/>
                    <a:pt x="1031361" y="508814"/>
                    <a:pt x="1054608" y="487680"/>
                  </a:cubicBezTo>
                  <a:cubicBezTo>
                    <a:pt x="1060196" y="482600"/>
                    <a:pt x="1064906" y="476342"/>
                    <a:pt x="1071372" y="472440"/>
                  </a:cubicBezTo>
                  <a:cubicBezTo>
                    <a:pt x="1094526" y="458468"/>
                    <a:pt x="1117823" y="444213"/>
                    <a:pt x="1143000" y="434340"/>
                  </a:cubicBezTo>
                  <a:cubicBezTo>
                    <a:pt x="1170341" y="423618"/>
                    <a:pt x="1211243" y="403740"/>
                    <a:pt x="1245108" y="397764"/>
                  </a:cubicBezTo>
                  <a:cubicBezTo>
                    <a:pt x="1258170" y="395459"/>
                    <a:pt x="1286718" y="393480"/>
                    <a:pt x="1299972" y="393192"/>
                  </a:cubicBezTo>
                  <a:lnTo>
                    <a:pt x="1412748" y="391668"/>
                  </a:lnTo>
                  <a:cubicBezTo>
                    <a:pt x="1430020" y="388620"/>
                    <a:pt x="1448877" y="390368"/>
                    <a:pt x="1464564" y="382524"/>
                  </a:cubicBezTo>
                  <a:cubicBezTo>
                    <a:pt x="1492461" y="368575"/>
                    <a:pt x="1459515" y="384666"/>
                    <a:pt x="1510284" y="362712"/>
                  </a:cubicBezTo>
                  <a:cubicBezTo>
                    <a:pt x="1518002" y="359374"/>
                    <a:pt x="1526071" y="356591"/>
                    <a:pt x="1533144" y="352044"/>
                  </a:cubicBezTo>
                  <a:cubicBezTo>
                    <a:pt x="1546275" y="343603"/>
                    <a:pt x="1580838" y="317519"/>
                    <a:pt x="1595628" y="303276"/>
                  </a:cubicBezTo>
                  <a:cubicBezTo>
                    <a:pt x="1602619" y="296544"/>
                    <a:pt x="1609049" y="289244"/>
                    <a:pt x="1615440" y="281940"/>
                  </a:cubicBezTo>
                  <a:cubicBezTo>
                    <a:pt x="1619890" y="276854"/>
                    <a:pt x="1644554" y="248081"/>
                    <a:pt x="1650492" y="237744"/>
                  </a:cubicBezTo>
                  <a:cubicBezTo>
                    <a:pt x="1660793" y="219813"/>
                    <a:pt x="1667977" y="200086"/>
                    <a:pt x="1679448" y="182880"/>
                  </a:cubicBezTo>
                  <a:cubicBezTo>
                    <a:pt x="1733899" y="101203"/>
                    <a:pt x="1652953" y="221192"/>
                    <a:pt x="1712976" y="137160"/>
                  </a:cubicBezTo>
                  <a:cubicBezTo>
                    <a:pt x="1722557" y="123746"/>
                    <a:pt x="1729380" y="108265"/>
                    <a:pt x="1740408" y="96012"/>
                  </a:cubicBezTo>
                  <a:cubicBezTo>
                    <a:pt x="1764258" y="69512"/>
                    <a:pt x="1778945" y="52381"/>
                    <a:pt x="1812036" y="25908"/>
                  </a:cubicBezTo>
                  <a:cubicBezTo>
                    <a:pt x="1822196" y="17780"/>
                    <a:pt x="1829510" y="1896"/>
                    <a:pt x="1842516" y="1524"/>
                  </a:cubicBezTo>
                  <a:lnTo>
                    <a:pt x="1895856" y="0"/>
                  </a:lnTo>
                  <a:cubicBezTo>
                    <a:pt x="1920240" y="4572"/>
                    <a:pt x="1944808" y="8252"/>
                    <a:pt x="1969008" y="13716"/>
                  </a:cubicBezTo>
                  <a:cubicBezTo>
                    <a:pt x="1976374" y="15379"/>
                    <a:pt x="1983787" y="17589"/>
                    <a:pt x="1990344" y="21336"/>
                  </a:cubicBezTo>
                  <a:cubicBezTo>
                    <a:pt x="1994710" y="23831"/>
                    <a:pt x="1997065" y="28888"/>
                    <a:pt x="2001012" y="32004"/>
                  </a:cubicBezTo>
                  <a:cubicBezTo>
                    <a:pt x="2006762" y="36544"/>
                    <a:pt x="2013439" y="39800"/>
                    <a:pt x="2019300" y="44196"/>
                  </a:cubicBezTo>
                  <a:cubicBezTo>
                    <a:pt x="2024113" y="47806"/>
                    <a:pt x="2030375" y="56433"/>
                    <a:pt x="2033016" y="60960"/>
                  </a:cubicBezTo>
                  <a:cubicBezTo>
                    <a:pt x="2034394" y="63323"/>
                    <a:pt x="2034320" y="66472"/>
                    <a:pt x="2036064" y="68580"/>
                  </a:cubicBezTo>
                  <a:cubicBezTo>
                    <a:pt x="2046609" y="81322"/>
                    <a:pt x="2058349" y="93026"/>
                    <a:pt x="2069592" y="105156"/>
                  </a:cubicBezTo>
                  <a:cubicBezTo>
                    <a:pt x="2077654" y="113854"/>
                    <a:pt x="2085234" y="123050"/>
                    <a:pt x="2093976" y="131064"/>
                  </a:cubicBezTo>
                  <a:cubicBezTo>
                    <a:pt x="2100072" y="136652"/>
                    <a:pt x="2106416" y="141980"/>
                    <a:pt x="2112264" y="147828"/>
                  </a:cubicBezTo>
                  <a:cubicBezTo>
                    <a:pt x="2115070" y="150634"/>
                    <a:pt x="2116610" y="154732"/>
                    <a:pt x="2119884" y="156972"/>
                  </a:cubicBezTo>
                  <a:cubicBezTo>
                    <a:pt x="2136062" y="168041"/>
                    <a:pt x="2153809" y="176664"/>
                    <a:pt x="2170176" y="187452"/>
                  </a:cubicBezTo>
                  <a:cubicBezTo>
                    <a:pt x="2198940" y="206410"/>
                    <a:pt x="2173295" y="200258"/>
                    <a:pt x="2209800" y="202692"/>
                  </a:cubicBezTo>
                  <a:cubicBezTo>
                    <a:pt x="2207260" y="205232"/>
                    <a:pt x="2205085" y="208199"/>
                    <a:pt x="2202180" y="210312"/>
                  </a:cubicBezTo>
                  <a:cubicBezTo>
                    <a:pt x="2195100" y="215461"/>
                    <a:pt x="2192020" y="215053"/>
                    <a:pt x="2183892" y="216408"/>
                  </a:cubicBezTo>
                  <a:cubicBezTo>
                    <a:pt x="2165071" y="227701"/>
                    <a:pt x="2180528" y="220084"/>
                    <a:pt x="2138172" y="222504"/>
                  </a:cubicBezTo>
                  <a:cubicBezTo>
                    <a:pt x="2133075" y="222795"/>
                    <a:pt x="2128012" y="223520"/>
                    <a:pt x="2122932" y="224028"/>
                  </a:cubicBezTo>
                  <a:cubicBezTo>
                    <a:pt x="2111345" y="227890"/>
                    <a:pt x="2110025" y="228590"/>
                    <a:pt x="2095500" y="231648"/>
                  </a:cubicBezTo>
                  <a:cubicBezTo>
                    <a:pt x="2060916" y="238929"/>
                    <a:pt x="2101053" y="229117"/>
                    <a:pt x="2078736" y="234696"/>
                  </a:cubicBezTo>
                  <a:cubicBezTo>
                    <a:pt x="2087508" y="247855"/>
                    <a:pt x="2083219" y="242173"/>
                    <a:pt x="2106168" y="262128"/>
                  </a:cubicBezTo>
                  <a:cubicBezTo>
                    <a:pt x="2109466" y="264995"/>
                    <a:pt x="2113066" y="267538"/>
                    <a:pt x="2116836" y="269748"/>
                  </a:cubicBezTo>
                  <a:cubicBezTo>
                    <a:pt x="2127819" y="276186"/>
                    <a:pt x="2137807" y="285943"/>
                    <a:pt x="2150364" y="288036"/>
                  </a:cubicBezTo>
                  <a:lnTo>
                    <a:pt x="2168652" y="291084"/>
                  </a:lnTo>
                  <a:cubicBezTo>
                    <a:pt x="2173732" y="293116"/>
                    <a:pt x="2178701" y="295450"/>
                    <a:pt x="2183892" y="297180"/>
                  </a:cubicBezTo>
                  <a:cubicBezTo>
                    <a:pt x="2186349" y="297999"/>
                    <a:pt x="2194033" y="298111"/>
                    <a:pt x="2191512" y="298704"/>
                  </a:cubicBezTo>
                  <a:cubicBezTo>
                    <a:pt x="2155066" y="307279"/>
                    <a:pt x="2082004" y="304445"/>
                    <a:pt x="2058924" y="304800"/>
                  </a:cubicBezTo>
                  <a:cubicBezTo>
                    <a:pt x="2052828" y="308356"/>
                    <a:pt x="2046230" y="311165"/>
                    <a:pt x="2040636" y="315468"/>
                  </a:cubicBezTo>
                  <a:cubicBezTo>
                    <a:pt x="2039363" y="316447"/>
                    <a:pt x="2039777" y="318578"/>
                    <a:pt x="2039112" y="320040"/>
                  </a:cubicBezTo>
                  <a:cubicBezTo>
                    <a:pt x="2037232" y="324176"/>
                    <a:pt x="2034569" y="327962"/>
                    <a:pt x="2033016" y="332232"/>
                  </a:cubicBezTo>
                  <a:cubicBezTo>
                    <a:pt x="2030117" y="340204"/>
                    <a:pt x="2026251" y="356242"/>
                    <a:pt x="2023872" y="365760"/>
                  </a:cubicBezTo>
                  <a:cubicBezTo>
                    <a:pt x="2023364" y="374396"/>
                    <a:pt x="2023770" y="383135"/>
                    <a:pt x="2022348" y="391668"/>
                  </a:cubicBezTo>
                  <a:cubicBezTo>
                    <a:pt x="2021712" y="395484"/>
                    <a:pt x="2018364" y="398512"/>
                    <a:pt x="2017776" y="402336"/>
                  </a:cubicBezTo>
                  <a:cubicBezTo>
                    <a:pt x="2016306" y="411889"/>
                    <a:pt x="2017894" y="421767"/>
                    <a:pt x="2016252" y="431292"/>
                  </a:cubicBezTo>
                  <a:cubicBezTo>
                    <a:pt x="2014290" y="442671"/>
                    <a:pt x="2005111" y="454035"/>
                    <a:pt x="1999488" y="463296"/>
                  </a:cubicBezTo>
                  <a:cubicBezTo>
                    <a:pt x="1994288" y="471860"/>
                    <a:pt x="1989338" y="480574"/>
                    <a:pt x="1984248" y="489204"/>
                  </a:cubicBezTo>
                  <a:cubicBezTo>
                    <a:pt x="1957430" y="534678"/>
                    <a:pt x="1970034" y="510518"/>
                    <a:pt x="1947672" y="559308"/>
                  </a:cubicBezTo>
                  <a:cubicBezTo>
                    <a:pt x="1923674" y="673300"/>
                    <a:pt x="1951467" y="534065"/>
                    <a:pt x="1927860" y="832104"/>
                  </a:cubicBezTo>
                  <a:cubicBezTo>
                    <a:pt x="1927577" y="835672"/>
                    <a:pt x="1913444" y="920703"/>
                    <a:pt x="1909572" y="935736"/>
                  </a:cubicBezTo>
                  <a:cubicBezTo>
                    <a:pt x="1904280" y="956280"/>
                    <a:pt x="1896143" y="976045"/>
                    <a:pt x="1891284" y="996696"/>
                  </a:cubicBezTo>
                  <a:cubicBezTo>
                    <a:pt x="1889252" y="1005332"/>
                    <a:pt x="1888744" y="1014476"/>
                    <a:pt x="1885188" y="1022604"/>
                  </a:cubicBezTo>
                  <a:cubicBezTo>
                    <a:pt x="1882588" y="1028546"/>
                    <a:pt x="1866759" y="1051197"/>
                    <a:pt x="1859280" y="1057656"/>
                  </a:cubicBezTo>
                  <a:cubicBezTo>
                    <a:pt x="1852129" y="1063832"/>
                    <a:pt x="1844641" y="1069761"/>
                    <a:pt x="1836420" y="1074420"/>
                  </a:cubicBezTo>
                  <a:cubicBezTo>
                    <a:pt x="1819052" y="1084262"/>
                    <a:pt x="1759744" y="1098762"/>
                    <a:pt x="1754124" y="1100328"/>
                  </a:cubicBezTo>
                  <a:lnTo>
                    <a:pt x="1720596" y="1109472"/>
                  </a:lnTo>
                  <a:cubicBezTo>
                    <a:pt x="1710956" y="1112058"/>
                    <a:pt x="1701200" y="1114224"/>
                    <a:pt x="1691640" y="1117092"/>
                  </a:cubicBezTo>
                  <a:cubicBezTo>
                    <a:pt x="1656999" y="1127484"/>
                    <a:pt x="1650492" y="1130438"/>
                    <a:pt x="1620012" y="1136904"/>
                  </a:cubicBezTo>
                  <a:cubicBezTo>
                    <a:pt x="1594949" y="1142220"/>
                    <a:pt x="1592106" y="1141677"/>
                    <a:pt x="1565148" y="1146048"/>
                  </a:cubicBezTo>
                  <a:cubicBezTo>
                    <a:pt x="1556492" y="1147452"/>
                    <a:pt x="1547876" y="1149096"/>
                    <a:pt x="1539240" y="1150620"/>
                  </a:cubicBezTo>
                  <a:cubicBezTo>
                    <a:pt x="1522823" y="1157187"/>
                    <a:pt x="1538514" y="1151263"/>
                    <a:pt x="1508760" y="1159764"/>
                  </a:cubicBezTo>
                  <a:cubicBezTo>
                    <a:pt x="1505671" y="1160647"/>
                    <a:pt x="1502823" y="1162623"/>
                    <a:pt x="1499616" y="1162812"/>
                  </a:cubicBezTo>
                  <a:cubicBezTo>
                    <a:pt x="1476790" y="1164155"/>
                    <a:pt x="1453900" y="1164055"/>
                    <a:pt x="1431036" y="1164336"/>
                  </a:cubicBezTo>
                  <a:lnTo>
                    <a:pt x="1127760" y="1167384"/>
                  </a:lnTo>
                  <a:cubicBezTo>
                    <a:pt x="1125728" y="1169416"/>
                    <a:pt x="1123963" y="1171756"/>
                    <a:pt x="1121664" y="1173480"/>
                  </a:cubicBezTo>
                  <a:cubicBezTo>
                    <a:pt x="1113773" y="1179398"/>
                    <a:pt x="1104769" y="1183825"/>
                    <a:pt x="1097280" y="1190244"/>
                  </a:cubicBezTo>
                  <a:cubicBezTo>
                    <a:pt x="1093962" y="1193088"/>
                    <a:pt x="1093156" y="1198290"/>
                    <a:pt x="1089660" y="1200912"/>
                  </a:cubicBezTo>
                  <a:cubicBezTo>
                    <a:pt x="1086701" y="1203131"/>
                    <a:pt x="1082455" y="1202661"/>
                    <a:pt x="1078992" y="1203960"/>
                  </a:cubicBezTo>
                  <a:cubicBezTo>
                    <a:pt x="1074307" y="1205717"/>
                    <a:pt x="1070022" y="1208474"/>
                    <a:pt x="1065276" y="1210056"/>
                  </a:cubicBezTo>
                  <a:cubicBezTo>
                    <a:pt x="1059022" y="1212141"/>
                    <a:pt x="1033455" y="1213092"/>
                    <a:pt x="1033272" y="1213104"/>
                  </a:cubicBezTo>
                  <a:cubicBezTo>
                    <a:pt x="1019048" y="1212088"/>
                    <a:pt x="1004686" y="1212280"/>
                    <a:pt x="990600" y="1210056"/>
                  </a:cubicBezTo>
                  <a:cubicBezTo>
                    <a:pt x="985196" y="1209203"/>
                    <a:pt x="980571" y="1205628"/>
                    <a:pt x="975360" y="1203960"/>
                  </a:cubicBezTo>
                  <a:cubicBezTo>
                    <a:pt x="967849" y="1201556"/>
                    <a:pt x="960120" y="1199896"/>
                    <a:pt x="952500" y="1197864"/>
                  </a:cubicBezTo>
                  <a:cubicBezTo>
                    <a:pt x="935273" y="1187528"/>
                    <a:pt x="937916" y="1187923"/>
                    <a:pt x="917448" y="1181100"/>
                  </a:cubicBezTo>
                  <a:cubicBezTo>
                    <a:pt x="914991" y="1180281"/>
                    <a:pt x="912390" y="1179956"/>
                    <a:pt x="909828" y="1179576"/>
                  </a:cubicBezTo>
                  <a:cubicBezTo>
                    <a:pt x="864729" y="1172895"/>
                    <a:pt x="876882" y="1175036"/>
                    <a:pt x="821436" y="1171956"/>
                  </a:cubicBezTo>
                  <a:cubicBezTo>
                    <a:pt x="812800" y="1173480"/>
                    <a:pt x="804235" y="1175483"/>
                    <a:pt x="795528" y="1176528"/>
                  </a:cubicBezTo>
                  <a:cubicBezTo>
                    <a:pt x="713050" y="1186425"/>
                    <a:pt x="656051" y="1181837"/>
                    <a:pt x="560832" y="1182624"/>
                  </a:cubicBezTo>
                  <a:lnTo>
                    <a:pt x="525780" y="1184148"/>
                  </a:lnTo>
                  <a:lnTo>
                    <a:pt x="441960" y="1185672"/>
                  </a:lnTo>
                  <a:cubicBezTo>
                    <a:pt x="435069" y="1186179"/>
                    <a:pt x="428752" y="1189736"/>
                    <a:pt x="422148" y="1191768"/>
                  </a:cubicBezTo>
                  <a:lnTo>
                    <a:pt x="176784" y="1188720"/>
                  </a:lnTo>
                  <a:cubicBezTo>
                    <a:pt x="171967" y="1188578"/>
                    <a:pt x="167819" y="1184959"/>
                    <a:pt x="163068" y="1184148"/>
                  </a:cubicBezTo>
                  <a:cubicBezTo>
                    <a:pt x="146919" y="1181391"/>
                    <a:pt x="130665" y="1178817"/>
                    <a:pt x="114300" y="1178052"/>
                  </a:cubicBezTo>
                  <a:cubicBezTo>
                    <a:pt x="76238" y="1176273"/>
                    <a:pt x="38100" y="1177036"/>
                    <a:pt x="0" y="1176528"/>
                  </a:cubicBezTo>
                  <a:lnTo>
                    <a:pt x="54864" y="1171956"/>
                  </a:lnTo>
                  <a:cubicBezTo>
                    <a:pt x="74202" y="1170439"/>
                    <a:pt x="88455" y="1170274"/>
                    <a:pt x="108204" y="1167384"/>
                  </a:cubicBezTo>
                  <a:cubicBezTo>
                    <a:pt x="118949" y="1165812"/>
                    <a:pt x="129540" y="1163320"/>
                    <a:pt x="140208" y="1161288"/>
                  </a:cubicBezTo>
                  <a:cubicBezTo>
                    <a:pt x="147828" y="1158240"/>
                    <a:pt x="156239" y="1156696"/>
                    <a:pt x="163068" y="1152144"/>
                  </a:cubicBezTo>
                  <a:cubicBezTo>
                    <a:pt x="166116" y="1150112"/>
                    <a:pt x="168935" y="1147686"/>
                    <a:pt x="172212" y="1146048"/>
                  </a:cubicBezTo>
                  <a:cubicBezTo>
                    <a:pt x="191190" y="1136559"/>
                    <a:pt x="177865" y="1144547"/>
                    <a:pt x="190500" y="1139952"/>
                  </a:cubicBezTo>
                  <a:cubicBezTo>
                    <a:pt x="194136" y="1138630"/>
                    <a:pt x="197646" y="1136981"/>
                    <a:pt x="201168" y="1135380"/>
                  </a:cubicBezTo>
                  <a:cubicBezTo>
                    <a:pt x="211494" y="1130686"/>
                    <a:pt x="215552" y="1126169"/>
                    <a:pt x="230124" y="1124712"/>
                  </a:cubicBezTo>
                  <a:cubicBezTo>
                    <a:pt x="261465" y="1121578"/>
                    <a:pt x="227840" y="1125276"/>
                    <a:pt x="272796" y="1118616"/>
                  </a:cubicBezTo>
                  <a:cubicBezTo>
                    <a:pt x="277346" y="1117942"/>
                    <a:pt x="281947" y="1117663"/>
                    <a:pt x="286512" y="1117092"/>
                  </a:cubicBezTo>
                  <a:lnTo>
                    <a:pt x="309372" y="1114044"/>
                  </a:lnTo>
                  <a:cubicBezTo>
                    <a:pt x="321775" y="1109910"/>
                    <a:pt x="315612" y="1111811"/>
                    <a:pt x="339852" y="1106424"/>
                  </a:cubicBezTo>
                  <a:cubicBezTo>
                    <a:pt x="344909" y="1105300"/>
                    <a:pt x="349990" y="1104276"/>
                    <a:pt x="355092" y="1103376"/>
                  </a:cubicBezTo>
                  <a:lnTo>
                    <a:pt x="382524" y="1107948"/>
                  </a:lnTo>
                  <a:close/>
                </a:path>
              </a:pathLst>
            </a:custGeom>
            <a:solidFill>
              <a:srgbClr val="FFFF00"/>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6D6B4AEC-1FAE-C3CB-5E04-523EA1D14547}"/>
                </a:ext>
              </a:extLst>
            </p:cNvPr>
            <p:cNvSpPr/>
            <p:nvPr/>
          </p:nvSpPr>
          <p:spPr>
            <a:xfrm>
              <a:off x="9631514" y="3328416"/>
              <a:ext cx="1243750" cy="735378"/>
            </a:xfrm>
            <a:custGeom>
              <a:avLst/>
              <a:gdLst>
                <a:gd name="connsiteX0" fmla="*/ 934378 w 1243750"/>
                <a:gd name="connsiteY0" fmla="*/ 1524 h 735378"/>
                <a:gd name="connsiteX1" fmla="*/ 934378 w 1243750"/>
                <a:gd name="connsiteY1" fmla="*/ 1524 h 735378"/>
                <a:gd name="connsiteX2" fmla="*/ 1162978 w 1243750"/>
                <a:gd name="connsiteY2" fmla="*/ 6096 h 735378"/>
                <a:gd name="connsiteX3" fmla="*/ 1188886 w 1243750"/>
                <a:gd name="connsiteY3" fmla="*/ 10668 h 735378"/>
                <a:gd name="connsiteX4" fmla="*/ 1204126 w 1243750"/>
                <a:gd name="connsiteY4" fmla="*/ 16764 h 735378"/>
                <a:gd name="connsiteX5" fmla="*/ 1210222 w 1243750"/>
                <a:gd name="connsiteY5" fmla="*/ 21336 h 735378"/>
                <a:gd name="connsiteX6" fmla="*/ 1217842 w 1243750"/>
                <a:gd name="connsiteY6" fmla="*/ 28956 h 735378"/>
                <a:gd name="connsiteX7" fmla="*/ 1236130 w 1243750"/>
                <a:gd name="connsiteY7" fmla="*/ 74676 h 735378"/>
                <a:gd name="connsiteX8" fmla="*/ 1237654 w 1243750"/>
                <a:gd name="connsiteY8" fmla="*/ 92964 h 735378"/>
                <a:gd name="connsiteX9" fmla="*/ 1243750 w 1243750"/>
                <a:gd name="connsiteY9" fmla="*/ 137160 h 735378"/>
                <a:gd name="connsiteX10" fmla="*/ 1239178 w 1243750"/>
                <a:gd name="connsiteY10" fmla="*/ 185928 h 735378"/>
                <a:gd name="connsiteX11" fmla="*/ 1231558 w 1243750"/>
                <a:gd name="connsiteY11" fmla="*/ 199644 h 735378"/>
                <a:gd name="connsiteX12" fmla="*/ 1223938 w 1243750"/>
                <a:gd name="connsiteY12" fmla="*/ 217932 h 735378"/>
                <a:gd name="connsiteX13" fmla="*/ 1217842 w 1243750"/>
                <a:gd name="connsiteY13" fmla="*/ 225552 h 735378"/>
                <a:gd name="connsiteX14" fmla="*/ 1210222 w 1243750"/>
                <a:gd name="connsiteY14" fmla="*/ 239268 h 735378"/>
                <a:gd name="connsiteX15" fmla="*/ 1185838 w 1243750"/>
                <a:gd name="connsiteY15" fmla="*/ 274320 h 735378"/>
                <a:gd name="connsiteX16" fmla="*/ 1153834 w 1243750"/>
                <a:gd name="connsiteY16" fmla="*/ 318516 h 735378"/>
                <a:gd name="connsiteX17" fmla="*/ 1048678 w 1243750"/>
                <a:gd name="connsiteY17" fmla="*/ 387096 h 735378"/>
                <a:gd name="connsiteX18" fmla="*/ 946570 w 1243750"/>
                <a:gd name="connsiteY18" fmla="*/ 428244 h 735378"/>
                <a:gd name="connsiteX19" fmla="*/ 858178 w 1243750"/>
                <a:gd name="connsiteY19" fmla="*/ 480060 h 735378"/>
                <a:gd name="connsiteX20" fmla="*/ 803314 w 1243750"/>
                <a:gd name="connsiteY20" fmla="*/ 507492 h 735378"/>
                <a:gd name="connsiteX21" fmla="*/ 765214 w 1243750"/>
                <a:gd name="connsiteY21" fmla="*/ 522732 h 735378"/>
                <a:gd name="connsiteX22" fmla="*/ 739306 w 1243750"/>
                <a:gd name="connsiteY22" fmla="*/ 536448 h 735378"/>
                <a:gd name="connsiteX23" fmla="*/ 657010 w 1243750"/>
                <a:gd name="connsiteY23" fmla="*/ 574548 h 735378"/>
                <a:gd name="connsiteX24" fmla="*/ 597574 w 1243750"/>
                <a:gd name="connsiteY24" fmla="*/ 603504 h 735378"/>
                <a:gd name="connsiteX25" fmla="*/ 580810 w 1243750"/>
                <a:gd name="connsiteY25" fmla="*/ 611124 h 735378"/>
                <a:gd name="connsiteX26" fmla="*/ 564046 w 1243750"/>
                <a:gd name="connsiteY26" fmla="*/ 623316 h 735378"/>
                <a:gd name="connsiteX27" fmla="*/ 486322 w 1243750"/>
                <a:gd name="connsiteY27" fmla="*/ 658368 h 735378"/>
                <a:gd name="connsiteX28" fmla="*/ 480226 w 1243750"/>
                <a:gd name="connsiteY28" fmla="*/ 661416 h 735378"/>
                <a:gd name="connsiteX29" fmla="*/ 382690 w 1243750"/>
                <a:gd name="connsiteY29" fmla="*/ 681228 h 735378"/>
                <a:gd name="connsiteX30" fmla="*/ 324778 w 1243750"/>
                <a:gd name="connsiteY30" fmla="*/ 688848 h 735378"/>
                <a:gd name="connsiteX31" fmla="*/ 301918 w 1243750"/>
                <a:gd name="connsiteY31" fmla="*/ 691896 h 735378"/>
                <a:gd name="connsiteX32" fmla="*/ 256198 w 1243750"/>
                <a:gd name="connsiteY32" fmla="*/ 701040 h 735378"/>
                <a:gd name="connsiteX33" fmla="*/ 242482 w 1243750"/>
                <a:gd name="connsiteY33" fmla="*/ 704088 h 735378"/>
                <a:gd name="connsiteX34" fmla="*/ 212002 w 1243750"/>
                <a:gd name="connsiteY34" fmla="*/ 714756 h 735378"/>
                <a:gd name="connsiteX35" fmla="*/ 183046 w 1243750"/>
                <a:gd name="connsiteY35" fmla="*/ 717804 h 735378"/>
                <a:gd name="connsiteX36" fmla="*/ 122086 w 1243750"/>
                <a:gd name="connsiteY36" fmla="*/ 725424 h 735378"/>
                <a:gd name="connsiteX37" fmla="*/ 7786 w 1243750"/>
                <a:gd name="connsiteY37" fmla="*/ 733044 h 735378"/>
                <a:gd name="connsiteX38" fmla="*/ 166 w 1243750"/>
                <a:gd name="connsiteY38" fmla="*/ 734568 h 735378"/>
                <a:gd name="connsiteX39" fmla="*/ 6262 w 1243750"/>
                <a:gd name="connsiteY39" fmla="*/ 729996 h 735378"/>
                <a:gd name="connsiteX40" fmla="*/ 44362 w 1243750"/>
                <a:gd name="connsiteY40" fmla="*/ 711708 h 735378"/>
                <a:gd name="connsiteX41" fmla="*/ 68746 w 1243750"/>
                <a:gd name="connsiteY41" fmla="*/ 704088 h 735378"/>
                <a:gd name="connsiteX42" fmla="*/ 105322 w 1243750"/>
                <a:gd name="connsiteY42" fmla="*/ 690372 h 735378"/>
                <a:gd name="connsiteX43" fmla="*/ 155614 w 1243750"/>
                <a:gd name="connsiteY43" fmla="*/ 684276 h 735378"/>
                <a:gd name="connsiteX44" fmla="*/ 178474 w 1243750"/>
                <a:gd name="connsiteY44" fmla="*/ 676656 h 735378"/>
                <a:gd name="connsiteX45" fmla="*/ 210478 w 1243750"/>
                <a:gd name="connsiteY45" fmla="*/ 659892 h 735378"/>
                <a:gd name="connsiteX46" fmla="*/ 222670 w 1243750"/>
                <a:gd name="connsiteY46" fmla="*/ 656844 h 735378"/>
                <a:gd name="connsiteX47" fmla="*/ 228766 w 1243750"/>
                <a:gd name="connsiteY47" fmla="*/ 650748 h 735378"/>
                <a:gd name="connsiteX48" fmla="*/ 253150 w 1243750"/>
                <a:gd name="connsiteY48" fmla="*/ 629412 h 735378"/>
                <a:gd name="connsiteX49" fmla="*/ 262294 w 1243750"/>
                <a:gd name="connsiteY49" fmla="*/ 612648 h 735378"/>
                <a:gd name="connsiteX50" fmla="*/ 311062 w 1243750"/>
                <a:gd name="connsiteY50" fmla="*/ 582168 h 735378"/>
                <a:gd name="connsiteX51" fmla="*/ 320206 w 1243750"/>
                <a:gd name="connsiteY51" fmla="*/ 568452 h 735378"/>
                <a:gd name="connsiteX52" fmla="*/ 343066 w 1243750"/>
                <a:gd name="connsiteY52" fmla="*/ 537972 h 735378"/>
                <a:gd name="connsiteX53" fmla="*/ 353734 w 1243750"/>
                <a:gd name="connsiteY53" fmla="*/ 516636 h 735378"/>
                <a:gd name="connsiteX54" fmla="*/ 399454 w 1243750"/>
                <a:gd name="connsiteY54" fmla="*/ 440436 h 735378"/>
                <a:gd name="connsiteX55" fmla="*/ 411646 w 1243750"/>
                <a:gd name="connsiteY55" fmla="*/ 408432 h 735378"/>
                <a:gd name="connsiteX56" fmla="*/ 423838 w 1243750"/>
                <a:gd name="connsiteY56" fmla="*/ 382524 h 735378"/>
                <a:gd name="connsiteX57" fmla="*/ 431458 w 1243750"/>
                <a:gd name="connsiteY57" fmla="*/ 359664 h 735378"/>
                <a:gd name="connsiteX58" fmla="*/ 432982 w 1243750"/>
                <a:gd name="connsiteY58" fmla="*/ 352044 h 735378"/>
                <a:gd name="connsiteX59" fmla="*/ 454318 w 1243750"/>
                <a:gd name="connsiteY59" fmla="*/ 323088 h 735378"/>
                <a:gd name="connsiteX60" fmla="*/ 487846 w 1243750"/>
                <a:gd name="connsiteY60" fmla="*/ 257556 h 735378"/>
                <a:gd name="connsiteX61" fmla="*/ 510706 w 1243750"/>
                <a:gd name="connsiteY61" fmla="*/ 204216 h 735378"/>
                <a:gd name="connsiteX62" fmla="*/ 524422 w 1243750"/>
                <a:gd name="connsiteY62" fmla="*/ 176784 h 735378"/>
                <a:gd name="connsiteX63" fmla="*/ 538138 w 1243750"/>
                <a:gd name="connsiteY63" fmla="*/ 163068 h 735378"/>
                <a:gd name="connsiteX64" fmla="*/ 577762 w 1243750"/>
                <a:gd name="connsiteY64" fmla="*/ 132588 h 735378"/>
                <a:gd name="connsiteX65" fmla="*/ 594526 w 1243750"/>
                <a:gd name="connsiteY65" fmla="*/ 123444 h 735378"/>
                <a:gd name="connsiteX66" fmla="*/ 608242 w 1243750"/>
                <a:gd name="connsiteY66" fmla="*/ 112776 h 735378"/>
                <a:gd name="connsiteX67" fmla="*/ 650914 w 1243750"/>
                <a:gd name="connsiteY67" fmla="*/ 92964 h 735378"/>
                <a:gd name="connsiteX68" fmla="*/ 667678 w 1243750"/>
                <a:gd name="connsiteY68" fmla="*/ 86868 h 735378"/>
                <a:gd name="connsiteX69" fmla="*/ 676822 w 1243750"/>
                <a:gd name="connsiteY69" fmla="*/ 82296 h 735378"/>
                <a:gd name="connsiteX70" fmla="*/ 687490 w 1243750"/>
                <a:gd name="connsiteY70" fmla="*/ 77724 h 735378"/>
                <a:gd name="connsiteX71" fmla="*/ 699682 w 1243750"/>
                <a:gd name="connsiteY71" fmla="*/ 71628 h 735378"/>
                <a:gd name="connsiteX72" fmla="*/ 707302 w 1243750"/>
                <a:gd name="connsiteY72" fmla="*/ 67056 h 735378"/>
                <a:gd name="connsiteX73" fmla="*/ 724066 w 1243750"/>
                <a:gd name="connsiteY73" fmla="*/ 59436 h 735378"/>
                <a:gd name="connsiteX74" fmla="*/ 739306 w 1243750"/>
                <a:gd name="connsiteY74" fmla="*/ 50292 h 735378"/>
                <a:gd name="connsiteX75" fmla="*/ 756070 w 1243750"/>
                <a:gd name="connsiteY75" fmla="*/ 44196 h 735378"/>
                <a:gd name="connsiteX76" fmla="*/ 769786 w 1243750"/>
                <a:gd name="connsiteY76" fmla="*/ 33528 h 735378"/>
                <a:gd name="connsiteX77" fmla="*/ 794170 w 1243750"/>
                <a:gd name="connsiteY77" fmla="*/ 25908 h 735378"/>
                <a:gd name="connsiteX78" fmla="*/ 815506 w 1243750"/>
                <a:gd name="connsiteY78" fmla="*/ 18288 h 735378"/>
                <a:gd name="connsiteX79" fmla="*/ 859702 w 1243750"/>
                <a:gd name="connsiteY79" fmla="*/ 7620 h 735378"/>
                <a:gd name="connsiteX80" fmla="*/ 887134 w 1243750"/>
                <a:gd name="connsiteY80" fmla="*/ 0 h 735378"/>
                <a:gd name="connsiteX81" fmla="*/ 920662 w 1243750"/>
                <a:gd name="connsiteY81" fmla="*/ 1524 h 735378"/>
                <a:gd name="connsiteX82" fmla="*/ 925234 w 1243750"/>
                <a:gd name="connsiteY82" fmla="*/ 3048 h 735378"/>
                <a:gd name="connsiteX83" fmla="*/ 954190 w 1243750"/>
                <a:gd name="connsiteY83" fmla="*/ 4572 h 735378"/>
                <a:gd name="connsiteX84" fmla="*/ 990766 w 1243750"/>
                <a:gd name="connsiteY84" fmla="*/ 6096 h 735378"/>
                <a:gd name="connsiteX85" fmla="*/ 1022770 w 1243750"/>
                <a:gd name="connsiteY85" fmla="*/ 3048 h 735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1243750" h="735378">
                  <a:moveTo>
                    <a:pt x="934378" y="1524"/>
                  </a:moveTo>
                  <a:lnTo>
                    <a:pt x="934378" y="1524"/>
                  </a:lnTo>
                  <a:lnTo>
                    <a:pt x="1162978" y="6096"/>
                  </a:lnTo>
                  <a:cubicBezTo>
                    <a:pt x="1171742" y="6411"/>
                    <a:pt x="1180397" y="8467"/>
                    <a:pt x="1188886" y="10668"/>
                  </a:cubicBezTo>
                  <a:cubicBezTo>
                    <a:pt x="1194182" y="12041"/>
                    <a:pt x="1199232" y="14317"/>
                    <a:pt x="1204126" y="16764"/>
                  </a:cubicBezTo>
                  <a:cubicBezTo>
                    <a:pt x="1206398" y="17900"/>
                    <a:pt x="1208324" y="19649"/>
                    <a:pt x="1210222" y="21336"/>
                  </a:cubicBezTo>
                  <a:cubicBezTo>
                    <a:pt x="1212907" y="23722"/>
                    <a:pt x="1215951" y="25902"/>
                    <a:pt x="1217842" y="28956"/>
                  </a:cubicBezTo>
                  <a:cubicBezTo>
                    <a:pt x="1230179" y="48884"/>
                    <a:pt x="1230112" y="53614"/>
                    <a:pt x="1236130" y="74676"/>
                  </a:cubicBezTo>
                  <a:cubicBezTo>
                    <a:pt x="1236638" y="80772"/>
                    <a:pt x="1236913" y="86892"/>
                    <a:pt x="1237654" y="92964"/>
                  </a:cubicBezTo>
                  <a:cubicBezTo>
                    <a:pt x="1239454" y="107726"/>
                    <a:pt x="1243750" y="137160"/>
                    <a:pt x="1243750" y="137160"/>
                  </a:cubicBezTo>
                  <a:cubicBezTo>
                    <a:pt x="1242226" y="153416"/>
                    <a:pt x="1242305" y="169903"/>
                    <a:pt x="1239178" y="185928"/>
                  </a:cubicBezTo>
                  <a:cubicBezTo>
                    <a:pt x="1238176" y="191061"/>
                    <a:pt x="1233807" y="194922"/>
                    <a:pt x="1231558" y="199644"/>
                  </a:cubicBezTo>
                  <a:cubicBezTo>
                    <a:pt x="1228719" y="205606"/>
                    <a:pt x="1227028" y="212095"/>
                    <a:pt x="1223938" y="217932"/>
                  </a:cubicBezTo>
                  <a:cubicBezTo>
                    <a:pt x="1222416" y="220807"/>
                    <a:pt x="1219601" y="222816"/>
                    <a:pt x="1217842" y="225552"/>
                  </a:cubicBezTo>
                  <a:cubicBezTo>
                    <a:pt x="1215014" y="229952"/>
                    <a:pt x="1213092" y="234895"/>
                    <a:pt x="1210222" y="239268"/>
                  </a:cubicBezTo>
                  <a:cubicBezTo>
                    <a:pt x="1202413" y="251168"/>
                    <a:pt x="1192203" y="261590"/>
                    <a:pt x="1185838" y="274320"/>
                  </a:cubicBezTo>
                  <a:cubicBezTo>
                    <a:pt x="1175454" y="295088"/>
                    <a:pt x="1175479" y="298010"/>
                    <a:pt x="1153834" y="318516"/>
                  </a:cubicBezTo>
                  <a:cubicBezTo>
                    <a:pt x="1131198" y="339960"/>
                    <a:pt x="1067734" y="379417"/>
                    <a:pt x="1048678" y="387096"/>
                  </a:cubicBezTo>
                  <a:cubicBezTo>
                    <a:pt x="1014642" y="400812"/>
                    <a:pt x="976694" y="407288"/>
                    <a:pt x="946570" y="428244"/>
                  </a:cubicBezTo>
                  <a:cubicBezTo>
                    <a:pt x="896910" y="462790"/>
                    <a:pt x="921641" y="447882"/>
                    <a:pt x="858178" y="480060"/>
                  </a:cubicBezTo>
                  <a:cubicBezTo>
                    <a:pt x="839942" y="489307"/>
                    <a:pt x="822298" y="499898"/>
                    <a:pt x="803314" y="507492"/>
                  </a:cubicBezTo>
                  <a:cubicBezTo>
                    <a:pt x="790614" y="512572"/>
                    <a:pt x="777676" y="517094"/>
                    <a:pt x="765214" y="522732"/>
                  </a:cubicBezTo>
                  <a:cubicBezTo>
                    <a:pt x="756311" y="526760"/>
                    <a:pt x="748119" y="532228"/>
                    <a:pt x="739306" y="536448"/>
                  </a:cubicBezTo>
                  <a:cubicBezTo>
                    <a:pt x="712042" y="549504"/>
                    <a:pt x="684479" y="561927"/>
                    <a:pt x="657010" y="574548"/>
                  </a:cubicBezTo>
                  <a:cubicBezTo>
                    <a:pt x="581414" y="609281"/>
                    <a:pt x="670820" y="566881"/>
                    <a:pt x="597574" y="603504"/>
                  </a:cubicBezTo>
                  <a:cubicBezTo>
                    <a:pt x="592084" y="606249"/>
                    <a:pt x="586122" y="608049"/>
                    <a:pt x="580810" y="611124"/>
                  </a:cubicBezTo>
                  <a:cubicBezTo>
                    <a:pt x="574830" y="614586"/>
                    <a:pt x="570226" y="620226"/>
                    <a:pt x="564046" y="623316"/>
                  </a:cubicBezTo>
                  <a:cubicBezTo>
                    <a:pt x="476112" y="667283"/>
                    <a:pt x="536286" y="638937"/>
                    <a:pt x="486322" y="658368"/>
                  </a:cubicBezTo>
                  <a:cubicBezTo>
                    <a:pt x="484205" y="659191"/>
                    <a:pt x="482445" y="660927"/>
                    <a:pt x="480226" y="661416"/>
                  </a:cubicBezTo>
                  <a:cubicBezTo>
                    <a:pt x="447829" y="668562"/>
                    <a:pt x="415582" y="676900"/>
                    <a:pt x="382690" y="681228"/>
                  </a:cubicBezTo>
                  <a:lnTo>
                    <a:pt x="324778" y="688848"/>
                  </a:lnTo>
                  <a:cubicBezTo>
                    <a:pt x="317157" y="689855"/>
                    <a:pt x="309422" y="690228"/>
                    <a:pt x="301918" y="691896"/>
                  </a:cubicBezTo>
                  <a:cubicBezTo>
                    <a:pt x="270835" y="698803"/>
                    <a:pt x="308491" y="690581"/>
                    <a:pt x="256198" y="701040"/>
                  </a:cubicBezTo>
                  <a:cubicBezTo>
                    <a:pt x="251605" y="701959"/>
                    <a:pt x="246955" y="702700"/>
                    <a:pt x="242482" y="704088"/>
                  </a:cubicBezTo>
                  <a:cubicBezTo>
                    <a:pt x="232201" y="707279"/>
                    <a:pt x="222707" y="713629"/>
                    <a:pt x="212002" y="714756"/>
                  </a:cubicBezTo>
                  <a:cubicBezTo>
                    <a:pt x="202350" y="715772"/>
                    <a:pt x="192672" y="716562"/>
                    <a:pt x="183046" y="717804"/>
                  </a:cubicBezTo>
                  <a:cubicBezTo>
                    <a:pt x="138941" y="723495"/>
                    <a:pt x="198001" y="719520"/>
                    <a:pt x="122086" y="725424"/>
                  </a:cubicBezTo>
                  <a:cubicBezTo>
                    <a:pt x="84016" y="728385"/>
                    <a:pt x="45858" y="730115"/>
                    <a:pt x="7786" y="733044"/>
                  </a:cubicBezTo>
                  <a:cubicBezTo>
                    <a:pt x="5246" y="733552"/>
                    <a:pt x="1324" y="736885"/>
                    <a:pt x="166" y="734568"/>
                  </a:cubicBezTo>
                  <a:cubicBezTo>
                    <a:pt x="-970" y="732296"/>
                    <a:pt x="4006" y="731163"/>
                    <a:pt x="6262" y="729996"/>
                  </a:cubicBezTo>
                  <a:cubicBezTo>
                    <a:pt x="18775" y="723524"/>
                    <a:pt x="31349" y="717104"/>
                    <a:pt x="44362" y="711708"/>
                  </a:cubicBezTo>
                  <a:cubicBezTo>
                    <a:pt x="52228" y="708446"/>
                    <a:pt x="60708" y="706901"/>
                    <a:pt x="68746" y="704088"/>
                  </a:cubicBezTo>
                  <a:cubicBezTo>
                    <a:pt x="81036" y="699786"/>
                    <a:pt x="92627" y="693267"/>
                    <a:pt x="105322" y="690372"/>
                  </a:cubicBezTo>
                  <a:cubicBezTo>
                    <a:pt x="121786" y="686617"/>
                    <a:pt x="138850" y="686308"/>
                    <a:pt x="155614" y="684276"/>
                  </a:cubicBezTo>
                  <a:cubicBezTo>
                    <a:pt x="164308" y="682103"/>
                    <a:pt x="168743" y="681217"/>
                    <a:pt x="178474" y="676656"/>
                  </a:cubicBezTo>
                  <a:cubicBezTo>
                    <a:pt x="189378" y="671545"/>
                    <a:pt x="198795" y="662813"/>
                    <a:pt x="210478" y="659892"/>
                  </a:cubicBezTo>
                  <a:lnTo>
                    <a:pt x="222670" y="656844"/>
                  </a:lnTo>
                  <a:cubicBezTo>
                    <a:pt x="224702" y="654812"/>
                    <a:pt x="226522" y="652543"/>
                    <a:pt x="228766" y="650748"/>
                  </a:cubicBezTo>
                  <a:cubicBezTo>
                    <a:pt x="240968" y="640986"/>
                    <a:pt x="245569" y="641128"/>
                    <a:pt x="253150" y="629412"/>
                  </a:cubicBezTo>
                  <a:cubicBezTo>
                    <a:pt x="256608" y="624068"/>
                    <a:pt x="257390" y="616706"/>
                    <a:pt x="262294" y="612648"/>
                  </a:cubicBezTo>
                  <a:cubicBezTo>
                    <a:pt x="278323" y="599383"/>
                    <a:pt x="297138" y="597020"/>
                    <a:pt x="311062" y="582168"/>
                  </a:cubicBezTo>
                  <a:cubicBezTo>
                    <a:pt x="314820" y="578159"/>
                    <a:pt x="316909" y="572848"/>
                    <a:pt x="320206" y="568452"/>
                  </a:cubicBezTo>
                  <a:cubicBezTo>
                    <a:pt x="331114" y="553909"/>
                    <a:pt x="334703" y="552769"/>
                    <a:pt x="343066" y="537972"/>
                  </a:cubicBezTo>
                  <a:cubicBezTo>
                    <a:pt x="346979" y="531050"/>
                    <a:pt x="349488" y="523359"/>
                    <a:pt x="353734" y="516636"/>
                  </a:cubicBezTo>
                  <a:cubicBezTo>
                    <a:pt x="377767" y="478583"/>
                    <a:pt x="383249" y="482973"/>
                    <a:pt x="399454" y="440436"/>
                  </a:cubicBezTo>
                  <a:cubicBezTo>
                    <a:pt x="403518" y="429768"/>
                    <a:pt x="406785" y="418761"/>
                    <a:pt x="411646" y="408432"/>
                  </a:cubicBezTo>
                  <a:cubicBezTo>
                    <a:pt x="415710" y="399796"/>
                    <a:pt x="420246" y="391367"/>
                    <a:pt x="423838" y="382524"/>
                  </a:cubicBezTo>
                  <a:cubicBezTo>
                    <a:pt x="426861" y="375082"/>
                    <a:pt x="429150" y="367357"/>
                    <a:pt x="431458" y="359664"/>
                  </a:cubicBezTo>
                  <a:cubicBezTo>
                    <a:pt x="432202" y="357183"/>
                    <a:pt x="431609" y="354241"/>
                    <a:pt x="432982" y="352044"/>
                  </a:cubicBezTo>
                  <a:cubicBezTo>
                    <a:pt x="450705" y="323687"/>
                    <a:pt x="442226" y="346636"/>
                    <a:pt x="454318" y="323088"/>
                  </a:cubicBezTo>
                  <a:cubicBezTo>
                    <a:pt x="494865" y="244128"/>
                    <a:pt x="459702" y="306809"/>
                    <a:pt x="487846" y="257556"/>
                  </a:cubicBezTo>
                  <a:cubicBezTo>
                    <a:pt x="496208" y="218535"/>
                    <a:pt x="486757" y="252115"/>
                    <a:pt x="510706" y="204216"/>
                  </a:cubicBezTo>
                  <a:cubicBezTo>
                    <a:pt x="515278" y="195072"/>
                    <a:pt x="518751" y="185290"/>
                    <a:pt x="524422" y="176784"/>
                  </a:cubicBezTo>
                  <a:cubicBezTo>
                    <a:pt x="528009" y="171404"/>
                    <a:pt x="533202" y="167245"/>
                    <a:pt x="538138" y="163068"/>
                  </a:cubicBezTo>
                  <a:cubicBezTo>
                    <a:pt x="555256" y="148584"/>
                    <a:pt x="559032" y="144294"/>
                    <a:pt x="577762" y="132588"/>
                  </a:cubicBezTo>
                  <a:cubicBezTo>
                    <a:pt x="583160" y="129214"/>
                    <a:pt x="589189" y="126913"/>
                    <a:pt x="594526" y="123444"/>
                  </a:cubicBezTo>
                  <a:cubicBezTo>
                    <a:pt x="599382" y="120287"/>
                    <a:pt x="603294" y="115788"/>
                    <a:pt x="608242" y="112776"/>
                  </a:cubicBezTo>
                  <a:cubicBezTo>
                    <a:pt x="617752" y="106987"/>
                    <a:pt x="640512" y="97125"/>
                    <a:pt x="650914" y="92964"/>
                  </a:cubicBezTo>
                  <a:cubicBezTo>
                    <a:pt x="656435" y="90756"/>
                    <a:pt x="662180" y="89132"/>
                    <a:pt x="667678" y="86868"/>
                  </a:cubicBezTo>
                  <a:cubicBezTo>
                    <a:pt x="670829" y="85570"/>
                    <a:pt x="673728" y="83724"/>
                    <a:pt x="676822" y="82296"/>
                  </a:cubicBezTo>
                  <a:cubicBezTo>
                    <a:pt x="680335" y="80675"/>
                    <a:pt x="683984" y="79360"/>
                    <a:pt x="687490" y="77724"/>
                  </a:cubicBezTo>
                  <a:cubicBezTo>
                    <a:pt x="691607" y="75803"/>
                    <a:pt x="695681" y="73782"/>
                    <a:pt x="699682" y="71628"/>
                  </a:cubicBezTo>
                  <a:cubicBezTo>
                    <a:pt x="702290" y="70224"/>
                    <a:pt x="704653" y="68381"/>
                    <a:pt x="707302" y="67056"/>
                  </a:cubicBezTo>
                  <a:cubicBezTo>
                    <a:pt x="712792" y="64311"/>
                    <a:pt x="718629" y="62284"/>
                    <a:pt x="724066" y="59436"/>
                  </a:cubicBezTo>
                  <a:cubicBezTo>
                    <a:pt x="729314" y="56687"/>
                    <a:pt x="733957" y="52839"/>
                    <a:pt x="739306" y="50292"/>
                  </a:cubicBezTo>
                  <a:cubicBezTo>
                    <a:pt x="744674" y="47736"/>
                    <a:pt x="750605" y="46538"/>
                    <a:pt x="756070" y="44196"/>
                  </a:cubicBezTo>
                  <a:cubicBezTo>
                    <a:pt x="759796" y="42599"/>
                    <a:pt x="768218" y="34410"/>
                    <a:pt x="769786" y="33528"/>
                  </a:cubicBezTo>
                  <a:cubicBezTo>
                    <a:pt x="780461" y="27523"/>
                    <a:pt x="783828" y="27632"/>
                    <a:pt x="794170" y="25908"/>
                  </a:cubicBezTo>
                  <a:cubicBezTo>
                    <a:pt x="801282" y="23368"/>
                    <a:pt x="808232" y="20318"/>
                    <a:pt x="815506" y="18288"/>
                  </a:cubicBezTo>
                  <a:cubicBezTo>
                    <a:pt x="830103" y="14214"/>
                    <a:pt x="845186" y="11975"/>
                    <a:pt x="859702" y="7620"/>
                  </a:cubicBezTo>
                  <a:cubicBezTo>
                    <a:pt x="878954" y="1844"/>
                    <a:pt x="869797" y="4334"/>
                    <a:pt x="887134" y="0"/>
                  </a:cubicBezTo>
                  <a:cubicBezTo>
                    <a:pt x="898310" y="508"/>
                    <a:pt x="909510" y="632"/>
                    <a:pt x="920662" y="1524"/>
                  </a:cubicBezTo>
                  <a:cubicBezTo>
                    <a:pt x="922263" y="1652"/>
                    <a:pt x="923634" y="2903"/>
                    <a:pt x="925234" y="3048"/>
                  </a:cubicBezTo>
                  <a:cubicBezTo>
                    <a:pt x="934860" y="3923"/>
                    <a:pt x="944538" y="4064"/>
                    <a:pt x="954190" y="4572"/>
                  </a:cubicBezTo>
                  <a:cubicBezTo>
                    <a:pt x="973407" y="7317"/>
                    <a:pt x="961266" y="6096"/>
                    <a:pt x="990766" y="6096"/>
                  </a:cubicBezTo>
                  <a:lnTo>
                    <a:pt x="1022770" y="304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FC154CA-020E-7810-26EF-F152A4DA96A1}"/>
                </a:ext>
              </a:extLst>
            </p:cNvPr>
            <p:cNvSpPr/>
            <p:nvPr/>
          </p:nvSpPr>
          <p:spPr>
            <a:xfrm>
              <a:off x="11186160" y="3070860"/>
              <a:ext cx="216408" cy="173752"/>
            </a:xfrm>
            <a:custGeom>
              <a:avLst/>
              <a:gdLst>
                <a:gd name="connsiteX0" fmla="*/ 68580 w 167688"/>
                <a:gd name="connsiteY0" fmla="*/ 0 h 173752"/>
                <a:gd name="connsiteX1" fmla="*/ 68580 w 167688"/>
                <a:gd name="connsiteY1" fmla="*/ 0 h 173752"/>
                <a:gd name="connsiteX2" fmla="*/ 80772 w 167688"/>
                <a:gd name="connsiteY2" fmla="*/ 9144 h 173752"/>
                <a:gd name="connsiteX3" fmla="*/ 99060 w 167688"/>
                <a:gd name="connsiteY3" fmla="*/ 28956 h 173752"/>
                <a:gd name="connsiteX4" fmla="*/ 109728 w 167688"/>
                <a:gd name="connsiteY4" fmla="*/ 36576 h 173752"/>
                <a:gd name="connsiteX5" fmla="*/ 118872 w 167688"/>
                <a:gd name="connsiteY5" fmla="*/ 42672 h 173752"/>
                <a:gd name="connsiteX6" fmla="*/ 124968 w 167688"/>
                <a:gd name="connsiteY6" fmla="*/ 45720 h 173752"/>
                <a:gd name="connsiteX7" fmla="*/ 144780 w 167688"/>
                <a:gd name="connsiteY7" fmla="*/ 59436 h 173752"/>
                <a:gd name="connsiteX8" fmla="*/ 158496 w 167688"/>
                <a:gd name="connsiteY8" fmla="*/ 62484 h 173752"/>
                <a:gd name="connsiteX9" fmla="*/ 167640 w 167688"/>
                <a:gd name="connsiteY9" fmla="*/ 67056 h 173752"/>
                <a:gd name="connsiteX10" fmla="*/ 160020 w 167688"/>
                <a:gd name="connsiteY10" fmla="*/ 68580 h 173752"/>
                <a:gd name="connsiteX11" fmla="*/ 114300 w 167688"/>
                <a:gd name="connsiteY11" fmla="*/ 73152 h 173752"/>
                <a:gd name="connsiteX12" fmla="*/ 102108 w 167688"/>
                <a:gd name="connsiteY12" fmla="*/ 76200 h 173752"/>
                <a:gd name="connsiteX13" fmla="*/ 94488 w 167688"/>
                <a:gd name="connsiteY13" fmla="*/ 77724 h 173752"/>
                <a:gd name="connsiteX14" fmla="*/ 88392 w 167688"/>
                <a:gd name="connsiteY14" fmla="*/ 80772 h 173752"/>
                <a:gd name="connsiteX15" fmla="*/ 64008 w 167688"/>
                <a:gd name="connsiteY15" fmla="*/ 83820 h 173752"/>
                <a:gd name="connsiteX16" fmla="*/ 44196 w 167688"/>
                <a:gd name="connsiteY16" fmla="*/ 91440 h 173752"/>
                <a:gd name="connsiteX17" fmla="*/ 38100 w 167688"/>
                <a:gd name="connsiteY17" fmla="*/ 100584 h 173752"/>
                <a:gd name="connsiteX18" fmla="*/ 47244 w 167688"/>
                <a:gd name="connsiteY18" fmla="*/ 117348 h 173752"/>
                <a:gd name="connsiteX19" fmla="*/ 62484 w 167688"/>
                <a:gd name="connsiteY19" fmla="*/ 126492 h 173752"/>
                <a:gd name="connsiteX20" fmla="*/ 74676 w 167688"/>
                <a:gd name="connsiteY20" fmla="*/ 131064 h 173752"/>
                <a:gd name="connsiteX21" fmla="*/ 86868 w 167688"/>
                <a:gd name="connsiteY21" fmla="*/ 137160 h 173752"/>
                <a:gd name="connsiteX22" fmla="*/ 108204 w 167688"/>
                <a:gd name="connsiteY22" fmla="*/ 149352 h 173752"/>
                <a:gd name="connsiteX23" fmla="*/ 123444 w 167688"/>
                <a:gd name="connsiteY23" fmla="*/ 153924 h 173752"/>
                <a:gd name="connsiteX24" fmla="*/ 128016 w 167688"/>
                <a:gd name="connsiteY24" fmla="*/ 156972 h 173752"/>
                <a:gd name="connsiteX25" fmla="*/ 134112 w 167688"/>
                <a:gd name="connsiteY25" fmla="*/ 158496 h 173752"/>
                <a:gd name="connsiteX26" fmla="*/ 109728 w 167688"/>
                <a:gd name="connsiteY26" fmla="*/ 160020 h 173752"/>
                <a:gd name="connsiteX27" fmla="*/ 99060 w 167688"/>
                <a:gd name="connsiteY27" fmla="*/ 164592 h 173752"/>
                <a:gd name="connsiteX28" fmla="*/ 92964 w 167688"/>
                <a:gd name="connsiteY28" fmla="*/ 167640 h 173752"/>
                <a:gd name="connsiteX29" fmla="*/ 85344 w 167688"/>
                <a:gd name="connsiteY29" fmla="*/ 169164 h 173752"/>
                <a:gd name="connsiteX30" fmla="*/ 27432 w 167688"/>
                <a:gd name="connsiteY30" fmla="*/ 172212 h 173752"/>
                <a:gd name="connsiteX31" fmla="*/ 1524 w 167688"/>
                <a:gd name="connsiteY31" fmla="*/ 166116 h 173752"/>
                <a:gd name="connsiteX32" fmla="*/ 0 w 167688"/>
                <a:gd name="connsiteY32" fmla="*/ 156972 h 173752"/>
                <a:gd name="connsiteX33" fmla="*/ 3048 w 167688"/>
                <a:gd name="connsiteY33" fmla="*/ 121920 h 173752"/>
                <a:gd name="connsiteX34" fmla="*/ 6096 w 167688"/>
                <a:gd name="connsiteY34" fmla="*/ 111252 h 173752"/>
                <a:gd name="connsiteX35" fmla="*/ 3048 w 167688"/>
                <a:gd name="connsiteY35" fmla="*/ 82296 h 173752"/>
                <a:gd name="connsiteX36" fmla="*/ 9144 w 167688"/>
                <a:gd name="connsiteY36" fmla="*/ 59436 h 173752"/>
                <a:gd name="connsiteX37" fmla="*/ 12192 w 167688"/>
                <a:gd name="connsiteY37" fmla="*/ 53340 h 173752"/>
                <a:gd name="connsiteX38" fmla="*/ 25908 w 167688"/>
                <a:gd name="connsiteY38" fmla="*/ 44196 h 173752"/>
                <a:gd name="connsiteX39" fmla="*/ 48768 w 167688"/>
                <a:gd name="connsiteY39" fmla="*/ 30480 h 173752"/>
                <a:gd name="connsiteX40" fmla="*/ 62484 w 167688"/>
                <a:gd name="connsiteY40" fmla="*/ 22860 h 173752"/>
                <a:gd name="connsiteX41" fmla="*/ 80772 w 167688"/>
                <a:gd name="connsiteY41" fmla="*/ 18288 h 173752"/>
                <a:gd name="connsiteX42" fmla="*/ 68580 w 167688"/>
                <a:gd name="connsiteY42" fmla="*/ 0 h 173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7688" h="173752">
                  <a:moveTo>
                    <a:pt x="68580" y="0"/>
                  </a:moveTo>
                  <a:lnTo>
                    <a:pt x="68580" y="0"/>
                  </a:lnTo>
                  <a:cubicBezTo>
                    <a:pt x="72644" y="3048"/>
                    <a:pt x="77039" y="5698"/>
                    <a:pt x="80772" y="9144"/>
                  </a:cubicBezTo>
                  <a:cubicBezTo>
                    <a:pt x="86144" y="14102"/>
                    <a:pt x="92517" y="25684"/>
                    <a:pt x="99060" y="28956"/>
                  </a:cubicBezTo>
                  <a:cubicBezTo>
                    <a:pt x="112294" y="35573"/>
                    <a:pt x="98607" y="27926"/>
                    <a:pt x="109728" y="36576"/>
                  </a:cubicBezTo>
                  <a:cubicBezTo>
                    <a:pt x="112620" y="38825"/>
                    <a:pt x="115595" y="41034"/>
                    <a:pt x="118872" y="42672"/>
                  </a:cubicBezTo>
                  <a:cubicBezTo>
                    <a:pt x="120904" y="43688"/>
                    <a:pt x="123107" y="44417"/>
                    <a:pt x="124968" y="45720"/>
                  </a:cubicBezTo>
                  <a:cubicBezTo>
                    <a:pt x="137424" y="54439"/>
                    <a:pt x="130496" y="52943"/>
                    <a:pt x="144780" y="59436"/>
                  </a:cubicBezTo>
                  <a:cubicBezTo>
                    <a:pt x="146471" y="60205"/>
                    <a:pt x="157377" y="62260"/>
                    <a:pt x="158496" y="62484"/>
                  </a:cubicBezTo>
                  <a:cubicBezTo>
                    <a:pt x="161544" y="64008"/>
                    <a:pt x="166813" y="63750"/>
                    <a:pt x="167640" y="67056"/>
                  </a:cubicBezTo>
                  <a:cubicBezTo>
                    <a:pt x="168268" y="69569"/>
                    <a:pt x="162594" y="68286"/>
                    <a:pt x="160020" y="68580"/>
                  </a:cubicBezTo>
                  <a:cubicBezTo>
                    <a:pt x="144803" y="70319"/>
                    <a:pt x="129540" y="71628"/>
                    <a:pt x="114300" y="73152"/>
                  </a:cubicBezTo>
                  <a:lnTo>
                    <a:pt x="102108" y="76200"/>
                  </a:lnTo>
                  <a:cubicBezTo>
                    <a:pt x="99584" y="76782"/>
                    <a:pt x="96945" y="76905"/>
                    <a:pt x="94488" y="77724"/>
                  </a:cubicBezTo>
                  <a:cubicBezTo>
                    <a:pt x="92333" y="78442"/>
                    <a:pt x="90620" y="80326"/>
                    <a:pt x="88392" y="80772"/>
                  </a:cubicBezTo>
                  <a:cubicBezTo>
                    <a:pt x="80360" y="82378"/>
                    <a:pt x="72136" y="82804"/>
                    <a:pt x="64008" y="83820"/>
                  </a:cubicBezTo>
                  <a:cubicBezTo>
                    <a:pt x="58863" y="85290"/>
                    <a:pt x="48540" y="87531"/>
                    <a:pt x="44196" y="91440"/>
                  </a:cubicBezTo>
                  <a:cubicBezTo>
                    <a:pt x="41473" y="93891"/>
                    <a:pt x="40132" y="97536"/>
                    <a:pt x="38100" y="100584"/>
                  </a:cubicBezTo>
                  <a:cubicBezTo>
                    <a:pt x="41148" y="106172"/>
                    <a:pt x="43713" y="112052"/>
                    <a:pt x="47244" y="117348"/>
                  </a:cubicBezTo>
                  <a:cubicBezTo>
                    <a:pt x="52766" y="125631"/>
                    <a:pt x="53796" y="122631"/>
                    <a:pt x="62484" y="126492"/>
                  </a:cubicBezTo>
                  <a:cubicBezTo>
                    <a:pt x="75327" y="132200"/>
                    <a:pt x="56611" y="127451"/>
                    <a:pt x="74676" y="131064"/>
                  </a:cubicBezTo>
                  <a:cubicBezTo>
                    <a:pt x="78740" y="133096"/>
                    <a:pt x="82923" y="134906"/>
                    <a:pt x="86868" y="137160"/>
                  </a:cubicBezTo>
                  <a:cubicBezTo>
                    <a:pt x="98945" y="144061"/>
                    <a:pt x="93787" y="143745"/>
                    <a:pt x="108204" y="149352"/>
                  </a:cubicBezTo>
                  <a:cubicBezTo>
                    <a:pt x="113147" y="151274"/>
                    <a:pt x="118364" y="152400"/>
                    <a:pt x="123444" y="153924"/>
                  </a:cubicBezTo>
                  <a:cubicBezTo>
                    <a:pt x="124968" y="154940"/>
                    <a:pt x="126332" y="156250"/>
                    <a:pt x="128016" y="156972"/>
                  </a:cubicBezTo>
                  <a:cubicBezTo>
                    <a:pt x="129941" y="157797"/>
                    <a:pt x="136178" y="158152"/>
                    <a:pt x="134112" y="158496"/>
                  </a:cubicBezTo>
                  <a:cubicBezTo>
                    <a:pt x="126079" y="159835"/>
                    <a:pt x="117856" y="159512"/>
                    <a:pt x="109728" y="160020"/>
                  </a:cubicBezTo>
                  <a:cubicBezTo>
                    <a:pt x="106172" y="161544"/>
                    <a:pt x="102582" y="162991"/>
                    <a:pt x="99060" y="164592"/>
                  </a:cubicBezTo>
                  <a:cubicBezTo>
                    <a:pt x="96992" y="165532"/>
                    <a:pt x="95119" y="166922"/>
                    <a:pt x="92964" y="167640"/>
                  </a:cubicBezTo>
                  <a:cubicBezTo>
                    <a:pt x="90507" y="168459"/>
                    <a:pt x="87928" y="168984"/>
                    <a:pt x="85344" y="169164"/>
                  </a:cubicBezTo>
                  <a:cubicBezTo>
                    <a:pt x="66060" y="170509"/>
                    <a:pt x="46736" y="171196"/>
                    <a:pt x="27432" y="172212"/>
                  </a:cubicBezTo>
                  <a:cubicBezTo>
                    <a:pt x="16247" y="173810"/>
                    <a:pt x="11904" y="176496"/>
                    <a:pt x="1524" y="166116"/>
                  </a:cubicBezTo>
                  <a:cubicBezTo>
                    <a:pt x="-661" y="163931"/>
                    <a:pt x="508" y="160020"/>
                    <a:pt x="0" y="156972"/>
                  </a:cubicBezTo>
                  <a:cubicBezTo>
                    <a:pt x="1016" y="145288"/>
                    <a:pt x="1498" y="133545"/>
                    <a:pt x="3048" y="121920"/>
                  </a:cubicBezTo>
                  <a:cubicBezTo>
                    <a:pt x="3537" y="118254"/>
                    <a:pt x="5920" y="114946"/>
                    <a:pt x="6096" y="111252"/>
                  </a:cubicBezTo>
                  <a:cubicBezTo>
                    <a:pt x="6687" y="98832"/>
                    <a:pt x="5135" y="92730"/>
                    <a:pt x="3048" y="82296"/>
                  </a:cubicBezTo>
                  <a:cubicBezTo>
                    <a:pt x="5080" y="74676"/>
                    <a:pt x="6769" y="66956"/>
                    <a:pt x="9144" y="59436"/>
                  </a:cubicBezTo>
                  <a:cubicBezTo>
                    <a:pt x="9828" y="57270"/>
                    <a:pt x="10511" y="54868"/>
                    <a:pt x="12192" y="53340"/>
                  </a:cubicBezTo>
                  <a:cubicBezTo>
                    <a:pt x="16258" y="49644"/>
                    <a:pt x="21380" y="47309"/>
                    <a:pt x="25908" y="44196"/>
                  </a:cubicBezTo>
                  <a:cubicBezTo>
                    <a:pt x="53118" y="25489"/>
                    <a:pt x="19312" y="47312"/>
                    <a:pt x="48768" y="30480"/>
                  </a:cubicBezTo>
                  <a:cubicBezTo>
                    <a:pt x="60672" y="23677"/>
                    <a:pt x="53812" y="25461"/>
                    <a:pt x="62484" y="22860"/>
                  </a:cubicBezTo>
                  <a:cubicBezTo>
                    <a:pt x="68607" y="21023"/>
                    <a:pt x="74453" y="19191"/>
                    <a:pt x="80772" y="18288"/>
                  </a:cubicBezTo>
                  <a:cubicBezTo>
                    <a:pt x="95736" y="16150"/>
                    <a:pt x="70612" y="3048"/>
                    <a:pt x="68580" y="0"/>
                  </a:cubicBezTo>
                  <a:close/>
                </a:path>
              </a:pathLst>
            </a:cu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B4FFC6F3-BBFE-7D09-EF1B-F9462F91DE77}"/>
                </a:ext>
              </a:extLst>
            </p:cNvPr>
            <p:cNvSpPr/>
            <p:nvPr/>
          </p:nvSpPr>
          <p:spPr>
            <a:xfrm>
              <a:off x="11036300" y="3060192"/>
              <a:ext cx="130048" cy="109728"/>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Freeform: Shape 25">
            <a:extLst>
              <a:ext uri="{FF2B5EF4-FFF2-40B4-BE49-F238E27FC236}">
                <a16:creationId xmlns:a16="http://schemas.microsoft.com/office/drawing/2014/main" id="{91869266-6E2C-304D-9EAC-D95478EAABB0}"/>
              </a:ext>
            </a:extLst>
          </p:cNvPr>
          <p:cNvSpPr/>
          <p:nvPr/>
        </p:nvSpPr>
        <p:spPr>
          <a:xfrm>
            <a:off x="7822095" y="69574"/>
            <a:ext cx="3473727" cy="964096"/>
          </a:xfrm>
          <a:custGeom>
            <a:avLst/>
            <a:gdLst>
              <a:gd name="connsiteX0" fmla="*/ 0 w 3468757"/>
              <a:gd name="connsiteY0" fmla="*/ 442291 h 964096"/>
              <a:gd name="connsiteX1" fmla="*/ 0 w 3468757"/>
              <a:gd name="connsiteY1" fmla="*/ 745435 h 964096"/>
              <a:gd name="connsiteX2" fmla="*/ 705678 w 3468757"/>
              <a:gd name="connsiteY2" fmla="*/ 755374 h 964096"/>
              <a:gd name="connsiteX3" fmla="*/ 770283 w 3468757"/>
              <a:gd name="connsiteY3" fmla="*/ 188843 h 964096"/>
              <a:gd name="connsiteX4" fmla="*/ 1794013 w 3468757"/>
              <a:gd name="connsiteY4" fmla="*/ 203752 h 964096"/>
              <a:gd name="connsiteX5" fmla="*/ 1903344 w 3468757"/>
              <a:gd name="connsiteY5" fmla="*/ 755374 h 964096"/>
              <a:gd name="connsiteX6" fmla="*/ 2862470 w 3468757"/>
              <a:gd name="connsiteY6" fmla="*/ 760343 h 964096"/>
              <a:gd name="connsiteX7" fmla="*/ 2862470 w 3468757"/>
              <a:gd name="connsiteY7" fmla="*/ 964096 h 964096"/>
              <a:gd name="connsiteX8" fmla="*/ 3468757 w 3468757"/>
              <a:gd name="connsiteY8" fmla="*/ 720587 h 964096"/>
              <a:gd name="connsiteX9" fmla="*/ 2872409 w 3468757"/>
              <a:gd name="connsiteY9" fmla="*/ 377687 h 964096"/>
              <a:gd name="connsiteX10" fmla="*/ 2877378 w 3468757"/>
              <a:gd name="connsiteY10" fmla="*/ 566530 h 964096"/>
              <a:gd name="connsiteX11" fmla="*/ 2097157 w 3468757"/>
              <a:gd name="connsiteY11" fmla="*/ 546652 h 964096"/>
              <a:gd name="connsiteX12" fmla="*/ 1967948 w 3468757"/>
              <a:gd name="connsiteY12" fmla="*/ 39756 h 964096"/>
              <a:gd name="connsiteX13" fmla="*/ 695739 w 3468757"/>
              <a:gd name="connsiteY13" fmla="*/ 0 h 964096"/>
              <a:gd name="connsiteX14" fmla="*/ 601318 w 3468757"/>
              <a:gd name="connsiteY14" fmla="*/ 526774 h 964096"/>
              <a:gd name="connsiteX15" fmla="*/ 0 w 3468757"/>
              <a:gd name="connsiteY15" fmla="*/ 442291 h 964096"/>
              <a:gd name="connsiteX0" fmla="*/ 0 w 3473727"/>
              <a:gd name="connsiteY0" fmla="*/ 526774 h 964096"/>
              <a:gd name="connsiteX1" fmla="*/ 4970 w 3473727"/>
              <a:gd name="connsiteY1" fmla="*/ 745435 h 964096"/>
              <a:gd name="connsiteX2" fmla="*/ 710648 w 3473727"/>
              <a:gd name="connsiteY2" fmla="*/ 755374 h 964096"/>
              <a:gd name="connsiteX3" fmla="*/ 775253 w 3473727"/>
              <a:gd name="connsiteY3" fmla="*/ 188843 h 964096"/>
              <a:gd name="connsiteX4" fmla="*/ 1798983 w 3473727"/>
              <a:gd name="connsiteY4" fmla="*/ 203752 h 964096"/>
              <a:gd name="connsiteX5" fmla="*/ 1908314 w 3473727"/>
              <a:gd name="connsiteY5" fmla="*/ 755374 h 964096"/>
              <a:gd name="connsiteX6" fmla="*/ 2867440 w 3473727"/>
              <a:gd name="connsiteY6" fmla="*/ 760343 h 964096"/>
              <a:gd name="connsiteX7" fmla="*/ 2867440 w 3473727"/>
              <a:gd name="connsiteY7" fmla="*/ 964096 h 964096"/>
              <a:gd name="connsiteX8" fmla="*/ 3473727 w 3473727"/>
              <a:gd name="connsiteY8" fmla="*/ 720587 h 964096"/>
              <a:gd name="connsiteX9" fmla="*/ 2877379 w 3473727"/>
              <a:gd name="connsiteY9" fmla="*/ 377687 h 964096"/>
              <a:gd name="connsiteX10" fmla="*/ 2882348 w 3473727"/>
              <a:gd name="connsiteY10" fmla="*/ 566530 h 964096"/>
              <a:gd name="connsiteX11" fmla="*/ 2102127 w 3473727"/>
              <a:gd name="connsiteY11" fmla="*/ 546652 h 964096"/>
              <a:gd name="connsiteX12" fmla="*/ 1972918 w 3473727"/>
              <a:gd name="connsiteY12" fmla="*/ 39756 h 964096"/>
              <a:gd name="connsiteX13" fmla="*/ 700709 w 3473727"/>
              <a:gd name="connsiteY13" fmla="*/ 0 h 964096"/>
              <a:gd name="connsiteX14" fmla="*/ 606288 w 3473727"/>
              <a:gd name="connsiteY14" fmla="*/ 526774 h 964096"/>
              <a:gd name="connsiteX15" fmla="*/ 0 w 3473727"/>
              <a:gd name="connsiteY15" fmla="*/ 526774 h 964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473727" h="964096">
                <a:moveTo>
                  <a:pt x="0" y="526774"/>
                </a:moveTo>
                <a:lnTo>
                  <a:pt x="4970" y="745435"/>
                </a:lnTo>
                <a:lnTo>
                  <a:pt x="710648" y="755374"/>
                </a:lnTo>
                <a:lnTo>
                  <a:pt x="775253" y="188843"/>
                </a:lnTo>
                <a:lnTo>
                  <a:pt x="1798983" y="203752"/>
                </a:lnTo>
                <a:lnTo>
                  <a:pt x="1908314" y="755374"/>
                </a:lnTo>
                <a:lnTo>
                  <a:pt x="2867440" y="760343"/>
                </a:lnTo>
                <a:lnTo>
                  <a:pt x="2867440" y="964096"/>
                </a:lnTo>
                <a:lnTo>
                  <a:pt x="3473727" y="720587"/>
                </a:lnTo>
                <a:lnTo>
                  <a:pt x="2877379" y="377687"/>
                </a:lnTo>
                <a:lnTo>
                  <a:pt x="2882348" y="566530"/>
                </a:lnTo>
                <a:lnTo>
                  <a:pt x="2102127" y="546652"/>
                </a:lnTo>
                <a:lnTo>
                  <a:pt x="1972918" y="39756"/>
                </a:lnTo>
                <a:lnTo>
                  <a:pt x="700709" y="0"/>
                </a:lnTo>
                <a:lnTo>
                  <a:pt x="606288" y="526774"/>
                </a:lnTo>
                <a:lnTo>
                  <a:pt x="0" y="526774"/>
                </a:ln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7386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1F2B5-51F5-8000-290E-C69521BBBAE0}"/>
              </a:ext>
            </a:extLst>
          </p:cNvPr>
          <p:cNvSpPr>
            <a:spLocks noGrp="1"/>
          </p:cNvSpPr>
          <p:nvPr>
            <p:ph type="title"/>
          </p:nvPr>
        </p:nvSpPr>
        <p:spPr/>
        <p:txBody>
          <a:bodyPr/>
          <a:lstStyle/>
          <a:p>
            <a:r>
              <a:rPr lang="en-US" dirty="0"/>
              <a:t>Stack Canary Payload Code (example)</a:t>
            </a:r>
          </a:p>
        </p:txBody>
      </p:sp>
      <p:sp>
        <p:nvSpPr>
          <p:cNvPr id="3" name="Content Placeholder 2">
            <a:extLst>
              <a:ext uri="{FF2B5EF4-FFF2-40B4-BE49-F238E27FC236}">
                <a16:creationId xmlns:a16="http://schemas.microsoft.com/office/drawing/2014/main" id="{A8C00FFA-0640-F448-AAFA-D07D588DBA0D}"/>
              </a:ext>
            </a:extLst>
          </p:cNvPr>
          <p:cNvSpPr>
            <a:spLocks noGrp="1"/>
          </p:cNvSpPr>
          <p:nvPr>
            <p:ph idx="1"/>
          </p:nvPr>
        </p:nvSpPr>
        <p:spPr>
          <a:xfrm>
            <a:off x="838200" y="1855122"/>
            <a:ext cx="10515600" cy="4351338"/>
          </a:xfrm>
        </p:spPr>
        <p:txBody>
          <a:bodyPr/>
          <a:lstStyle/>
          <a:p>
            <a:pPr marL="0" marR="0" indent="0">
              <a:lnSpc>
                <a:spcPct val="107000"/>
              </a:lnSpc>
              <a:spcBef>
                <a:spcPts val="0"/>
              </a:spcBef>
              <a:spcAft>
                <a:spcPts val="0"/>
              </a:spcAft>
              <a:buNone/>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payload  = </a:t>
            </a:r>
            <a:r>
              <a:rPr lang="en-US" sz="2800" kern="100" dirty="0" err="1">
                <a:effectLst/>
                <a:latin typeface="Calibri" panose="020F0502020204030204" pitchFamily="34" charset="0"/>
                <a:ea typeface="Calibri" panose="020F0502020204030204" pitchFamily="34" charset="0"/>
                <a:cs typeface="Times New Roman" panose="02020603050405020304" pitchFamily="18" charset="0"/>
              </a:rPr>
              <a:t>b"A</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"*72  //all the ‘a’s</a:t>
            </a:r>
          </a:p>
          <a:p>
            <a:pPr marL="0" marR="0" indent="0">
              <a:lnSpc>
                <a:spcPct val="107000"/>
              </a:lnSpc>
              <a:spcBef>
                <a:spcPts val="0"/>
              </a:spcBef>
              <a:spcAft>
                <a:spcPts val="0"/>
              </a:spcAft>
              <a:buNone/>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payload += </a:t>
            </a:r>
            <a:r>
              <a:rPr lang="en-US" sz="3200" b="1" kern="100" dirty="0" err="1">
                <a:effectLst/>
                <a:latin typeface="Calibri" panose="020F0502020204030204" pitchFamily="34" charset="0"/>
                <a:ea typeface="Calibri" panose="020F0502020204030204" pitchFamily="34" charset="0"/>
                <a:cs typeface="Times New Roman" panose="02020603050405020304" pitchFamily="18" charset="0"/>
              </a:rPr>
              <a:t>leak_bytes</a:t>
            </a: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(payload, "Canary") //canary bypass</a:t>
            </a:r>
          </a:p>
          <a:p>
            <a:pPr marL="0" marR="0" indent="0">
              <a:lnSpc>
                <a:spcPct val="107000"/>
              </a:lnSpc>
              <a:spcBef>
                <a:spcPts val="0"/>
              </a:spcBef>
              <a:spcAft>
                <a:spcPts val="0"/>
              </a:spcAft>
              <a:buNone/>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payload += p64(0xBADC0FFEE0DDF00D) #SFP //more stuff to get to ROP pointers in stored RIP</a:t>
            </a:r>
          </a:p>
          <a:p>
            <a:pPr marL="0" marR="0" indent="0">
              <a:lnSpc>
                <a:spcPct val="107000"/>
              </a:lnSpc>
              <a:spcBef>
                <a:spcPts val="0"/>
              </a:spcBef>
              <a:spcAft>
                <a:spcPts val="0"/>
              </a:spcAft>
              <a:buNone/>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payload += (shellcode or pointers to ROP)</a:t>
            </a:r>
          </a:p>
        </p:txBody>
      </p:sp>
    </p:spTree>
    <p:extLst>
      <p:ext uri="{BB962C8B-B14F-4D97-AF65-F5344CB8AC3E}">
        <p14:creationId xmlns:p14="http://schemas.microsoft.com/office/powerpoint/2010/main" val="6610417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65DA2-C820-FF7A-46F9-B2FDF65AE54E}"/>
              </a:ext>
            </a:extLst>
          </p:cNvPr>
          <p:cNvSpPr>
            <a:spLocks noGrp="1"/>
          </p:cNvSpPr>
          <p:nvPr>
            <p:ph type="title"/>
          </p:nvPr>
        </p:nvSpPr>
        <p:spPr>
          <a:xfrm>
            <a:off x="838200" y="365126"/>
            <a:ext cx="10515600" cy="697442"/>
          </a:xfrm>
        </p:spPr>
        <p:txBody>
          <a:bodyPr>
            <a:normAutofit fontScale="90000"/>
          </a:bodyPr>
          <a:lstStyle/>
          <a:p>
            <a:r>
              <a:rPr lang="en-US" sz="4400" b="1" i="0" dirty="0">
                <a:effectLst/>
              </a:rPr>
              <a:t>Stack Smashing Protector (SSP) (a type of Canary)</a:t>
            </a:r>
            <a:endParaRPr lang="en-US" dirty="0"/>
          </a:p>
        </p:txBody>
      </p:sp>
      <p:sp>
        <p:nvSpPr>
          <p:cNvPr id="3" name="Content Placeholder 2">
            <a:extLst>
              <a:ext uri="{FF2B5EF4-FFF2-40B4-BE49-F238E27FC236}">
                <a16:creationId xmlns:a16="http://schemas.microsoft.com/office/drawing/2014/main" id="{92D97B2C-0939-4F23-F458-2CF57638D944}"/>
              </a:ext>
            </a:extLst>
          </p:cNvPr>
          <p:cNvSpPr>
            <a:spLocks noGrp="1"/>
          </p:cNvSpPr>
          <p:nvPr>
            <p:ph idx="1"/>
          </p:nvPr>
        </p:nvSpPr>
        <p:spPr>
          <a:xfrm>
            <a:off x="766234" y="1128183"/>
            <a:ext cx="10515600" cy="1183217"/>
          </a:xfrm>
        </p:spPr>
        <p:txBody>
          <a:bodyPr>
            <a:normAutofit fontScale="92500"/>
          </a:bodyPr>
          <a:lstStyle/>
          <a:p>
            <a:r>
              <a:rPr lang="en-US" sz="2800" b="1" i="0" dirty="0">
                <a:effectLst/>
              </a:rPr>
              <a:t>Stack Smashing Protector (SSP): </a:t>
            </a:r>
            <a:r>
              <a:rPr lang="en-US" sz="2800" b="0" i="0" dirty="0">
                <a:effectLst/>
              </a:rPr>
              <a:t>Compiler option to detect stack overrun</a:t>
            </a:r>
          </a:p>
          <a:p>
            <a:r>
              <a:rPr lang="en-US" dirty="0"/>
              <a:t>Uses </a:t>
            </a:r>
            <a:r>
              <a:rPr lang="en-US" dirty="0" err="1"/>
              <a:t>libssp</a:t>
            </a:r>
            <a:r>
              <a:rPr lang="en-US" dirty="0"/>
              <a:t> library </a:t>
            </a:r>
            <a:r>
              <a:rPr lang="en-US" dirty="0">
                <a:hlinkClick r:id="rId2"/>
              </a:rPr>
              <a:t>https://github.com/gcc-mirror/gcc/tree/master/libssp</a:t>
            </a:r>
            <a:r>
              <a:rPr lang="en-US" dirty="0"/>
              <a:t> </a:t>
            </a:r>
          </a:p>
        </p:txBody>
      </p:sp>
      <p:sp>
        <p:nvSpPr>
          <p:cNvPr id="5" name="TextBox 4">
            <a:extLst>
              <a:ext uri="{FF2B5EF4-FFF2-40B4-BE49-F238E27FC236}">
                <a16:creationId xmlns:a16="http://schemas.microsoft.com/office/drawing/2014/main" id="{5B93D827-9D6D-2066-C10A-40A5B202132F}"/>
              </a:ext>
            </a:extLst>
          </p:cNvPr>
          <p:cNvSpPr txBox="1"/>
          <p:nvPr/>
        </p:nvSpPr>
        <p:spPr>
          <a:xfrm>
            <a:off x="265577" y="5729817"/>
            <a:ext cx="6096000" cy="646331"/>
          </a:xfrm>
          <a:prstGeom prst="rect">
            <a:avLst/>
          </a:prstGeom>
          <a:noFill/>
        </p:spPr>
        <p:txBody>
          <a:bodyPr wrap="square">
            <a:spAutoFit/>
          </a:bodyPr>
          <a:lstStyle/>
          <a:p>
            <a:r>
              <a:rPr lang="en-US" dirty="0">
                <a:hlinkClick r:id="rId3"/>
              </a:rPr>
              <a:t>Examples from: https://wiki.osdev.org/Stack_Smashing_Protector</a:t>
            </a:r>
            <a:r>
              <a:rPr lang="en-US" dirty="0"/>
              <a:t> </a:t>
            </a:r>
          </a:p>
        </p:txBody>
      </p:sp>
      <p:sp>
        <p:nvSpPr>
          <p:cNvPr id="6" name="TextBox 5">
            <a:extLst>
              <a:ext uri="{FF2B5EF4-FFF2-40B4-BE49-F238E27FC236}">
                <a16:creationId xmlns:a16="http://schemas.microsoft.com/office/drawing/2014/main" id="{59CE65DA-5428-0133-B179-B19CB9A4BA7D}"/>
              </a:ext>
            </a:extLst>
          </p:cNvPr>
          <p:cNvSpPr txBox="1"/>
          <p:nvPr/>
        </p:nvSpPr>
        <p:spPr>
          <a:xfrm>
            <a:off x="396741" y="3240285"/>
            <a:ext cx="2782493" cy="1477328"/>
          </a:xfrm>
          <a:prstGeom prst="rect">
            <a:avLst/>
          </a:prstGeom>
          <a:solidFill>
            <a:schemeClr val="accent4">
              <a:lumMod val="20000"/>
              <a:lumOff val="80000"/>
            </a:schemeClr>
          </a:solidFill>
        </p:spPr>
        <p:txBody>
          <a:bodyPr wrap="none" rtlCol="0">
            <a:spAutoFit/>
          </a:bodyPr>
          <a:lstStyle/>
          <a:p>
            <a:r>
              <a:rPr lang="en-US" dirty="0">
                <a:solidFill>
                  <a:schemeClr val="accent6">
                    <a:lumMod val="50000"/>
                  </a:schemeClr>
                </a:solidFill>
              </a:rPr>
              <a:t>void foo(const char* str)</a:t>
            </a:r>
          </a:p>
          <a:p>
            <a:r>
              <a:rPr lang="en-US" dirty="0"/>
              <a:t>{</a:t>
            </a:r>
          </a:p>
          <a:p>
            <a:r>
              <a:rPr lang="en-US" dirty="0"/>
              <a:t>	</a:t>
            </a:r>
            <a:r>
              <a:rPr lang="en-US" dirty="0">
                <a:solidFill>
                  <a:schemeClr val="accent6">
                    <a:lumMod val="50000"/>
                  </a:schemeClr>
                </a:solidFill>
              </a:rPr>
              <a:t>char buffer[16];</a:t>
            </a:r>
          </a:p>
          <a:p>
            <a:r>
              <a:rPr lang="en-US" dirty="0">
                <a:solidFill>
                  <a:schemeClr val="accent6">
                    <a:lumMod val="50000"/>
                  </a:schemeClr>
                </a:solidFill>
              </a:rPr>
              <a:t>	</a:t>
            </a:r>
            <a:r>
              <a:rPr lang="en-US" dirty="0" err="1">
                <a:solidFill>
                  <a:schemeClr val="accent6">
                    <a:lumMod val="50000"/>
                  </a:schemeClr>
                </a:solidFill>
              </a:rPr>
              <a:t>strcpy</a:t>
            </a:r>
            <a:r>
              <a:rPr lang="en-US" dirty="0">
                <a:solidFill>
                  <a:schemeClr val="accent6">
                    <a:lumMod val="50000"/>
                  </a:schemeClr>
                </a:solidFill>
              </a:rPr>
              <a:t>(buffer, str);</a:t>
            </a:r>
          </a:p>
          <a:p>
            <a:r>
              <a:rPr lang="en-US" dirty="0"/>
              <a:t>}</a:t>
            </a:r>
          </a:p>
        </p:txBody>
      </p:sp>
      <p:sp>
        <p:nvSpPr>
          <p:cNvPr id="9" name="TextBox 8">
            <a:extLst>
              <a:ext uri="{FF2B5EF4-FFF2-40B4-BE49-F238E27FC236}">
                <a16:creationId xmlns:a16="http://schemas.microsoft.com/office/drawing/2014/main" id="{8BCB68EE-ECD9-9C12-1DF2-5F0F6B06A7E1}"/>
              </a:ext>
            </a:extLst>
          </p:cNvPr>
          <p:cNvSpPr txBox="1"/>
          <p:nvPr/>
        </p:nvSpPr>
        <p:spPr>
          <a:xfrm>
            <a:off x="6433824" y="2626933"/>
            <a:ext cx="5600720" cy="2862322"/>
          </a:xfrm>
          <a:prstGeom prst="rect">
            <a:avLst/>
          </a:prstGeom>
          <a:noFill/>
          <a:ln>
            <a:solidFill>
              <a:schemeClr val="accent1"/>
            </a:solidFill>
          </a:ln>
        </p:spPr>
        <p:txBody>
          <a:bodyPr wrap="square" rtlCol="0">
            <a:spAutoFit/>
          </a:bodyPr>
          <a:lstStyle/>
          <a:p>
            <a:r>
              <a:rPr lang="en-US" dirty="0">
                <a:solidFill>
                  <a:srgbClr val="C00000"/>
                </a:solidFill>
                <a:highlight>
                  <a:srgbClr val="FFFF00"/>
                </a:highlight>
              </a:rPr>
              <a:t>extern </a:t>
            </a:r>
            <a:r>
              <a:rPr lang="en-US" dirty="0" err="1">
                <a:solidFill>
                  <a:srgbClr val="C00000"/>
                </a:solidFill>
                <a:highlight>
                  <a:srgbClr val="FFFF00"/>
                </a:highlight>
              </a:rPr>
              <a:t>uintptr_t</a:t>
            </a:r>
            <a:r>
              <a:rPr lang="en-US" dirty="0">
                <a:solidFill>
                  <a:srgbClr val="C00000"/>
                </a:solidFill>
                <a:highlight>
                  <a:srgbClr val="FFFF00"/>
                </a:highlight>
              </a:rPr>
              <a:t> __</a:t>
            </a:r>
            <a:r>
              <a:rPr lang="en-US" dirty="0" err="1">
                <a:solidFill>
                  <a:srgbClr val="C00000"/>
                </a:solidFill>
                <a:highlight>
                  <a:srgbClr val="FFFF00"/>
                </a:highlight>
              </a:rPr>
              <a:t>stack_chk_guard</a:t>
            </a:r>
            <a:r>
              <a:rPr lang="en-US" dirty="0">
                <a:solidFill>
                  <a:srgbClr val="C00000"/>
                </a:solidFill>
                <a:highlight>
                  <a:srgbClr val="FFFF00"/>
                </a:highlight>
              </a:rPr>
              <a:t>;</a:t>
            </a:r>
          </a:p>
          <a:p>
            <a:r>
              <a:rPr lang="en-US" dirty="0" err="1">
                <a:solidFill>
                  <a:srgbClr val="C00000"/>
                </a:solidFill>
                <a:highlight>
                  <a:srgbClr val="FFFF00"/>
                </a:highlight>
              </a:rPr>
              <a:t>noreturn</a:t>
            </a:r>
            <a:r>
              <a:rPr lang="en-US" dirty="0">
                <a:solidFill>
                  <a:srgbClr val="C00000"/>
                </a:solidFill>
                <a:highlight>
                  <a:srgbClr val="FFFF00"/>
                </a:highlight>
              </a:rPr>
              <a:t> void __</a:t>
            </a:r>
            <a:r>
              <a:rPr lang="en-US" dirty="0" err="1">
                <a:solidFill>
                  <a:srgbClr val="C00000"/>
                </a:solidFill>
                <a:highlight>
                  <a:srgbClr val="FFFF00"/>
                </a:highlight>
              </a:rPr>
              <a:t>stack_chk_fail</a:t>
            </a:r>
            <a:r>
              <a:rPr lang="en-US" dirty="0">
                <a:solidFill>
                  <a:srgbClr val="C00000"/>
                </a:solidFill>
                <a:highlight>
                  <a:srgbClr val="FFFF00"/>
                </a:highlight>
              </a:rPr>
              <a:t>(void);</a:t>
            </a:r>
          </a:p>
          <a:p>
            <a:r>
              <a:rPr lang="en-US" dirty="0">
                <a:solidFill>
                  <a:schemeClr val="accent6">
                    <a:lumMod val="50000"/>
                  </a:schemeClr>
                </a:solidFill>
              </a:rPr>
              <a:t>void foo(const char* str)</a:t>
            </a:r>
          </a:p>
          <a:p>
            <a:r>
              <a:rPr lang="en-US" dirty="0"/>
              <a:t>{</a:t>
            </a:r>
          </a:p>
          <a:p>
            <a:r>
              <a:rPr lang="en-US" dirty="0"/>
              <a:t>	</a:t>
            </a:r>
            <a:r>
              <a:rPr lang="en-US" dirty="0" err="1">
                <a:solidFill>
                  <a:srgbClr val="C00000"/>
                </a:solidFill>
                <a:highlight>
                  <a:srgbClr val="FFFF00"/>
                </a:highlight>
              </a:rPr>
              <a:t>uintptr_t</a:t>
            </a:r>
            <a:r>
              <a:rPr lang="en-US" dirty="0">
                <a:solidFill>
                  <a:srgbClr val="C00000"/>
                </a:solidFill>
                <a:highlight>
                  <a:srgbClr val="FFFF00"/>
                </a:highlight>
              </a:rPr>
              <a:t> canary = __</a:t>
            </a:r>
            <a:r>
              <a:rPr lang="en-US" dirty="0" err="1">
                <a:solidFill>
                  <a:srgbClr val="C00000"/>
                </a:solidFill>
                <a:highlight>
                  <a:srgbClr val="FFFF00"/>
                </a:highlight>
              </a:rPr>
              <a:t>stack_chk_guard</a:t>
            </a:r>
            <a:r>
              <a:rPr lang="en-US" dirty="0">
                <a:solidFill>
                  <a:srgbClr val="C00000"/>
                </a:solidFill>
                <a:highlight>
                  <a:srgbClr val="FFFF00"/>
                </a:highlight>
              </a:rPr>
              <a:t>;</a:t>
            </a:r>
          </a:p>
          <a:p>
            <a:r>
              <a:rPr lang="en-US" dirty="0"/>
              <a:t>	</a:t>
            </a:r>
            <a:r>
              <a:rPr lang="en-US" dirty="0">
                <a:solidFill>
                  <a:schemeClr val="accent6">
                    <a:lumMod val="50000"/>
                  </a:schemeClr>
                </a:solidFill>
              </a:rPr>
              <a:t>char buffer[16];</a:t>
            </a:r>
          </a:p>
          <a:p>
            <a:r>
              <a:rPr lang="en-US" dirty="0"/>
              <a:t>	</a:t>
            </a:r>
            <a:r>
              <a:rPr lang="en-US" dirty="0" err="1">
                <a:solidFill>
                  <a:schemeClr val="accent6">
                    <a:lumMod val="50000"/>
                  </a:schemeClr>
                </a:solidFill>
              </a:rPr>
              <a:t>strcpy</a:t>
            </a:r>
            <a:r>
              <a:rPr lang="en-US" dirty="0">
                <a:solidFill>
                  <a:schemeClr val="accent6">
                    <a:lumMod val="50000"/>
                  </a:schemeClr>
                </a:solidFill>
              </a:rPr>
              <a:t>(buffer, str);</a:t>
            </a:r>
          </a:p>
          <a:p>
            <a:r>
              <a:rPr lang="en-US" dirty="0"/>
              <a:t>	</a:t>
            </a:r>
            <a:r>
              <a:rPr lang="en-US" dirty="0">
                <a:solidFill>
                  <a:srgbClr val="C00000"/>
                </a:solidFill>
                <a:highlight>
                  <a:srgbClr val="FFFF00"/>
                </a:highlight>
              </a:rPr>
              <a:t>if ( (canary = canary ^ __</a:t>
            </a:r>
            <a:r>
              <a:rPr lang="en-US" dirty="0" err="1">
                <a:solidFill>
                  <a:srgbClr val="C00000"/>
                </a:solidFill>
                <a:highlight>
                  <a:srgbClr val="FFFF00"/>
                </a:highlight>
              </a:rPr>
              <a:t>stack_chk_guard</a:t>
            </a:r>
            <a:r>
              <a:rPr lang="en-US" dirty="0">
                <a:solidFill>
                  <a:srgbClr val="C00000"/>
                </a:solidFill>
                <a:highlight>
                  <a:srgbClr val="FFFF00"/>
                </a:highlight>
              </a:rPr>
              <a:t>) != 0 )</a:t>
            </a:r>
          </a:p>
          <a:p>
            <a:r>
              <a:rPr lang="en-US" dirty="0">
                <a:solidFill>
                  <a:srgbClr val="C00000"/>
                </a:solidFill>
                <a:highlight>
                  <a:srgbClr val="FFFF00"/>
                </a:highlight>
              </a:rPr>
              <a:t>		__</a:t>
            </a:r>
            <a:r>
              <a:rPr lang="en-US" dirty="0" err="1">
                <a:solidFill>
                  <a:srgbClr val="C00000"/>
                </a:solidFill>
                <a:highlight>
                  <a:srgbClr val="FFFF00"/>
                </a:highlight>
              </a:rPr>
              <a:t>stack_chk_fail</a:t>
            </a:r>
            <a:r>
              <a:rPr lang="en-US" dirty="0">
                <a:solidFill>
                  <a:srgbClr val="C00000"/>
                </a:solidFill>
                <a:highlight>
                  <a:srgbClr val="FFFF00"/>
                </a:highlight>
              </a:rPr>
              <a:t>();</a:t>
            </a:r>
          </a:p>
          <a:p>
            <a:r>
              <a:rPr lang="en-US" dirty="0"/>
              <a:t>}</a:t>
            </a:r>
          </a:p>
        </p:txBody>
      </p:sp>
      <p:sp>
        <p:nvSpPr>
          <p:cNvPr id="10" name="TextBox 9">
            <a:extLst>
              <a:ext uri="{FF2B5EF4-FFF2-40B4-BE49-F238E27FC236}">
                <a16:creationId xmlns:a16="http://schemas.microsoft.com/office/drawing/2014/main" id="{AA96DD81-A240-6045-6180-6AE0EF5B0D37}"/>
              </a:ext>
            </a:extLst>
          </p:cNvPr>
          <p:cNvSpPr txBox="1"/>
          <p:nvPr/>
        </p:nvSpPr>
        <p:spPr>
          <a:xfrm>
            <a:off x="3619109" y="3105834"/>
            <a:ext cx="2374840" cy="646331"/>
          </a:xfrm>
          <a:prstGeom prst="rect">
            <a:avLst/>
          </a:prstGeom>
          <a:noFill/>
          <a:ln>
            <a:solidFill>
              <a:schemeClr val="accent1"/>
            </a:solidFill>
          </a:ln>
        </p:spPr>
        <p:txBody>
          <a:bodyPr wrap="square" rtlCol="0">
            <a:spAutoFit/>
          </a:bodyPr>
          <a:lstStyle/>
          <a:p>
            <a:r>
              <a:rPr lang="en-US" dirty="0" err="1"/>
              <a:t>gcc</a:t>
            </a:r>
            <a:r>
              <a:rPr lang="en-US" dirty="0"/>
              <a:t> </a:t>
            </a:r>
            <a:r>
              <a:rPr lang="en-US" b="1" i="0" dirty="0">
                <a:solidFill>
                  <a:srgbClr val="000000"/>
                </a:solidFill>
                <a:effectLst/>
                <a:latin typeface="Arial" panose="020B0604020202020204" pitchFamily="34" charset="0"/>
              </a:rPr>
              <a:t>-</a:t>
            </a:r>
            <a:r>
              <a:rPr lang="en-US" b="1" i="0" dirty="0" err="1">
                <a:solidFill>
                  <a:srgbClr val="000000"/>
                </a:solidFill>
                <a:effectLst/>
                <a:latin typeface="Arial" panose="020B0604020202020204" pitchFamily="34" charset="0"/>
              </a:rPr>
              <a:t>fstack</a:t>
            </a:r>
            <a:r>
              <a:rPr lang="en-US" b="1" i="0" dirty="0">
                <a:solidFill>
                  <a:srgbClr val="000000"/>
                </a:solidFill>
                <a:effectLst/>
                <a:latin typeface="Arial" panose="020B0604020202020204" pitchFamily="34" charset="0"/>
              </a:rPr>
              <a:t>-protector </a:t>
            </a:r>
            <a:r>
              <a:rPr lang="en-US" i="1" dirty="0" err="1">
                <a:solidFill>
                  <a:srgbClr val="000000"/>
                </a:solidFill>
                <a:effectLst/>
                <a:latin typeface="Arial" panose="020B0604020202020204" pitchFamily="34" charset="0"/>
              </a:rPr>
              <a:t>program_name</a:t>
            </a:r>
            <a:endParaRPr lang="en-US" i="1" dirty="0"/>
          </a:p>
        </p:txBody>
      </p:sp>
      <p:cxnSp>
        <p:nvCxnSpPr>
          <p:cNvPr id="13" name="Connector: Elbow 12">
            <a:extLst>
              <a:ext uri="{FF2B5EF4-FFF2-40B4-BE49-F238E27FC236}">
                <a16:creationId xmlns:a16="http://schemas.microsoft.com/office/drawing/2014/main" id="{AD945EDF-5AA5-8A49-4E7B-73B7F83E0A18}"/>
              </a:ext>
            </a:extLst>
          </p:cNvPr>
          <p:cNvCxnSpPr>
            <a:stCxn id="6" idx="3"/>
            <a:endCxn id="10" idx="1"/>
          </p:cNvCxnSpPr>
          <p:nvPr/>
        </p:nvCxnSpPr>
        <p:spPr>
          <a:xfrm flipV="1">
            <a:off x="3179234" y="3429000"/>
            <a:ext cx="439875" cy="549949"/>
          </a:xfrm>
          <a:prstGeom prst="bent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or: Elbow 14">
            <a:extLst>
              <a:ext uri="{FF2B5EF4-FFF2-40B4-BE49-F238E27FC236}">
                <a16:creationId xmlns:a16="http://schemas.microsoft.com/office/drawing/2014/main" id="{0DC79189-9DA0-EF42-9F15-E2CD38767944}"/>
              </a:ext>
            </a:extLst>
          </p:cNvPr>
          <p:cNvCxnSpPr>
            <a:stCxn id="10" idx="3"/>
            <a:endCxn id="9" idx="1"/>
          </p:cNvCxnSpPr>
          <p:nvPr/>
        </p:nvCxnSpPr>
        <p:spPr>
          <a:xfrm>
            <a:off x="5993949" y="3429000"/>
            <a:ext cx="439875" cy="629094"/>
          </a:xfrm>
          <a:prstGeom prst="bent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81D5F376-A1CC-C728-090C-E0739A81A628}"/>
              </a:ext>
            </a:extLst>
          </p:cNvPr>
          <p:cNvSpPr txBox="1"/>
          <p:nvPr/>
        </p:nvSpPr>
        <p:spPr>
          <a:xfrm>
            <a:off x="6858000" y="5523183"/>
            <a:ext cx="4542367" cy="1200329"/>
          </a:xfrm>
          <a:prstGeom prst="rect">
            <a:avLst/>
          </a:prstGeom>
          <a:solidFill>
            <a:srgbClr val="FAFFDD"/>
          </a:solidFill>
        </p:spPr>
        <p:txBody>
          <a:bodyPr wrap="square" rtlCol="0">
            <a:spAutoFit/>
          </a:bodyPr>
          <a:lstStyle/>
          <a:p>
            <a:r>
              <a:rPr lang="en-US" sz="2400" dirty="0"/>
              <a:t>If stack is overrun (and hits canary), runtime error = “stack smashing detected”</a:t>
            </a:r>
          </a:p>
        </p:txBody>
      </p:sp>
      <p:grpSp>
        <p:nvGrpSpPr>
          <p:cNvPr id="4" name="Group 3">
            <a:extLst>
              <a:ext uri="{FF2B5EF4-FFF2-40B4-BE49-F238E27FC236}">
                <a16:creationId xmlns:a16="http://schemas.microsoft.com/office/drawing/2014/main" id="{040F82A4-8FDC-A609-97BF-6FDD2E50E839}"/>
              </a:ext>
            </a:extLst>
          </p:cNvPr>
          <p:cNvGrpSpPr/>
          <p:nvPr/>
        </p:nvGrpSpPr>
        <p:grpSpPr>
          <a:xfrm>
            <a:off x="5044109" y="5570883"/>
            <a:ext cx="1600384" cy="1058626"/>
            <a:chOff x="9172956" y="2939218"/>
            <a:chExt cx="2229612" cy="1518482"/>
          </a:xfrm>
        </p:grpSpPr>
        <p:sp>
          <p:nvSpPr>
            <p:cNvPr id="7" name="Freeform: Shape 6">
              <a:extLst>
                <a:ext uri="{FF2B5EF4-FFF2-40B4-BE49-F238E27FC236}">
                  <a16:creationId xmlns:a16="http://schemas.microsoft.com/office/drawing/2014/main" id="{43D0DB8B-55F8-319A-1734-1A83FAF06B44}"/>
                </a:ext>
              </a:extLst>
            </p:cNvPr>
            <p:cNvSpPr/>
            <p:nvPr/>
          </p:nvSpPr>
          <p:spPr>
            <a:xfrm>
              <a:off x="10030968" y="3945636"/>
              <a:ext cx="577335" cy="512064"/>
            </a:xfrm>
            <a:custGeom>
              <a:avLst/>
              <a:gdLst>
                <a:gd name="connsiteX0" fmla="*/ 143256 w 577335"/>
                <a:gd name="connsiteY0" fmla="*/ 7620 h 512064"/>
                <a:gd name="connsiteX1" fmla="*/ 143256 w 577335"/>
                <a:gd name="connsiteY1" fmla="*/ 7620 h 512064"/>
                <a:gd name="connsiteX2" fmla="*/ 170688 w 577335"/>
                <a:gd name="connsiteY2" fmla="*/ 83820 h 512064"/>
                <a:gd name="connsiteX3" fmla="*/ 175260 w 577335"/>
                <a:gd name="connsiteY3" fmla="*/ 100584 h 512064"/>
                <a:gd name="connsiteX4" fmla="*/ 178308 w 577335"/>
                <a:gd name="connsiteY4" fmla="*/ 114300 h 512064"/>
                <a:gd name="connsiteX5" fmla="*/ 193548 w 577335"/>
                <a:gd name="connsiteY5" fmla="*/ 152400 h 512064"/>
                <a:gd name="connsiteX6" fmla="*/ 198120 w 577335"/>
                <a:gd name="connsiteY6" fmla="*/ 167640 h 512064"/>
                <a:gd name="connsiteX7" fmla="*/ 236220 w 577335"/>
                <a:gd name="connsiteY7" fmla="*/ 220980 h 512064"/>
                <a:gd name="connsiteX8" fmla="*/ 259080 w 577335"/>
                <a:gd name="connsiteY8" fmla="*/ 252984 h 512064"/>
                <a:gd name="connsiteX9" fmla="*/ 268224 w 577335"/>
                <a:gd name="connsiteY9" fmla="*/ 266700 h 512064"/>
                <a:gd name="connsiteX10" fmla="*/ 277368 w 577335"/>
                <a:gd name="connsiteY10" fmla="*/ 300228 h 512064"/>
                <a:gd name="connsiteX11" fmla="*/ 281940 w 577335"/>
                <a:gd name="connsiteY11" fmla="*/ 323088 h 512064"/>
                <a:gd name="connsiteX12" fmla="*/ 294132 w 577335"/>
                <a:gd name="connsiteY12" fmla="*/ 335280 h 512064"/>
                <a:gd name="connsiteX13" fmla="*/ 428244 w 577335"/>
                <a:gd name="connsiteY13" fmla="*/ 414528 h 512064"/>
                <a:gd name="connsiteX14" fmla="*/ 441960 w 577335"/>
                <a:gd name="connsiteY14" fmla="*/ 425196 h 512064"/>
                <a:gd name="connsiteX15" fmla="*/ 568452 w 577335"/>
                <a:gd name="connsiteY15" fmla="*/ 463296 h 512064"/>
                <a:gd name="connsiteX16" fmla="*/ 472440 w 577335"/>
                <a:gd name="connsiteY16" fmla="*/ 446532 h 512064"/>
                <a:gd name="connsiteX17" fmla="*/ 374904 w 577335"/>
                <a:gd name="connsiteY17" fmla="*/ 419100 h 512064"/>
                <a:gd name="connsiteX18" fmla="*/ 333756 w 577335"/>
                <a:gd name="connsiteY18" fmla="*/ 400812 h 512064"/>
                <a:gd name="connsiteX19" fmla="*/ 326136 w 577335"/>
                <a:gd name="connsiteY19" fmla="*/ 397764 h 512064"/>
                <a:gd name="connsiteX20" fmla="*/ 321564 w 577335"/>
                <a:gd name="connsiteY20" fmla="*/ 394716 h 512064"/>
                <a:gd name="connsiteX21" fmla="*/ 292608 w 577335"/>
                <a:gd name="connsiteY21" fmla="*/ 387096 h 512064"/>
                <a:gd name="connsiteX22" fmla="*/ 348996 w 577335"/>
                <a:gd name="connsiteY22" fmla="*/ 440436 h 512064"/>
                <a:gd name="connsiteX23" fmla="*/ 364236 w 577335"/>
                <a:gd name="connsiteY23" fmla="*/ 452628 h 512064"/>
                <a:gd name="connsiteX24" fmla="*/ 371856 w 577335"/>
                <a:gd name="connsiteY24" fmla="*/ 464820 h 512064"/>
                <a:gd name="connsiteX25" fmla="*/ 391668 w 577335"/>
                <a:gd name="connsiteY25" fmla="*/ 492252 h 512064"/>
                <a:gd name="connsiteX26" fmla="*/ 396240 w 577335"/>
                <a:gd name="connsiteY26" fmla="*/ 501396 h 512064"/>
                <a:gd name="connsiteX27" fmla="*/ 371856 w 577335"/>
                <a:gd name="connsiteY27" fmla="*/ 486156 h 512064"/>
                <a:gd name="connsiteX28" fmla="*/ 306324 w 577335"/>
                <a:gd name="connsiteY28" fmla="*/ 451104 h 512064"/>
                <a:gd name="connsiteX29" fmla="*/ 298704 w 577335"/>
                <a:gd name="connsiteY29" fmla="*/ 446532 h 512064"/>
                <a:gd name="connsiteX30" fmla="*/ 286512 w 577335"/>
                <a:gd name="connsiteY30" fmla="*/ 434340 h 512064"/>
                <a:gd name="connsiteX31" fmla="*/ 265176 w 577335"/>
                <a:gd name="connsiteY31" fmla="*/ 406908 h 512064"/>
                <a:gd name="connsiteX32" fmla="*/ 251460 w 577335"/>
                <a:gd name="connsiteY32" fmla="*/ 384048 h 512064"/>
                <a:gd name="connsiteX33" fmla="*/ 240792 w 577335"/>
                <a:gd name="connsiteY33" fmla="*/ 397764 h 512064"/>
                <a:gd name="connsiteX34" fmla="*/ 237744 w 577335"/>
                <a:gd name="connsiteY34" fmla="*/ 403860 h 512064"/>
                <a:gd name="connsiteX35" fmla="*/ 205740 w 577335"/>
                <a:gd name="connsiteY35" fmla="*/ 425196 h 512064"/>
                <a:gd name="connsiteX36" fmla="*/ 178308 w 577335"/>
                <a:gd name="connsiteY36" fmla="*/ 452628 h 512064"/>
                <a:gd name="connsiteX37" fmla="*/ 150876 w 577335"/>
                <a:gd name="connsiteY37" fmla="*/ 481584 h 512064"/>
                <a:gd name="connsiteX38" fmla="*/ 138684 w 577335"/>
                <a:gd name="connsiteY38" fmla="*/ 490728 h 512064"/>
                <a:gd name="connsiteX39" fmla="*/ 128016 w 577335"/>
                <a:gd name="connsiteY39" fmla="*/ 499872 h 512064"/>
                <a:gd name="connsiteX40" fmla="*/ 111252 w 577335"/>
                <a:gd name="connsiteY40" fmla="*/ 512064 h 512064"/>
                <a:gd name="connsiteX41" fmla="*/ 121920 w 577335"/>
                <a:gd name="connsiteY41" fmla="*/ 470916 h 512064"/>
                <a:gd name="connsiteX42" fmla="*/ 150876 w 577335"/>
                <a:gd name="connsiteY42" fmla="*/ 448056 h 512064"/>
                <a:gd name="connsiteX43" fmla="*/ 156972 w 577335"/>
                <a:gd name="connsiteY43" fmla="*/ 441960 h 512064"/>
                <a:gd name="connsiteX44" fmla="*/ 160020 w 577335"/>
                <a:gd name="connsiteY44" fmla="*/ 432816 h 512064"/>
                <a:gd name="connsiteX45" fmla="*/ 163068 w 577335"/>
                <a:gd name="connsiteY45" fmla="*/ 419100 h 512064"/>
                <a:gd name="connsiteX46" fmla="*/ 170688 w 577335"/>
                <a:gd name="connsiteY46" fmla="*/ 413004 h 512064"/>
                <a:gd name="connsiteX47" fmla="*/ 179832 w 577335"/>
                <a:gd name="connsiteY47" fmla="*/ 393192 h 512064"/>
                <a:gd name="connsiteX48" fmla="*/ 199644 w 577335"/>
                <a:gd name="connsiteY48" fmla="*/ 368808 h 512064"/>
                <a:gd name="connsiteX49" fmla="*/ 198120 w 577335"/>
                <a:gd name="connsiteY49" fmla="*/ 358140 h 512064"/>
                <a:gd name="connsiteX50" fmla="*/ 132588 w 577335"/>
                <a:gd name="connsiteY50" fmla="*/ 365760 h 512064"/>
                <a:gd name="connsiteX51" fmla="*/ 60960 w 577335"/>
                <a:gd name="connsiteY51" fmla="*/ 390144 h 512064"/>
                <a:gd name="connsiteX52" fmla="*/ 36576 w 577335"/>
                <a:gd name="connsiteY52" fmla="*/ 397764 h 512064"/>
                <a:gd name="connsiteX53" fmla="*/ 0 w 577335"/>
                <a:gd name="connsiteY53" fmla="*/ 399288 h 512064"/>
                <a:gd name="connsiteX54" fmla="*/ 53340 w 577335"/>
                <a:gd name="connsiteY54" fmla="*/ 377952 h 512064"/>
                <a:gd name="connsiteX55" fmla="*/ 65532 w 577335"/>
                <a:gd name="connsiteY55" fmla="*/ 374904 h 512064"/>
                <a:gd name="connsiteX56" fmla="*/ 71628 w 577335"/>
                <a:gd name="connsiteY56" fmla="*/ 370332 h 512064"/>
                <a:gd name="connsiteX57" fmla="*/ 108204 w 577335"/>
                <a:gd name="connsiteY57" fmla="*/ 347472 h 512064"/>
                <a:gd name="connsiteX58" fmla="*/ 114300 w 577335"/>
                <a:gd name="connsiteY58" fmla="*/ 339852 h 512064"/>
                <a:gd name="connsiteX59" fmla="*/ 150876 w 577335"/>
                <a:gd name="connsiteY59" fmla="*/ 320040 h 512064"/>
                <a:gd name="connsiteX60" fmla="*/ 155448 w 577335"/>
                <a:gd name="connsiteY60" fmla="*/ 312420 h 512064"/>
                <a:gd name="connsiteX61" fmla="*/ 158496 w 577335"/>
                <a:gd name="connsiteY61" fmla="*/ 237744 h 512064"/>
                <a:gd name="connsiteX62" fmla="*/ 153924 w 577335"/>
                <a:gd name="connsiteY62" fmla="*/ 199644 h 512064"/>
                <a:gd name="connsiteX63" fmla="*/ 152400 w 577335"/>
                <a:gd name="connsiteY63" fmla="*/ 190500 h 512064"/>
                <a:gd name="connsiteX64" fmla="*/ 146304 w 577335"/>
                <a:gd name="connsiteY64" fmla="*/ 176784 h 512064"/>
                <a:gd name="connsiteX65" fmla="*/ 138684 w 577335"/>
                <a:gd name="connsiteY65" fmla="*/ 147828 h 512064"/>
                <a:gd name="connsiteX66" fmla="*/ 124968 w 577335"/>
                <a:gd name="connsiteY66" fmla="*/ 117348 h 512064"/>
                <a:gd name="connsiteX67" fmla="*/ 120396 w 577335"/>
                <a:gd name="connsiteY67" fmla="*/ 106680 h 512064"/>
                <a:gd name="connsiteX68" fmla="*/ 112776 w 577335"/>
                <a:gd name="connsiteY68" fmla="*/ 89916 h 512064"/>
                <a:gd name="connsiteX69" fmla="*/ 94488 w 577335"/>
                <a:gd name="connsiteY69" fmla="*/ 47244 h 512064"/>
                <a:gd name="connsiteX70" fmla="*/ 91440 w 577335"/>
                <a:gd name="connsiteY70" fmla="*/ 32004 h 512064"/>
                <a:gd name="connsiteX71" fmla="*/ 83820 w 577335"/>
                <a:gd name="connsiteY71" fmla="*/ 0 h 512064"/>
                <a:gd name="connsiteX72" fmla="*/ 143256 w 577335"/>
                <a:gd name="connsiteY72" fmla="*/ 7620 h 5120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577335" h="512064">
                  <a:moveTo>
                    <a:pt x="143256" y="7620"/>
                  </a:moveTo>
                  <a:lnTo>
                    <a:pt x="143256" y="7620"/>
                  </a:lnTo>
                  <a:cubicBezTo>
                    <a:pt x="166850" y="98625"/>
                    <a:pt x="138967" y="1873"/>
                    <a:pt x="170688" y="83820"/>
                  </a:cubicBezTo>
                  <a:cubicBezTo>
                    <a:pt x="181195" y="110963"/>
                    <a:pt x="166024" y="86731"/>
                    <a:pt x="175260" y="100584"/>
                  </a:cubicBezTo>
                  <a:cubicBezTo>
                    <a:pt x="176276" y="105156"/>
                    <a:pt x="176749" y="109883"/>
                    <a:pt x="178308" y="114300"/>
                  </a:cubicBezTo>
                  <a:cubicBezTo>
                    <a:pt x="182860" y="127199"/>
                    <a:pt x="189618" y="139299"/>
                    <a:pt x="193548" y="152400"/>
                  </a:cubicBezTo>
                  <a:cubicBezTo>
                    <a:pt x="195072" y="157480"/>
                    <a:pt x="195318" y="163137"/>
                    <a:pt x="198120" y="167640"/>
                  </a:cubicBezTo>
                  <a:cubicBezTo>
                    <a:pt x="209663" y="186192"/>
                    <a:pt x="223520" y="203200"/>
                    <a:pt x="236220" y="220980"/>
                  </a:cubicBezTo>
                  <a:cubicBezTo>
                    <a:pt x="243840" y="231648"/>
                    <a:pt x="251562" y="242244"/>
                    <a:pt x="259080" y="252984"/>
                  </a:cubicBezTo>
                  <a:cubicBezTo>
                    <a:pt x="262231" y="257486"/>
                    <a:pt x="268224" y="266700"/>
                    <a:pt x="268224" y="266700"/>
                  </a:cubicBezTo>
                  <a:cubicBezTo>
                    <a:pt x="272482" y="280895"/>
                    <a:pt x="274020" y="285164"/>
                    <a:pt x="277368" y="300228"/>
                  </a:cubicBezTo>
                  <a:cubicBezTo>
                    <a:pt x="278438" y="305041"/>
                    <a:pt x="280077" y="319922"/>
                    <a:pt x="281940" y="323088"/>
                  </a:cubicBezTo>
                  <a:cubicBezTo>
                    <a:pt x="284854" y="328042"/>
                    <a:pt x="289258" y="332234"/>
                    <a:pt x="294132" y="335280"/>
                  </a:cubicBezTo>
                  <a:cubicBezTo>
                    <a:pt x="338165" y="362800"/>
                    <a:pt x="387257" y="382649"/>
                    <a:pt x="428244" y="414528"/>
                  </a:cubicBezTo>
                  <a:cubicBezTo>
                    <a:pt x="432816" y="418084"/>
                    <a:pt x="436489" y="423293"/>
                    <a:pt x="441960" y="425196"/>
                  </a:cubicBezTo>
                  <a:cubicBezTo>
                    <a:pt x="483551" y="439662"/>
                    <a:pt x="611986" y="469921"/>
                    <a:pt x="568452" y="463296"/>
                  </a:cubicBezTo>
                  <a:cubicBezTo>
                    <a:pt x="529201" y="457323"/>
                    <a:pt x="506484" y="455779"/>
                    <a:pt x="472440" y="446532"/>
                  </a:cubicBezTo>
                  <a:cubicBezTo>
                    <a:pt x="439847" y="437680"/>
                    <a:pt x="405767" y="432817"/>
                    <a:pt x="374904" y="419100"/>
                  </a:cubicBezTo>
                  <a:cubicBezTo>
                    <a:pt x="361188" y="413004"/>
                    <a:pt x="347692" y="406386"/>
                    <a:pt x="333756" y="400812"/>
                  </a:cubicBezTo>
                  <a:cubicBezTo>
                    <a:pt x="331216" y="399796"/>
                    <a:pt x="328583" y="398987"/>
                    <a:pt x="326136" y="397764"/>
                  </a:cubicBezTo>
                  <a:cubicBezTo>
                    <a:pt x="324498" y="396945"/>
                    <a:pt x="323309" y="395271"/>
                    <a:pt x="321564" y="394716"/>
                  </a:cubicBezTo>
                  <a:cubicBezTo>
                    <a:pt x="312053" y="391690"/>
                    <a:pt x="302260" y="389636"/>
                    <a:pt x="292608" y="387096"/>
                  </a:cubicBezTo>
                  <a:cubicBezTo>
                    <a:pt x="311404" y="404876"/>
                    <a:pt x="328792" y="424273"/>
                    <a:pt x="348996" y="440436"/>
                  </a:cubicBezTo>
                  <a:cubicBezTo>
                    <a:pt x="354076" y="444500"/>
                    <a:pt x="359787" y="447882"/>
                    <a:pt x="364236" y="452628"/>
                  </a:cubicBezTo>
                  <a:cubicBezTo>
                    <a:pt x="367514" y="456124"/>
                    <a:pt x="369128" y="460880"/>
                    <a:pt x="371856" y="464820"/>
                  </a:cubicBezTo>
                  <a:cubicBezTo>
                    <a:pt x="378276" y="474094"/>
                    <a:pt x="386624" y="482163"/>
                    <a:pt x="391668" y="492252"/>
                  </a:cubicBezTo>
                  <a:cubicBezTo>
                    <a:pt x="393192" y="495300"/>
                    <a:pt x="399497" y="502398"/>
                    <a:pt x="396240" y="501396"/>
                  </a:cubicBezTo>
                  <a:cubicBezTo>
                    <a:pt x="387079" y="498577"/>
                    <a:pt x="380221" y="490835"/>
                    <a:pt x="371856" y="486156"/>
                  </a:cubicBezTo>
                  <a:cubicBezTo>
                    <a:pt x="350236" y="474063"/>
                    <a:pt x="327566" y="463849"/>
                    <a:pt x="306324" y="451104"/>
                  </a:cubicBezTo>
                  <a:cubicBezTo>
                    <a:pt x="303784" y="449580"/>
                    <a:pt x="300965" y="448445"/>
                    <a:pt x="298704" y="446532"/>
                  </a:cubicBezTo>
                  <a:cubicBezTo>
                    <a:pt x="294317" y="442820"/>
                    <a:pt x="290443" y="438533"/>
                    <a:pt x="286512" y="434340"/>
                  </a:cubicBezTo>
                  <a:cubicBezTo>
                    <a:pt x="277265" y="424477"/>
                    <a:pt x="272620" y="418539"/>
                    <a:pt x="265176" y="406908"/>
                  </a:cubicBezTo>
                  <a:cubicBezTo>
                    <a:pt x="260386" y="399423"/>
                    <a:pt x="251460" y="384048"/>
                    <a:pt x="251460" y="384048"/>
                  </a:cubicBezTo>
                  <a:cubicBezTo>
                    <a:pt x="247904" y="388620"/>
                    <a:pt x="244089" y="393002"/>
                    <a:pt x="240792" y="397764"/>
                  </a:cubicBezTo>
                  <a:cubicBezTo>
                    <a:pt x="239499" y="399632"/>
                    <a:pt x="239489" y="402406"/>
                    <a:pt x="237744" y="403860"/>
                  </a:cubicBezTo>
                  <a:cubicBezTo>
                    <a:pt x="227685" y="412243"/>
                    <a:pt x="216783" y="418570"/>
                    <a:pt x="205740" y="425196"/>
                  </a:cubicBezTo>
                  <a:cubicBezTo>
                    <a:pt x="185983" y="452856"/>
                    <a:pt x="215529" y="413340"/>
                    <a:pt x="178308" y="452628"/>
                  </a:cubicBezTo>
                  <a:cubicBezTo>
                    <a:pt x="169164" y="462280"/>
                    <a:pt x="161513" y="473607"/>
                    <a:pt x="150876" y="481584"/>
                  </a:cubicBezTo>
                  <a:cubicBezTo>
                    <a:pt x="146812" y="484632"/>
                    <a:pt x="142651" y="487555"/>
                    <a:pt x="138684" y="490728"/>
                  </a:cubicBezTo>
                  <a:cubicBezTo>
                    <a:pt x="135027" y="493654"/>
                    <a:pt x="131713" y="496997"/>
                    <a:pt x="128016" y="499872"/>
                  </a:cubicBezTo>
                  <a:cubicBezTo>
                    <a:pt x="122562" y="504114"/>
                    <a:pt x="116840" y="508000"/>
                    <a:pt x="111252" y="512064"/>
                  </a:cubicBezTo>
                  <a:cubicBezTo>
                    <a:pt x="114808" y="498348"/>
                    <a:pt x="115721" y="483658"/>
                    <a:pt x="121920" y="470916"/>
                  </a:cubicBezTo>
                  <a:cubicBezTo>
                    <a:pt x="127201" y="460061"/>
                    <a:pt x="141818" y="454850"/>
                    <a:pt x="150876" y="448056"/>
                  </a:cubicBezTo>
                  <a:cubicBezTo>
                    <a:pt x="153175" y="446332"/>
                    <a:pt x="154940" y="443992"/>
                    <a:pt x="156972" y="441960"/>
                  </a:cubicBezTo>
                  <a:cubicBezTo>
                    <a:pt x="157988" y="438912"/>
                    <a:pt x="159192" y="435920"/>
                    <a:pt x="160020" y="432816"/>
                  </a:cubicBezTo>
                  <a:cubicBezTo>
                    <a:pt x="161227" y="428291"/>
                    <a:pt x="160848" y="423224"/>
                    <a:pt x="163068" y="419100"/>
                  </a:cubicBezTo>
                  <a:cubicBezTo>
                    <a:pt x="164610" y="416236"/>
                    <a:pt x="168148" y="415036"/>
                    <a:pt x="170688" y="413004"/>
                  </a:cubicBezTo>
                  <a:cubicBezTo>
                    <a:pt x="173736" y="406400"/>
                    <a:pt x="176090" y="399429"/>
                    <a:pt x="179832" y="393192"/>
                  </a:cubicBezTo>
                  <a:cubicBezTo>
                    <a:pt x="187552" y="380325"/>
                    <a:pt x="191071" y="377381"/>
                    <a:pt x="199644" y="368808"/>
                  </a:cubicBezTo>
                  <a:cubicBezTo>
                    <a:pt x="199733" y="368454"/>
                    <a:pt x="203974" y="357880"/>
                    <a:pt x="198120" y="358140"/>
                  </a:cubicBezTo>
                  <a:cubicBezTo>
                    <a:pt x="176151" y="359116"/>
                    <a:pt x="132588" y="365760"/>
                    <a:pt x="132588" y="365760"/>
                  </a:cubicBezTo>
                  <a:cubicBezTo>
                    <a:pt x="75373" y="388646"/>
                    <a:pt x="114764" y="374569"/>
                    <a:pt x="60960" y="390144"/>
                  </a:cubicBezTo>
                  <a:cubicBezTo>
                    <a:pt x="52780" y="392512"/>
                    <a:pt x="44997" y="396501"/>
                    <a:pt x="36576" y="397764"/>
                  </a:cubicBezTo>
                  <a:cubicBezTo>
                    <a:pt x="24508" y="399574"/>
                    <a:pt x="12192" y="398780"/>
                    <a:pt x="0" y="399288"/>
                  </a:cubicBezTo>
                  <a:cubicBezTo>
                    <a:pt x="17780" y="392176"/>
                    <a:pt x="35393" y="384630"/>
                    <a:pt x="53340" y="377952"/>
                  </a:cubicBezTo>
                  <a:cubicBezTo>
                    <a:pt x="57266" y="376491"/>
                    <a:pt x="61665" y="376515"/>
                    <a:pt x="65532" y="374904"/>
                  </a:cubicBezTo>
                  <a:cubicBezTo>
                    <a:pt x="67877" y="373927"/>
                    <a:pt x="69450" y="371639"/>
                    <a:pt x="71628" y="370332"/>
                  </a:cubicBezTo>
                  <a:cubicBezTo>
                    <a:pt x="89603" y="359547"/>
                    <a:pt x="90528" y="362029"/>
                    <a:pt x="108204" y="347472"/>
                  </a:cubicBezTo>
                  <a:cubicBezTo>
                    <a:pt x="110715" y="345404"/>
                    <a:pt x="111511" y="341526"/>
                    <a:pt x="114300" y="339852"/>
                  </a:cubicBezTo>
                  <a:cubicBezTo>
                    <a:pt x="174796" y="303554"/>
                    <a:pt x="113574" y="348017"/>
                    <a:pt x="150876" y="320040"/>
                  </a:cubicBezTo>
                  <a:cubicBezTo>
                    <a:pt x="152400" y="317500"/>
                    <a:pt x="154348" y="315170"/>
                    <a:pt x="155448" y="312420"/>
                  </a:cubicBezTo>
                  <a:cubicBezTo>
                    <a:pt x="165830" y="286466"/>
                    <a:pt x="159727" y="271585"/>
                    <a:pt x="158496" y="237744"/>
                  </a:cubicBezTo>
                  <a:cubicBezTo>
                    <a:pt x="157422" y="208211"/>
                    <a:pt x="158312" y="221583"/>
                    <a:pt x="153924" y="199644"/>
                  </a:cubicBezTo>
                  <a:cubicBezTo>
                    <a:pt x="153318" y="196614"/>
                    <a:pt x="153377" y="193431"/>
                    <a:pt x="152400" y="190500"/>
                  </a:cubicBezTo>
                  <a:cubicBezTo>
                    <a:pt x="150818" y="185754"/>
                    <a:pt x="147886" y="181530"/>
                    <a:pt x="146304" y="176784"/>
                  </a:cubicBezTo>
                  <a:cubicBezTo>
                    <a:pt x="138220" y="152531"/>
                    <a:pt x="149002" y="173623"/>
                    <a:pt x="138684" y="147828"/>
                  </a:cubicBezTo>
                  <a:cubicBezTo>
                    <a:pt x="134546" y="137484"/>
                    <a:pt x="129493" y="127529"/>
                    <a:pt x="124968" y="117348"/>
                  </a:cubicBezTo>
                  <a:cubicBezTo>
                    <a:pt x="123397" y="113813"/>
                    <a:pt x="121967" y="110215"/>
                    <a:pt x="120396" y="106680"/>
                  </a:cubicBezTo>
                  <a:cubicBezTo>
                    <a:pt x="117903" y="101071"/>
                    <a:pt x="114979" y="95645"/>
                    <a:pt x="112776" y="89916"/>
                  </a:cubicBezTo>
                  <a:cubicBezTo>
                    <a:pt x="102137" y="62256"/>
                    <a:pt x="108148" y="76516"/>
                    <a:pt x="94488" y="47244"/>
                  </a:cubicBezTo>
                  <a:cubicBezTo>
                    <a:pt x="93472" y="42164"/>
                    <a:pt x="92541" y="37066"/>
                    <a:pt x="91440" y="32004"/>
                  </a:cubicBezTo>
                  <a:cubicBezTo>
                    <a:pt x="88377" y="17913"/>
                    <a:pt x="86997" y="12708"/>
                    <a:pt x="83820" y="0"/>
                  </a:cubicBezTo>
                  <a:lnTo>
                    <a:pt x="143256" y="7620"/>
                  </a:lnTo>
                  <a:close/>
                </a:path>
              </a:pathLst>
            </a:custGeom>
            <a:solidFill>
              <a:schemeClr val="accent4">
                <a:lumMod val="60000"/>
                <a:lumOff val="4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Shape 7">
              <a:extLst>
                <a:ext uri="{FF2B5EF4-FFF2-40B4-BE49-F238E27FC236}">
                  <a16:creationId xmlns:a16="http://schemas.microsoft.com/office/drawing/2014/main" id="{8EB84D16-2C36-A216-81BC-D2919A3414B3}"/>
                </a:ext>
              </a:extLst>
            </p:cNvPr>
            <p:cNvSpPr/>
            <p:nvPr/>
          </p:nvSpPr>
          <p:spPr>
            <a:xfrm>
              <a:off x="9172956" y="2939218"/>
              <a:ext cx="2209800" cy="1213104"/>
            </a:xfrm>
            <a:custGeom>
              <a:avLst/>
              <a:gdLst>
                <a:gd name="connsiteX0" fmla="*/ 382524 w 2209800"/>
                <a:gd name="connsiteY0" fmla="*/ 1107948 h 1213104"/>
                <a:gd name="connsiteX1" fmla="*/ 382524 w 2209800"/>
                <a:gd name="connsiteY1" fmla="*/ 1107948 h 1213104"/>
                <a:gd name="connsiteX2" fmla="*/ 446532 w 2209800"/>
                <a:gd name="connsiteY2" fmla="*/ 1103376 h 1213104"/>
                <a:gd name="connsiteX3" fmla="*/ 518160 w 2209800"/>
                <a:gd name="connsiteY3" fmla="*/ 1075944 h 1213104"/>
                <a:gd name="connsiteX4" fmla="*/ 548640 w 2209800"/>
                <a:gd name="connsiteY4" fmla="*/ 1059180 h 1213104"/>
                <a:gd name="connsiteX5" fmla="*/ 592836 w 2209800"/>
                <a:gd name="connsiteY5" fmla="*/ 1048512 h 1213104"/>
                <a:gd name="connsiteX6" fmla="*/ 626364 w 2209800"/>
                <a:gd name="connsiteY6" fmla="*/ 1036320 h 1213104"/>
                <a:gd name="connsiteX7" fmla="*/ 647700 w 2209800"/>
                <a:gd name="connsiteY7" fmla="*/ 1011936 h 1213104"/>
                <a:gd name="connsiteX8" fmla="*/ 705612 w 2209800"/>
                <a:gd name="connsiteY8" fmla="*/ 964692 h 1213104"/>
                <a:gd name="connsiteX9" fmla="*/ 734568 w 2209800"/>
                <a:gd name="connsiteY9" fmla="*/ 923544 h 1213104"/>
                <a:gd name="connsiteX10" fmla="*/ 819912 w 2209800"/>
                <a:gd name="connsiteY10" fmla="*/ 821436 h 1213104"/>
                <a:gd name="connsiteX11" fmla="*/ 873252 w 2209800"/>
                <a:gd name="connsiteY11" fmla="*/ 740664 h 1213104"/>
                <a:gd name="connsiteX12" fmla="*/ 928116 w 2209800"/>
                <a:gd name="connsiteY12" fmla="*/ 664464 h 1213104"/>
                <a:gd name="connsiteX13" fmla="*/ 976884 w 2209800"/>
                <a:gd name="connsiteY13" fmla="*/ 595884 h 1213104"/>
                <a:gd name="connsiteX14" fmla="*/ 995172 w 2209800"/>
                <a:gd name="connsiteY14" fmla="*/ 560832 h 1213104"/>
                <a:gd name="connsiteX15" fmla="*/ 1054608 w 2209800"/>
                <a:gd name="connsiteY15" fmla="*/ 487680 h 1213104"/>
                <a:gd name="connsiteX16" fmla="*/ 1071372 w 2209800"/>
                <a:gd name="connsiteY16" fmla="*/ 472440 h 1213104"/>
                <a:gd name="connsiteX17" fmla="*/ 1143000 w 2209800"/>
                <a:gd name="connsiteY17" fmla="*/ 434340 h 1213104"/>
                <a:gd name="connsiteX18" fmla="*/ 1245108 w 2209800"/>
                <a:gd name="connsiteY18" fmla="*/ 397764 h 1213104"/>
                <a:gd name="connsiteX19" fmla="*/ 1299972 w 2209800"/>
                <a:gd name="connsiteY19" fmla="*/ 393192 h 1213104"/>
                <a:gd name="connsiteX20" fmla="*/ 1412748 w 2209800"/>
                <a:gd name="connsiteY20" fmla="*/ 391668 h 1213104"/>
                <a:gd name="connsiteX21" fmla="*/ 1464564 w 2209800"/>
                <a:gd name="connsiteY21" fmla="*/ 382524 h 1213104"/>
                <a:gd name="connsiteX22" fmla="*/ 1510284 w 2209800"/>
                <a:gd name="connsiteY22" fmla="*/ 362712 h 1213104"/>
                <a:gd name="connsiteX23" fmla="*/ 1533144 w 2209800"/>
                <a:gd name="connsiteY23" fmla="*/ 352044 h 1213104"/>
                <a:gd name="connsiteX24" fmla="*/ 1595628 w 2209800"/>
                <a:gd name="connsiteY24" fmla="*/ 303276 h 1213104"/>
                <a:gd name="connsiteX25" fmla="*/ 1615440 w 2209800"/>
                <a:gd name="connsiteY25" fmla="*/ 281940 h 1213104"/>
                <a:gd name="connsiteX26" fmla="*/ 1650492 w 2209800"/>
                <a:gd name="connsiteY26" fmla="*/ 237744 h 1213104"/>
                <a:gd name="connsiteX27" fmla="*/ 1679448 w 2209800"/>
                <a:gd name="connsiteY27" fmla="*/ 182880 h 1213104"/>
                <a:gd name="connsiteX28" fmla="*/ 1712976 w 2209800"/>
                <a:gd name="connsiteY28" fmla="*/ 137160 h 1213104"/>
                <a:gd name="connsiteX29" fmla="*/ 1740408 w 2209800"/>
                <a:gd name="connsiteY29" fmla="*/ 96012 h 1213104"/>
                <a:gd name="connsiteX30" fmla="*/ 1812036 w 2209800"/>
                <a:gd name="connsiteY30" fmla="*/ 25908 h 1213104"/>
                <a:gd name="connsiteX31" fmla="*/ 1842516 w 2209800"/>
                <a:gd name="connsiteY31" fmla="*/ 1524 h 1213104"/>
                <a:gd name="connsiteX32" fmla="*/ 1895856 w 2209800"/>
                <a:gd name="connsiteY32" fmla="*/ 0 h 1213104"/>
                <a:gd name="connsiteX33" fmla="*/ 1969008 w 2209800"/>
                <a:gd name="connsiteY33" fmla="*/ 13716 h 1213104"/>
                <a:gd name="connsiteX34" fmla="*/ 1990344 w 2209800"/>
                <a:gd name="connsiteY34" fmla="*/ 21336 h 1213104"/>
                <a:gd name="connsiteX35" fmla="*/ 2001012 w 2209800"/>
                <a:gd name="connsiteY35" fmla="*/ 32004 h 1213104"/>
                <a:gd name="connsiteX36" fmla="*/ 2019300 w 2209800"/>
                <a:gd name="connsiteY36" fmla="*/ 44196 h 1213104"/>
                <a:gd name="connsiteX37" fmla="*/ 2033016 w 2209800"/>
                <a:gd name="connsiteY37" fmla="*/ 60960 h 1213104"/>
                <a:gd name="connsiteX38" fmla="*/ 2036064 w 2209800"/>
                <a:gd name="connsiteY38" fmla="*/ 68580 h 1213104"/>
                <a:gd name="connsiteX39" fmla="*/ 2069592 w 2209800"/>
                <a:gd name="connsiteY39" fmla="*/ 105156 h 1213104"/>
                <a:gd name="connsiteX40" fmla="*/ 2093976 w 2209800"/>
                <a:gd name="connsiteY40" fmla="*/ 131064 h 1213104"/>
                <a:gd name="connsiteX41" fmla="*/ 2112264 w 2209800"/>
                <a:gd name="connsiteY41" fmla="*/ 147828 h 1213104"/>
                <a:gd name="connsiteX42" fmla="*/ 2119884 w 2209800"/>
                <a:gd name="connsiteY42" fmla="*/ 156972 h 1213104"/>
                <a:gd name="connsiteX43" fmla="*/ 2170176 w 2209800"/>
                <a:gd name="connsiteY43" fmla="*/ 187452 h 1213104"/>
                <a:gd name="connsiteX44" fmla="*/ 2209800 w 2209800"/>
                <a:gd name="connsiteY44" fmla="*/ 202692 h 1213104"/>
                <a:gd name="connsiteX45" fmla="*/ 2202180 w 2209800"/>
                <a:gd name="connsiteY45" fmla="*/ 210312 h 1213104"/>
                <a:gd name="connsiteX46" fmla="*/ 2183892 w 2209800"/>
                <a:gd name="connsiteY46" fmla="*/ 216408 h 1213104"/>
                <a:gd name="connsiteX47" fmla="*/ 2138172 w 2209800"/>
                <a:gd name="connsiteY47" fmla="*/ 222504 h 1213104"/>
                <a:gd name="connsiteX48" fmla="*/ 2122932 w 2209800"/>
                <a:gd name="connsiteY48" fmla="*/ 224028 h 1213104"/>
                <a:gd name="connsiteX49" fmla="*/ 2095500 w 2209800"/>
                <a:gd name="connsiteY49" fmla="*/ 231648 h 1213104"/>
                <a:gd name="connsiteX50" fmla="*/ 2078736 w 2209800"/>
                <a:gd name="connsiteY50" fmla="*/ 234696 h 1213104"/>
                <a:gd name="connsiteX51" fmla="*/ 2106168 w 2209800"/>
                <a:gd name="connsiteY51" fmla="*/ 262128 h 1213104"/>
                <a:gd name="connsiteX52" fmla="*/ 2116836 w 2209800"/>
                <a:gd name="connsiteY52" fmla="*/ 269748 h 1213104"/>
                <a:gd name="connsiteX53" fmla="*/ 2150364 w 2209800"/>
                <a:gd name="connsiteY53" fmla="*/ 288036 h 1213104"/>
                <a:gd name="connsiteX54" fmla="*/ 2168652 w 2209800"/>
                <a:gd name="connsiteY54" fmla="*/ 291084 h 1213104"/>
                <a:gd name="connsiteX55" fmla="*/ 2183892 w 2209800"/>
                <a:gd name="connsiteY55" fmla="*/ 297180 h 1213104"/>
                <a:gd name="connsiteX56" fmla="*/ 2191512 w 2209800"/>
                <a:gd name="connsiteY56" fmla="*/ 298704 h 1213104"/>
                <a:gd name="connsiteX57" fmla="*/ 2058924 w 2209800"/>
                <a:gd name="connsiteY57" fmla="*/ 304800 h 1213104"/>
                <a:gd name="connsiteX58" fmla="*/ 2040636 w 2209800"/>
                <a:gd name="connsiteY58" fmla="*/ 315468 h 1213104"/>
                <a:gd name="connsiteX59" fmla="*/ 2039112 w 2209800"/>
                <a:gd name="connsiteY59" fmla="*/ 320040 h 1213104"/>
                <a:gd name="connsiteX60" fmla="*/ 2033016 w 2209800"/>
                <a:gd name="connsiteY60" fmla="*/ 332232 h 1213104"/>
                <a:gd name="connsiteX61" fmla="*/ 2023872 w 2209800"/>
                <a:gd name="connsiteY61" fmla="*/ 365760 h 1213104"/>
                <a:gd name="connsiteX62" fmla="*/ 2022348 w 2209800"/>
                <a:gd name="connsiteY62" fmla="*/ 391668 h 1213104"/>
                <a:gd name="connsiteX63" fmla="*/ 2017776 w 2209800"/>
                <a:gd name="connsiteY63" fmla="*/ 402336 h 1213104"/>
                <a:gd name="connsiteX64" fmla="*/ 2016252 w 2209800"/>
                <a:gd name="connsiteY64" fmla="*/ 431292 h 1213104"/>
                <a:gd name="connsiteX65" fmla="*/ 1999488 w 2209800"/>
                <a:gd name="connsiteY65" fmla="*/ 463296 h 1213104"/>
                <a:gd name="connsiteX66" fmla="*/ 1984248 w 2209800"/>
                <a:gd name="connsiteY66" fmla="*/ 489204 h 1213104"/>
                <a:gd name="connsiteX67" fmla="*/ 1947672 w 2209800"/>
                <a:gd name="connsiteY67" fmla="*/ 559308 h 1213104"/>
                <a:gd name="connsiteX68" fmla="*/ 1927860 w 2209800"/>
                <a:gd name="connsiteY68" fmla="*/ 832104 h 1213104"/>
                <a:gd name="connsiteX69" fmla="*/ 1909572 w 2209800"/>
                <a:gd name="connsiteY69" fmla="*/ 935736 h 1213104"/>
                <a:gd name="connsiteX70" fmla="*/ 1891284 w 2209800"/>
                <a:gd name="connsiteY70" fmla="*/ 996696 h 1213104"/>
                <a:gd name="connsiteX71" fmla="*/ 1885188 w 2209800"/>
                <a:gd name="connsiteY71" fmla="*/ 1022604 h 1213104"/>
                <a:gd name="connsiteX72" fmla="*/ 1859280 w 2209800"/>
                <a:gd name="connsiteY72" fmla="*/ 1057656 h 1213104"/>
                <a:gd name="connsiteX73" fmla="*/ 1836420 w 2209800"/>
                <a:gd name="connsiteY73" fmla="*/ 1074420 h 1213104"/>
                <a:gd name="connsiteX74" fmla="*/ 1754124 w 2209800"/>
                <a:gd name="connsiteY74" fmla="*/ 1100328 h 1213104"/>
                <a:gd name="connsiteX75" fmla="*/ 1720596 w 2209800"/>
                <a:gd name="connsiteY75" fmla="*/ 1109472 h 1213104"/>
                <a:gd name="connsiteX76" fmla="*/ 1691640 w 2209800"/>
                <a:gd name="connsiteY76" fmla="*/ 1117092 h 1213104"/>
                <a:gd name="connsiteX77" fmla="*/ 1620012 w 2209800"/>
                <a:gd name="connsiteY77" fmla="*/ 1136904 h 1213104"/>
                <a:gd name="connsiteX78" fmla="*/ 1565148 w 2209800"/>
                <a:gd name="connsiteY78" fmla="*/ 1146048 h 1213104"/>
                <a:gd name="connsiteX79" fmla="*/ 1539240 w 2209800"/>
                <a:gd name="connsiteY79" fmla="*/ 1150620 h 1213104"/>
                <a:gd name="connsiteX80" fmla="*/ 1508760 w 2209800"/>
                <a:gd name="connsiteY80" fmla="*/ 1159764 h 1213104"/>
                <a:gd name="connsiteX81" fmla="*/ 1499616 w 2209800"/>
                <a:gd name="connsiteY81" fmla="*/ 1162812 h 1213104"/>
                <a:gd name="connsiteX82" fmla="*/ 1431036 w 2209800"/>
                <a:gd name="connsiteY82" fmla="*/ 1164336 h 1213104"/>
                <a:gd name="connsiteX83" fmla="*/ 1127760 w 2209800"/>
                <a:gd name="connsiteY83" fmla="*/ 1167384 h 1213104"/>
                <a:gd name="connsiteX84" fmla="*/ 1121664 w 2209800"/>
                <a:gd name="connsiteY84" fmla="*/ 1173480 h 1213104"/>
                <a:gd name="connsiteX85" fmla="*/ 1097280 w 2209800"/>
                <a:gd name="connsiteY85" fmla="*/ 1190244 h 1213104"/>
                <a:gd name="connsiteX86" fmla="*/ 1089660 w 2209800"/>
                <a:gd name="connsiteY86" fmla="*/ 1200912 h 1213104"/>
                <a:gd name="connsiteX87" fmla="*/ 1078992 w 2209800"/>
                <a:gd name="connsiteY87" fmla="*/ 1203960 h 1213104"/>
                <a:gd name="connsiteX88" fmla="*/ 1065276 w 2209800"/>
                <a:gd name="connsiteY88" fmla="*/ 1210056 h 1213104"/>
                <a:gd name="connsiteX89" fmla="*/ 1033272 w 2209800"/>
                <a:gd name="connsiteY89" fmla="*/ 1213104 h 1213104"/>
                <a:gd name="connsiteX90" fmla="*/ 990600 w 2209800"/>
                <a:gd name="connsiteY90" fmla="*/ 1210056 h 1213104"/>
                <a:gd name="connsiteX91" fmla="*/ 975360 w 2209800"/>
                <a:gd name="connsiteY91" fmla="*/ 1203960 h 1213104"/>
                <a:gd name="connsiteX92" fmla="*/ 952500 w 2209800"/>
                <a:gd name="connsiteY92" fmla="*/ 1197864 h 1213104"/>
                <a:gd name="connsiteX93" fmla="*/ 917448 w 2209800"/>
                <a:gd name="connsiteY93" fmla="*/ 1181100 h 1213104"/>
                <a:gd name="connsiteX94" fmla="*/ 909828 w 2209800"/>
                <a:gd name="connsiteY94" fmla="*/ 1179576 h 1213104"/>
                <a:gd name="connsiteX95" fmla="*/ 821436 w 2209800"/>
                <a:gd name="connsiteY95" fmla="*/ 1171956 h 1213104"/>
                <a:gd name="connsiteX96" fmla="*/ 795528 w 2209800"/>
                <a:gd name="connsiteY96" fmla="*/ 1176528 h 1213104"/>
                <a:gd name="connsiteX97" fmla="*/ 560832 w 2209800"/>
                <a:gd name="connsiteY97" fmla="*/ 1182624 h 1213104"/>
                <a:gd name="connsiteX98" fmla="*/ 525780 w 2209800"/>
                <a:gd name="connsiteY98" fmla="*/ 1184148 h 1213104"/>
                <a:gd name="connsiteX99" fmla="*/ 441960 w 2209800"/>
                <a:gd name="connsiteY99" fmla="*/ 1185672 h 1213104"/>
                <a:gd name="connsiteX100" fmla="*/ 422148 w 2209800"/>
                <a:gd name="connsiteY100" fmla="*/ 1191768 h 1213104"/>
                <a:gd name="connsiteX101" fmla="*/ 176784 w 2209800"/>
                <a:gd name="connsiteY101" fmla="*/ 1188720 h 1213104"/>
                <a:gd name="connsiteX102" fmla="*/ 163068 w 2209800"/>
                <a:gd name="connsiteY102" fmla="*/ 1184148 h 1213104"/>
                <a:gd name="connsiteX103" fmla="*/ 114300 w 2209800"/>
                <a:gd name="connsiteY103" fmla="*/ 1178052 h 1213104"/>
                <a:gd name="connsiteX104" fmla="*/ 0 w 2209800"/>
                <a:gd name="connsiteY104" fmla="*/ 1176528 h 1213104"/>
                <a:gd name="connsiteX105" fmla="*/ 54864 w 2209800"/>
                <a:gd name="connsiteY105" fmla="*/ 1171956 h 1213104"/>
                <a:gd name="connsiteX106" fmla="*/ 108204 w 2209800"/>
                <a:gd name="connsiteY106" fmla="*/ 1167384 h 1213104"/>
                <a:gd name="connsiteX107" fmla="*/ 140208 w 2209800"/>
                <a:gd name="connsiteY107" fmla="*/ 1161288 h 1213104"/>
                <a:gd name="connsiteX108" fmla="*/ 163068 w 2209800"/>
                <a:gd name="connsiteY108" fmla="*/ 1152144 h 1213104"/>
                <a:gd name="connsiteX109" fmla="*/ 172212 w 2209800"/>
                <a:gd name="connsiteY109" fmla="*/ 1146048 h 1213104"/>
                <a:gd name="connsiteX110" fmla="*/ 190500 w 2209800"/>
                <a:gd name="connsiteY110" fmla="*/ 1139952 h 1213104"/>
                <a:gd name="connsiteX111" fmla="*/ 201168 w 2209800"/>
                <a:gd name="connsiteY111" fmla="*/ 1135380 h 1213104"/>
                <a:gd name="connsiteX112" fmla="*/ 230124 w 2209800"/>
                <a:gd name="connsiteY112" fmla="*/ 1124712 h 1213104"/>
                <a:gd name="connsiteX113" fmla="*/ 272796 w 2209800"/>
                <a:gd name="connsiteY113" fmla="*/ 1118616 h 1213104"/>
                <a:gd name="connsiteX114" fmla="*/ 286512 w 2209800"/>
                <a:gd name="connsiteY114" fmla="*/ 1117092 h 1213104"/>
                <a:gd name="connsiteX115" fmla="*/ 309372 w 2209800"/>
                <a:gd name="connsiteY115" fmla="*/ 1114044 h 1213104"/>
                <a:gd name="connsiteX116" fmla="*/ 339852 w 2209800"/>
                <a:gd name="connsiteY116" fmla="*/ 1106424 h 1213104"/>
                <a:gd name="connsiteX117" fmla="*/ 355092 w 2209800"/>
                <a:gd name="connsiteY117" fmla="*/ 1103376 h 1213104"/>
                <a:gd name="connsiteX118" fmla="*/ 382524 w 2209800"/>
                <a:gd name="connsiteY118" fmla="*/ 1107948 h 1213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2209800" h="1213104">
                  <a:moveTo>
                    <a:pt x="382524" y="1107948"/>
                  </a:moveTo>
                  <a:lnTo>
                    <a:pt x="382524" y="1107948"/>
                  </a:lnTo>
                  <a:cubicBezTo>
                    <a:pt x="389520" y="1107657"/>
                    <a:pt x="436205" y="1106554"/>
                    <a:pt x="446532" y="1103376"/>
                  </a:cubicBezTo>
                  <a:cubicBezTo>
                    <a:pt x="470968" y="1095857"/>
                    <a:pt x="495758" y="1088265"/>
                    <a:pt x="518160" y="1075944"/>
                  </a:cubicBezTo>
                  <a:cubicBezTo>
                    <a:pt x="528320" y="1070356"/>
                    <a:pt x="537756" y="1063178"/>
                    <a:pt x="548640" y="1059180"/>
                  </a:cubicBezTo>
                  <a:cubicBezTo>
                    <a:pt x="562866" y="1053954"/>
                    <a:pt x="578297" y="1052788"/>
                    <a:pt x="592836" y="1048512"/>
                  </a:cubicBezTo>
                  <a:cubicBezTo>
                    <a:pt x="604245" y="1045156"/>
                    <a:pt x="615188" y="1040384"/>
                    <a:pt x="626364" y="1036320"/>
                  </a:cubicBezTo>
                  <a:cubicBezTo>
                    <a:pt x="633476" y="1028192"/>
                    <a:pt x="639688" y="1019178"/>
                    <a:pt x="647700" y="1011936"/>
                  </a:cubicBezTo>
                  <a:cubicBezTo>
                    <a:pt x="666182" y="995231"/>
                    <a:pt x="691275" y="985066"/>
                    <a:pt x="705612" y="964692"/>
                  </a:cubicBezTo>
                  <a:cubicBezTo>
                    <a:pt x="715264" y="950976"/>
                    <a:pt x="724108" y="936654"/>
                    <a:pt x="734568" y="923544"/>
                  </a:cubicBezTo>
                  <a:cubicBezTo>
                    <a:pt x="762234" y="888869"/>
                    <a:pt x="795467" y="858452"/>
                    <a:pt x="819912" y="821436"/>
                  </a:cubicBezTo>
                  <a:cubicBezTo>
                    <a:pt x="837692" y="794512"/>
                    <a:pt x="854958" y="767242"/>
                    <a:pt x="873252" y="740664"/>
                  </a:cubicBezTo>
                  <a:cubicBezTo>
                    <a:pt x="889162" y="717550"/>
                    <a:pt x="914315" y="688881"/>
                    <a:pt x="928116" y="664464"/>
                  </a:cubicBezTo>
                  <a:cubicBezTo>
                    <a:pt x="986904" y="560454"/>
                    <a:pt x="904266" y="701297"/>
                    <a:pt x="976884" y="595884"/>
                  </a:cubicBezTo>
                  <a:cubicBezTo>
                    <a:pt x="984360" y="585031"/>
                    <a:pt x="987484" y="571536"/>
                    <a:pt x="995172" y="560832"/>
                  </a:cubicBezTo>
                  <a:cubicBezTo>
                    <a:pt x="1013501" y="535315"/>
                    <a:pt x="1031361" y="508814"/>
                    <a:pt x="1054608" y="487680"/>
                  </a:cubicBezTo>
                  <a:cubicBezTo>
                    <a:pt x="1060196" y="482600"/>
                    <a:pt x="1064906" y="476342"/>
                    <a:pt x="1071372" y="472440"/>
                  </a:cubicBezTo>
                  <a:cubicBezTo>
                    <a:pt x="1094526" y="458468"/>
                    <a:pt x="1117823" y="444213"/>
                    <a:pt x="1143000" y="434340"/>
                  </a:cubicBezTo>
                  <a:cubicBezTo>
                    <a:pt x="1170341" y="423618"/>
                    <a:pt x="1211243" y="403740"/>
                    <a:pt x="1245108" y="397764"/>
                  </a:cubicBezTo>
                  <a:cubicBezTo>
                    <a:pt x="1258170" y="395459"/>
                    <a:pt x="1286718" y="393480"/>
                    <a:pt x="1299972" y="393192"/>
                  </a:cubicBezTo>
                  <a:lnTo>
                    <a:pt x="1412748" y="391668"/>
                  </a:lnTo>
                  <a:cubicBezTo>
                    <a:pt x="1430020" y="388620"/>
                    <a:pt x="1448877" y="390368"/>
                    <a:pt x="1464564" y="382524"/>
                  </a:cubicBezTo>
                  <a:cubicBezTo>
                    <a:pt x="1492461" y="368575"/>
                    <a:pt x="1459515" y="384666"/>
                    <a:pt x="1510284" y="362712"/>
                  </a:cubicBezTo>
                  <a:cubicBezTo>
                    <a:pt x="1518002" y="359374"/>
                    <a:pt x="1526071" y="356591"/>
                    <a:pt x="1533144" y="352044"/>
                  </a:cubicBezTo>
                  <a:cubicBezTo>
                    <a:pt x="1546275" y="343603"/>
                    <a:pt x="1580838" y="317519"/>
                    <a:pt x="1595628" y="303276"/>
                  </a:cubicBezTo>
                  <a:cubicBezTo>
                    <a:pt x="1602619" y="296544"/>
                    <a:pt x="1609049" y="289244"/>
                    <a:pt x="1615440" y="281940"/>
                  </a:cubicBezTo>
                  <a:cubicBezTo>
                    <a:pt x="1619890" y="276854"/>
                    <a:pt x="1644554" y="248081"/>
                    <a:pt x="1650492" y="237744"/>
                  </a:cubicBezTo>
                  <a:cubicBezTo>
                    <a:pt x="1660793" y="219813"/>
                    <a:pt x="1667977" y="200086"/>
                    <a:pt x="1679448" y="182880"/>
                  </a:cubicBezTo>
                  <a:cubicBezTo>
                    <a:pt x="1733899" y="101203"/>
                    <a:pt x="1652953" y="221192"/>
                    <a:pt x="1712976" y="137160"/>
                  </a:cubicBezTo>
                  <a:cubicBezTo>
                    <a:pt x="1722557" y="123746"/>
                    <a:pt x="1729380" y="108265"/>
                    <a:pt x="1740408" y="96012"/>
                  </a:cubicBezTo>
                  <a:cubicBezTo>
                    <a:pt x="1764258" y="69512"/>
                    <a:pt x="1778945" y="52381"/>
                    <a:pt x="1812036" y="25908"/>
                  </a:cubicBezTo>
                  <a:cubicBezTo>
                    <a:pt x="1822196" y="17780"/>
                    <a:pt x="1829510" y="1896"/>
                    <a:pt x="1842516" y="1524"/>
                  </a:cubicBezTo>
                  <a:lnTo>
                    <a:pt x="1895856" y="0"/>
                  </a:lnTo>
                  <a:cubicBezTo>
                    <a:pt x="1920240" y="4572"/>
                    <a:pt x="1944808" y="8252"/>
                    <a:pt x="1969008" y="13716"/>
                  </a:cubicBezTo>
                  <a:cubicBezTo>
                    <a:pt x="1976374" y="15379"/>
                    <a:pt x="1983787" y="17589"/>
                    <a:pt x="1990344" y="21336"/>
                  </a:cubicBezTo>
                  <a:cubicBezTo>
                    <a:pt x="1994710" y="23831"/>
                    <a:pt x="1997065" y="28888"/>
                    <a:pt x="2001012" y="32004"/>
                  </a:cubicBezTo>
                  <a:cubicBezTo>
                    <a:pt x="2006762" y="36544"/>
                    <a:pt x="2013439" y="39800"/>
                    <a:pt x="2019300" y="44196"/>
                  </a:cubicBezTo>
                  <a:cubicBezTo>
                    <a:pt x="2024113" y="47806"/>
                    <a:pt x="2030375" y="56433"/>
                    <a:pt x="2033016" y="60960"/>
                  </a:cubicBezTo>
                  <a:cubicBezTo>
                    <a:pt x="2034394" y="63323"/>
                    <a:pt x="2034320" y="66472"/>
                    <a:pt x="2036064" y="68580"/>
                  </a:cubicBezTo>
                  <a:cubicBezTo>
                    <a:pt x="2046609" y="81322"/>
                    <a:pt x="2058349" y="93026"/>
                    <a:pt x="2069592" y="105156"/>
                  </a:cubicBezTo>
                  <a:cubicBezTo>
                    <a:pt x="2077654" y="113854"/>
                    <a:pt x="2085234" y="123050"/>
                    <a:pt x="2093976" y="131064"/>
                  </a:cubicBezTo>
                  <a:cubicBezTo>
                    <a:pt x="2100072" y="136652"/>
                    <a:pt x="2106416" y="141980"/>
                    <a:pt x="2112264" y="147828"/>
                  </a:cubicBezTo>
                  <a:cubicBezTo>
                    <a:pt x="2115070" y="150634"/>
                    <a:pt x="2116610" y="154732"/>
                    <a:pt x="2119884" y="156972"/>
                  </a:cubicBezTo>
                  <a:cubicBezTo>
                    <a:pt x="2136062" y="168041"/>
                    <a:pt x="2153809" y="176664"/>
                    <a:pt x="2170176" y="187452"/>
                  </a:cubicBezTo>
                  <a:cubicBezTo>
                    <a:pt x="2198940" y="206410"/>
                    <a:pt x="2173295" y="200258"/>
                    <a:pt x="2209800" y="202692"/>
                  </a:cubicBezTo>
                  <a:cubicBezTo>
                    <a:pt x="2207260" y="205232"/>
                    <a:pt x="2205085" y="208199"/>
                    <a:pt x="2202180" y="210312"/>
                  </a:cubicBezTo>
                  <a:cubicBezTo>
                    <a:pt x="2195100" y="215461"/>
                    <a:pt x="2192020" y="215053"/>
                    <a:pt x="2183892" y="216408"/>
                  </a:cubicBezTo>
                  <a:cubicBezTo>
                    <a:pt x="2165071" y="227701"/>
                    <a:pt x="2180528" y="220084"/>
                    <a:pt x="2138172" y="222504"/>
                  </a:cubicBezTo>
                  <a:cubicBezTo>
                    <a:pt x="2133075" y="222795"/>
                    <a:pt x="2128012" y="223520"/>
                    <a:pt x="2122932" y="224028"/>
                  </a:cubicBezTo>
                  <a:cubicBezTo>
                    <a:pt x="2111345" y="227890"/>
                    <a:pt x="2110025" y="228590"/>
                    <a:pt x="2095500" y="231648"/>
                  </a:cubicBezTo>
                  <a:cubicBezTo>
                    <a:pt x="2060916" y="238929"/>
                    <a:pt x="2101053" y="229117"/>
                    <a:pt x="2078736" y="234696"/>
                  </a:cubicBezTo>
                  <a:cubicBezTo>
                    <a:pt x="2087508" y="247855"/>
                    <a:pt x="2083219" y="242173"/>
                    <a:pt x="2106168" y="262128"/>
                  </a:cubicBezTo>
                  <a:cubicBezTo>
                    <a:pt x="2109466" y="264995"/>
                    <a:pt x="2113066" y="267538"/>
                    <a:pt x="2116836" y="269748"/>
                  </a:cubicBezTo>
                  <a:cubicBezTo>
                    <a:pt x="2127819" y="276186"/>
                    <a:pt x="2137807" y="285943"/>
                    <a:pt x="2150364" y="288036"/>
                  </a:cubicBezTo>
                  <a:lnTo>
                    <a:pt x="2168652" y="291084"/>
                  </a:lnTo>
                  <a:cubicBezTo>
                    <a:pt x="2173732" y="293116"/>
                    <a:pt x="2178701" y="295450"/>
                    <a:pt x="2183892" y="297180"/>
                  </a:cubicBezTo>
                  <a:cubicBezTo>
                    <a:pt x="2186349" y="297999"/>
                    <a:pt x="2194033" y="298111"/>
                    <a:pt x="2191512" y="298704"/>
                  </a:cubicBezTo>
                  <a:cubicBezTo>
                    <a:pt x="2155066" y="307279"/>
                    <a:pt x="2082004" y="304445"/>
                    <a:pt x="2058924" y="304800"/>
                  </a:cubicBezTo>
                  <a:cubicBezTo>
                    <a:pt x="2052828" y="308356"/>
                    <a:pt x="2046230" y="311165"/>
                    <a:pt x="2040636" y="315468"/>
                  </a:cubicBezTo>
                  <a:cubicBezTo>
                    <a:pt x="2039363" y="316447"/>
                    <a:pt x="2039777" y="318578"/>
                    <a:pt x="2039112" y="320040"/>
                  </a:cubicBezTo>
                  <a:cubicBezTo>
                    <a:pt x="2037232" y="324176"/>
                    <a:pt x="2034569" y="327962"/>
                    <a:pt x="2033016" y="332232"/>
                  </a:cubicBezTo>
                  <a:cubicBezTo>
                    <a:pt x="2030117" y="340204"/>
                    <a:pt x="2026251" y="356242"/>
                    <a:pt x="2023872" y="365760"/>
                  </a:cubicBezTo>
                  <a:cubicBezTo>
                    <a:pt x="2023364" y="374396"/>
                    <a:pt x="2023770" y="383135"/>
                    <a:pt x="2022348" y="391668"/>
                  </a:cubicBezTo>
                  <a:cubicBezTo>
                    <a:pt x="2021712" y="395484"/>
                    <a:pt x="2018364" y="398512"/>
                    <a:pt x="2017776" y="402336"/>
                  </a:cubicBezTo>
                  <a:cubicBezTo>
                    <a:pt x="2016306" y="411889"/>
                    <a:pt x="2017894" y="421767"/>
                    <a:pt x="2016252" y="431292"/>
                  </a:cubicBezTo>
                  <a:cubicBezTo>
                    <a:pt x="2014290" y="442671"/>
                    <a:pt x="2005111" y="454035"/>
                    <a:pt x="1999488" y="463296"/>
                  </a:cubicBezTo>
                  <a:cubicBezTo>
                    <a:pt x="1994288" y="471860"/>
                    <a:pt x="1989338" y="480574"/>
                    <a:pt x="1984248" y="489204"/>
                  </a:cubicBezTo>
                  <a:cubicBezTo>
                    <a:pt x="1957430" y="534678"/>
                    <a:pt x="1970034" y="510518"/>
                    <a:pt x="1947672" y="559308"/>
                  </a:cubicBezTo>
                  <a:cubicBezTo>
                    <a:pt x="1923674" y="673300"/>
                    <a:pt x="1951467" y="534065"/>
                    <a:pt x="1927860" y="832104"/>
                  </a:cubicBezTo>
                  <a:cubicBezTo>
                    <a:pt x="1927577" y="835672"/>
                    <a:pt x="1913444" y="920703"/>
                    <a:pt x="1909572" y="935736"/>
                  </a:cubicBezTo>
                  <a:cubicBezTo>
                    <a:pt x="1904280" y="956280"/>
                    <a:pt x="1896143" y="976045"/>
                    <a:pt x="1891284" y="996696"/>
                  </a:cubicBezTo>
                  <a:cubicBezTo>
                    <a:pt x="1889252" y="1005332"/>
                    <a:pt x="1888744" y="1014476"/>
                    <a:pt x="1885188" y="1022604"/>
                  </a:cubicBezTo>
                  <a:cubicBezTo>
                    <a:pt x="1882588" y="1028546"/>
                    <a:pt x="1866759" y="1051197"/>
                    <a:pt x="1859280" y="1057656"/>
                  </a:cubicBezTo>
                  <a:cubicBezTo>
                    <a:pt x="1852129" y="1063832"/>
                    <a:pt x="1844641" y="1069761"/>
                    <a:pt x="1836420" y="1074420"/>
                  </a:cubicBezTo>
                  <a:cubicBezTo>
                    <a:pt x="1819052" y="1084262"/>
                    <a:pt x="1759744" y="1098762"/>
                    <a:pt x="1754124" y="1100328"/>
                  </a:cubicBezTo>
                  <a:lnTo>
                    <a:pt x="1720596" y="1109472"/>
                  </a:lnTo>
                  <a:cubicBezTo>
                    <a:pt x="1710956" y="1112058"/>
                    <a:pt x="1701200" y="1114224"/>
                    <a:pt x="1691640" y="1117092"/>
                  </a:cubicBezTo>
                  <a:cubicBezTo>
                    <a:pt x="1656999" y="1127484"/>
                    <a:pt x="1650492" y="1130438"/>
                    <a:pt x="1620012" y="1136904"/>
                  </a:cubicBezTo>
                  <a:cubicBezTo>
                    <a:pt x="1594949" y="1142220"/>
                    <a:pt x="1592106" y="1141677"/>
                    <a:pt x="1565148" y="1146048"/>
                  </a:cubicBezTo>
                  <a:cubicBezTo>
                    <a:pt x="1556492" y="1147452"/>
                    <a:pt x="1547876" y="1149096"/>
                    <a:pt x="1539240" y="1150620"/>
                  </a:cubicBezTo>
                  <a:cubicBezTo>
                    <a:pt x="1522823" y="1157187"/>
                    <a:pt x="1538514" y="1151263"/>
                    <a:pt x="1508760" y="1159764"/>
                  </a:cubicBezTo>
                  <a:cubicBezTo>
                    <a:pt x="1505671" y="1160647"/>
                    <a:pt x="1502823" y="1162623"/>
                    <a:pt x="1499616" y="1162812"/>
                  </a:cubicBezTo>
                  <a:cubicBezTo>
                    <a:pt x="1476790" y="1164155"/>
                    <a:pt x="1453900" y="1164055"/>
                    <a:pt x="1431036" y="1164336"/>
                  </a:cubicBezTo>
                  <a:lnTo>
                    <a:pt x="1127760" y="1167384"/>
                  </a:lnTo>
                  <a:cubicBezTo>
                    <a:pt x="1125728" y="1169416"/>
                    <a:pt x="1123963" y="1171756"/>
                    <a:pt x="1121664" y="1173480"/>
                  </a:cubicBezTo>
                  <a:cubicBezTo>
                    <a:pt x="1113773" y="1179398"/>
                    <a:pt x="1104769" y="1183825"/>
                    <a:pt x="1097280" y="1190244"/>
                  </a:cubicBezTo>
                  <a:cubicBezTo>
                    <a:pt x="1093962" y="1193088"/>
                    <a:pt x="1093156" y="1198290"/>
                    <a:pt x="1089660" y="1200912"/>
                  </a:cubicBezTo>
                  <a:cubicBezTo>
                    <a:pt x="1086701" y="1203131"/>
                    <a:pt x="1082455" y="1202661"/>
                    <a:pt x="1078992" y="1203960"/>
                  </a:cubicBezTo>
                  <a:cubicBezTo>
                    <a:pt x="1074307" y="1205717"/>
                    <a:pt x="1070022" y="1208474"/>
                    <a:pt x="1065276" y="1210056"/>
                  </a:cubicBezTo>
                  <a:cubicBezTo>
                    <a:pt x="1059022" y="1212141"/>
                    <a:pt x="1033455" y="1213092"/>
                    <a:pt x="1033272" y="1213104"/>
                  </a:cubicBezTo>
                  <a:cubicBezTo>
                    <a:pt x="1019048" y="1212088"/>
                    <a:pt x="1004686" y="1212280"/>
                    <a:pt x="990600" y="1210056"/>
                  </a:cubicBezTo>
                  <a:cubicBezTo>
                    <a:pt x="985196" y="1209203"/>
                    <a:pt x="980571" y="1205628"/>
                    <a:pt x="975360" y="1203960"/>
                  </a:cubicBezTo>
                  <a:cubicBezTo>
                    <a:pt x="967849" y="1201556"/>
                    <a:pt x="960120" y="1199896"/>
                    <a:pt x="952500" y="1197864"/>
                  </a:cubicBezTo>
                  <a:cubicBezTo>
                    <a:pt x="935273" y="1187528"/>
                    <a:pt x="937916" y="1187923"/>
                    <a:pt x="917448" y="1181100"/>
                  </a:cubicBezTo>
                  <a:cubicBezTo>
                    <a:pt x="914991" y="1180281"/>
                    <a:pt x="912390" y="1179956"/>
                    <a:pt x="909828" y="1179576"/>
                  </a:cubicBezTo>
                  <a:cubicBezTo>
                    <a:pt x="864729" y="1172895"/>
                    <a:pt x="876882" y="1175036"/>
                    <a:pt x="821436" y="1171956"/>
                  </a:cubicBezTo>
                  <a:cubicBezTo>
                    <a:pt x="812800" y="1173480"/>
                    <a:pt x="804235" y="1175483"/>
                    <a:pt x="795528" y="1176528"/>
                  </a:cubicBezTo>
                  <a:cubicBezTo>
                    <a:pt x="713050" y="1186425"/>
                    <a:pt x="656051" y="1181837"/>
                    <a:pt x="560832" y="1182624"/>
                  </a:cubicBezTo>
                  <a:lnTo>
                    <a:pt x="525780" y="1184148"/>
                  </a:lnTo>
                  <a:lnTo>
                    <a:pt x="441960" y="1185672"/>
                  </a:lnTo>
                  <a:cubicBezTo>
                    <a:pt x="435069" y="1186179"/>
                    <a:pt x="428752" y="1189736"/>
                    <a:pt x="422148" y="1191768"/>
                  </a:cubicBezTo>
                  <a:lnTo>
                    <a:pt x="176784" y="1188720"/>
                  </a:lnTo>
                  <a:cubicBezTo>
                    <a:pt x="171967" y="1188578"/>
                    <a:pt x="167819" y="1184959"/>
                    <a:pt x="163068" y="1184148"/>
                  </a:cubicBezTo>
                  <a:cubicBezTo>
                    <a:pt x="146919" y="1181391"/>
                    <a:pt x="130665" y="1178817"/>
                    <a:pt x="114300" y="1178052"/>
                  </a:cubicBezTo>
                  <a:cubicBezTo>
                    <a:pt x="76238" y="1176273"/>
                    <a:pt x="38100" y="1177036"/>
                    <a:pt x="0" y="1176528"/>
                  </a:cubicBezTo>
                  <a:lnTo>
                    <a:pt x="54864" y="1171956"/>
                  </a:lnTo>
                  <a:cubicBezTo>
                    <a:pt x="74202" y="1170439"/>
                    <a:pt x="88455" y="1170274"/>
                    <a:pt x="108204" y="1167384"/>
                  </a:cubicBezTo>
                  <a:cubicBezTo>
                    <a:pt x="118949" y="1165812"/>
                    <a:pt x="129540" y="1163320"/>
                    <a:pt x="140208" y="1161288"/>
                  </a:cubicBezTo>
                  <a:cubicBezTo>
                    <a:pt x="147828" y="1158240"/>
                    <a:pt x="156239" y="1156696"/>
                    <a:pt x="163068" y="1152144"/>
                  </a:cubicBezTo>
                  <a:cubicBezTo>
                    <a:pt x="166116" y="1150112"/>
                    <a:pt x="168935" y="1147686"/>
                    <a:pt x="172212" y="1146048"/>
                  </a:cubicBezTo>
                  <a:cubicBezTo>
                    <a:pt x="191190" y="1136559"/>
                    <a:pt x="177865" y="1144547"/>
                    <a:pt x="190500" y="1139952"/>
                  </a:cubicBezTo>
                  <a:cubicBezTo>
                    <a:pt x="194136" y="1138630"/>
                    <a:pt x="197646" y="1136981"/>
                    <a:pt x="201168" y="1135380"/>
                  </a:cubicBezTo>
                  <a:cubicBezTo>
                    <a:pt x="211494" y="1130686"/>
                    <a:pt x="215552" y="1126169"/>
                    <a:pt x="230124" y="1124712"/>
                  </a:cubicBezTo>
                  <a:cubicBezTo>
                    <a:pt x="261465" y="1121578"/>
                    <a:pt x="227840" y="1125276"/>
                    <a:pt x="272796" y="1118616"/>
                  </a:cubicBezTo>
                  <a:cubicBezTo>
                    <a:pt x="277346" y="1117942"/>
                    <a:pt x="281947" y="1117663"/>
                    <a:pt x="286512" y="1117092"/>
                  </a:cubicBezTo>
                  <a:lnTo>
                    <a:pt x="309372" y="1114044"/>
                  </a:lnTo>
                  <a:cubicBezTo>
                    <a:pt x="321775" y="1109910"/>
                    <a:pt x="315612" y="1111811"/>
                    <a:pt x="339852" y="1106424"/>
                  </a:cubicBezTo>
                  <a:cubicBezTo>
                    <a:pt x="344909" y="1105300"/>
                    <a:pt x="349990" y="1104276"/>
                    <a:pt x="355092" y="1103376"/>
                  </a:cubicBezTo>
                  <a:lnTo>
                    <a:pt x="382524" y="1107948"/>
                  </a:lnTo>
                  <a:close/>
                </a:path>
              </a:pathLst>
            </a:custGeom>
            <a:solidFill>
              <a:srgbClr val="FFFF00"/>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CBBBB01-0255-9571-4A07-B59FF44BCF3B}"/>
                </a:ext>
              </a:extLst>
            </p:cNvPr>
            <p:cNvSpPr/>
            <p:nvPr/>
          </p:nvSpPr>
          <p:spPr>
            <a:xfrm>
              <a:off x="9631514" y="3328416"/>
              <a:ext cx="1243750" cy="735378"/>
            </a:xfrm>
            <a:custGeom>
              <a:avLst/>
              <a:gdLst>
                <a:gd name="connsiteX0" fmla="*/ 934378 w 1243750"/>
                <a:gd name="connsiteY0" fmla="*/ 1524 h 735378"/>
                <a:gd name="connsiteX1" fmla="*/ 934378 w 1243750"/>
                <a:gd name="connsiteY1" fmla="*/ 1524 h 735378"/>
                <a:gd name="connsiteX2" fmla="*/ 1162978 w 1243750"/>
                <a:gd name="connsiteY2" fmla="*/ 6096 h 735378"/>
                <a:gd name="connsiteX3" fmla="*/ 1188886 w 1243750"/>
                <a:gd name="connsiteY3" fmla="*/ 10668 h 735378"/>
                <a:gd name="connsiteX4" fmla="*/ 1204126 w 1243750"/>
                <a:gd name="connsiteY4" fmla="*/ 16764 h 735378"/>
                <a:gd name="connsiteX5" fmla="*/ 1210222 w 1243750"/>
                <a:gd name="connsiteY5" fmla="*/ 21336 h 735378"/>
                <a:gd name="connsiteX6" fmla="*/ 1217842 w 1243750"/>
                <a:gd name="connsiteY6" fmla="*/ 28956 h 735378"/>
                <a:gd name="connsiteX7" fmla="*/ 1236130 w 1243750"/>
                <a:gd name="connsiteY7" fmla="*/ 74676 h 735378"/>
                <a:gd name="connsiteX8" fmla="*/ 1237654 w 1243750"/>
                <a:gd name="connsiteY8" fmla="*/ 92964 h 735378"/>
                <a:gd name="connsiteX9" fmla="*/ 1243750 w 1243750"/>
                <a:gd name="connsiteY9" fmla="*/ 137160 h 735378"/>
                <a:gd name="connsiteX10" fmla="*/ 1239178 w 1243750"/>
                <a:gd name="connsiteY10" fmla="*/ 185928 h 735378"/>
                <a:gd name="connsiteX11" fmla="*/ 1231558 w 1243750"/>
                <a:gd name="connsiteY11" fmla="*/ 199644 h 735378"/>
                <a:gd name="connsiteX12" fmla="*/ 1223938 w 1243750"/>
                <a:gd name="connsiteY12" fmla="*/ 217932 h 735378"/>
                <a:gd name="connsiteX13" fmla="*/ 1217842 w 1243750"/>
                <a:gd name="connsiteY13" fmla="*/ 225552 h 735378"/>
                <a:gd name="connsiteX14" fmla="*/ 1210222 w 1243750"/>
                <a:gd name="connsiteY14" fmla="*/ 239268 h 735378"/>
                <a:gd name="connsiteX15" fmla="*/ 1185838 w 1243750"/>
                <a:gd name="connsiteY15" fmla="*/ 274320 h 735378"/>
                <a:gd name="connsiteX16" fmla="*/ 1153834 w 1243750"/>
                <a:gd name="connsiteY16" fmla="*/ 318516 h 735378"/>
                <a:gd name="connsiteX17" fmla="*/ 1048678 w 1243750"/>
                <a:gd name="connsiteY17" fmla="*/ 387096 h 735378"/>
                <a:gd name="connsiteX18" fmla="*/ 946570 w 1243750"/>
                <a:gd name="connsiteY18" fmla="*/ 428244 h 735378"/>
                <a:gd name="connsiteX19" fmla="*/ 858178 w 1243750"/>
                <a:gd name="connsiteY19" fmla="*/ 480060 h 735378"/>
                <a:gd name="connsiteX20" fmla="*/ 803314 w 1243750"/>
                <a:gd name="connsiteY20" fmla="*/ 507492 h 735378"/>
                <a:gd name="connsiteX21" fmla="*/ 765214 w 1243750"/>
                <a:gd name="connsiteY21" fmla="*/ 522732 h 735378"/>
                <a:gd name="connsiteX22" fmla="*/ 739306 w 1243750"/>
                <a:gd name="connsiteY22" fmla="*/ 536448 h 735378"/>
                <a:gd name="connsiteX23" fmla="*/ 657010 w 1243750"/>
                <a:gd name="connsiteY23" fmla="*/ 574548 h 735378"/>
                <a:gd name="connsiteX24" fmla="*/ 597574 w 1243750"/>
                <a:gd name="connsiteY24" fmla="*/ 603504 h 735378"/>
                <a:gd name="connsiteX25" fmla="*/ 580810 w 1243750"/>
                <a:gd name="connsiteY25" fmla="*/ 611124 h 735378"/>
                <a:gd name="connsiteX26" fmla="*/ 564046 w 1243750"/>
                <a:gd name="connsiteY26" fmla="*/ 623316 h 735378"/>
                <a:gd name="connsiteX27" fmla="*/ 486322 w 1243750"/>
                <a:gd name="connsiteY27" fmla="*/ 658368 h 735378"/>
                <a:gd name="connsiteX28" fmla="*/ 480226 w 1243750"/>
                <a:gd name="connsiteY28" fmla="*/ 661416 h 735378"/>
                <a:gd name="connsiteX29" fmla="*/ 382690 w 1243750"/>
                <a:gd name="connsiteY29" fmla="*/ 681228 h 735378"/>
                <a:gd name="connsiteX30" fmla="*/ 324778 w 1243750"/>
                <a:gd name="connsiteY30" fmla="*/ 688848 h 735378"/>
                <a:gd name="connsiteX31" fmla="*/ 301918 w 1243750"/>
                <a:gd name="connsiteY31" fmla="*/ 691896 h 735378"/>
                <a:gd name="connsiteX32" fmla="*/ 256198 w 1243750"/>
                <a:gd name="connsiteY32" fmla="*/ 701040 h 735378"/>
                <a:gd name="connsiteX33" fmla="*/ 242482 w 1243750"/>
                <a:gd name="connsiteY33" fmla="*/ 704088 h 735378"/>
                <a:gd name="connsiteX34" fmla="*/ 212002 w 1243750"/>
                <a:gd name="connsiteY34" fmla="*/ 714756 h 735378"/>
                <a:gd name="connsiteX35" fmla="*/ 183046 w 1243750"/>
                <a:gd name="connsiteY35" fmla="*/ 717804 h 735378"/>
                <a:gd name="connsiteX36" fmla="*/ 122086 w 1243750"/>
                <a:gd name="connsiteY36" fmla="*/ 725424 h 735378"/>
                <a:gd name="connsiteX37" fmla="*/ 7786 w 1243750"/>
                <a:gd name="connsiteY37" fmla="*/ 733044 h 735378"/>
                <a:gd name="connsiteX38" fmla="*/ 166 w 1243750"/>
                <a:gd name="connsiteY38" fmla="*/ 734568 h 735378"/>
                <a:gd name="connsiteX39" fmla="*/ 6262 w 1243750"/>
                <a:gd name="connsiteY39" fmla="*/ 729996 h 735378"/>
                <a:gd name="connsiteX40" fmla="*/ 44362 w 1243750"/>
                <a:gd name="connsiteY40" fmla="*/ 711708 h 735378"/>
                <a:gd name="connsiteX41" fmla="*/ 68746 w 1243750"/>
                <a:gd name="connsiteY41" fmla="*/ 704088 h 735378"/>
                <a:gd name="connsiteX42" fmla="*/ 105322 w 1243750"/>
                <a:gd name="connsiteY42" fmla="*/ 690372 h 735378"/>
                <a:gd name="connsiteX43" fmla="*/ 155614 w 1243750"/>
                <a:gd name="connsiteY43" fmla="*/ 684276 h 735378"/>
                <a:gd name="connsiteX44" fmla="*/ 178474 w 1243750"/>
                <a:gd name="connsiteY44" fmla="*/ 676656 h 735378"/>
                <a:gd name="connsiteX45" fmla="*/ 210478 w 1243750"/>
                <a:gd name="connsiteY45" fmla="*/ 659892 h 735378"/>
                <a:gd name="connsiteX46" fmla="*/ 222670 w 1243750"/>
                <a:gd name="connsiteY46" fmla="*/ 656844 h 735378"/>
                <a:gd name="connsiteX47" fmla="*/ 228766 w 1243750"/>
                <a:gd name="connsiteY47" fmla="*/ 650748 h 735378"/>
                <a:gd name="connsiteX48" fmla="*/ 253150 w 1243750"/>
                <a:gd name="connsiteY48" fmla="*/ 629412 h 735378"/>
                <a:gd name="connsiteX49" fmla="*/ 262294 w 1243750"/>
                <a:gd name="connsiteY49" fmla="*/ 612648 h 735378"/>
                <a:gd name="connsiteX50" fmla="*/ 311062 w 1243750"/>
                <a:gd name="connsiteY50" fmla="*/ 582168 h 735378"/>
                <a:gd name="connsiteX51" fmla="*/ 320206 w 1243750"/>
                <a:gd name="connsiteY51" fmla="*/ 568452 h 735378"/>
                <a:gd name="connsiteX52" fmla="*/ 343066 w 1243750"/>
                <a:gd name="connsiteY52" fmla="*/ 537972 h 735378"/>
                <a:gd name="connsiteX53" fmla="*/ 353734 w 1243750"/>
                <a:gd name="connsiteY53" fmla="*/ 516636 h 735378"/>
                <a:gd name="connsiteX54" fmla="*/ 399454 w 1243750"/>
                <a:gd name="connsiteY54" fmla="*/ 440436 h 735378"/>
                <a:gd name="connsiteX55" fmla="*/ 411646 w 1243750"/>
                <a:gd name="connsiteY55" fmla="*/ 408432 h 735378"/>
                <a:gd name="connsiteX56" fmla="*/ 423838 w 1243750"/>
                <a:gd name="connsiteY56" fmla="*/ 382524 h 735378"/>
                <a:gd name="connsiteX57" fmla="*/ 431458 w 1243750"/>
                <a:gd name="connsiteY57" fmla="*/ 359664 h 735378"/>
                <a:gd name="connsiteX58" fmla="*/ 432982 w 1243750"/>
                <a:gd name="connsiteY58" fmla="*/ 352044 h 735378"/>
                <a:gd name="connsiteX59" fmla="*/ 454318 w 1243750"/>
                <a:gd name="connsiteY59" fmla="*/ 323088 h 735378"/>
                <a:gd name="connsiteX60" fmla="*/ 487846 w 1243750"/>
                <a:gd name="connsiteY60" fmla="*/ 257556 h 735378"/>
                <a:gd name="connsiteX61" fmla="*/ 510706 w 1243750"/>
                <a:gd name="connsiteY61" fmla="*/ 204216 h 735378"/>
                <a:gd name="connsiteX62" fmla="*/ 524422 w 1243750"/>
                <a:gd name="connsiteY62" fmla="*/ 176784 h 735378"/>
                <a:gd name="connsiteX63" fmla="*/ 538138 w 1243750"/>
                <a:gd name="connsiteY63" fmla="*/ 163068 h 735378"/>
                <a:gd name="connsiteX64" fmla="*/ 577762 w 1243750"/>
                <a:gd name="connsiteY64" fmla="*/ 132588 h 735378"/>
                <a:gd name="connsiteX65" fmla="*/ 594526 w 1243750"/>
                <a:gd name="connsiteY65" fmla="*/ 123444 h 735378"/>
                <a:gd name="connsiteX66" fmla="*/ 608242 w 1243750"/>
                <a:gd name="connsiteY66" fmla="*/ 112776 h 735378"/>
                <a:gd name="connsiteX67" fmla="*/ 650914 w 1243750"/>
                <a:gd name="connsiteY67" fmla="*/ 92964 h 735378"/>
                <a:gd name="connsiteX68" fmla="*/ 667678 w 1243750"/>
                <a:gd name="connsiteY68" fmla="*/ 86868 h 735378"/>
                <a:gd name="connsiteX69" fmla="*/ 676822 w 1243750"/>
                <a:gd name="connsiteY69" fmla="*/ 82296 h 735378"/>
                <a:gd name="connsiteX70" fmla="*/ 687490 w 1243750"/>
                <a:gd name="connsiteY70" fmla="*/ 77724 h 735378"/>
                <a:gd name="connsiteX71" fmla="*/ 699682 w 1243750"/>
                <a:gd name="connsiteY71" fmla="*/ 71628 h 735378"/>
                <a:gd name="connsiteX72" fmla="*/ 707302 w 1243750"/>
                <a:gd name="connsiteY72" fmla="*/ 67056 h 735378"/>
                <a:gd name="connsiteX73" fmla="*/ 724066 w 1243750"/>
                <a:gd name="connsiteY73" fmla="*/ 59436 h 735378"/>
                <a:gd name="connsiteX74" fmla="*/ 739306 w 1243750"/>
                <a:gd name="connsiteY74" fmla="*/ 50292 h 735378"/>
                <a:gd name="connsiteX75" fmla="*/ 756070 w 1243750"/>
                <a:gd name="connsiteY75" fmla="*/ 44196 h 735378"/>
                <a:gd name="connsiteX76" fmla="*/ 769786 w 1243750"/>
                <a:gd name="connsiteY76" fmla="*/ 33528 h 735378"/>
                <a:gd name="connsiteX77" fmla="*/ 794170 w 1243750"/>
                <a:gd name="connsiteY77" fmla="*/ 25908 h 735378"/>
                <a:gd name="connsiteX78" fmla="*/ 815506 w 1243750"/>
                <a:gd name="connsiteY78" fmla="*/ 18288 h 735378"/>
                <a:gd name="connsiteX79" fmla="*/ 859702 w 1243750"/>
                <a:gd name="connsiteY79" fmla="*/ 7620 h 735378"/>
                <a:gd name="connsiteX80" fmla="*/ 887134 w 1243750"/>
                <a:gd name="connsiteY80" fmla="*/ 0 h 735378"/>
                <a:gd name="connsiteX81" fmla="*/ 920662 w 1243750"/>
                <a:gd name="connsiteY81" fmla="*/ 1524 h 735378"/>
                <a:gd name="connsiteX82" fmla="*/ 925234 w 1243750"/>
                <a:gd name="connsiteY82" fmla="*/ 3048 h 735378"/>
                <a:gd name="connsiteX83" fmla="*/ 954190 w 1243750"/>
                <a:gd name="connsiteY83" fmla="*/ 4572 h 735378"/>
                <a:gd name="connsiteX84" fmla="*/ 990766 w 1243750"/>
                <a:gd name="connsiteY84" fmla="*/ 6096 h 735378"/>
                <a:gd name="connsiteX85" fmla="*/ 1022770 w 1243750"/>
                <a:gd name="connsiteY85" fmla="*/ 3048 h 7353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1243750" h="735378">
                  <a:moveTo>
                    <a:pt x="934378" y="1524"/>
                  </a:moveTo>
                  <a:lnTo>
                    <a:pt x="934378" y="1524"/>
                  </a:lnTo>
                  <a:lnTo>
                    <a:pt x="1162978" y="6096"/>
                  </a:lnTo>
                  <a:cubicBezTo>
                    <a:pt x="1171742" y="6411"/>
                    <a:pt x="1180397" y="8467"/>
                    <a:pt x="1188886" y="10668"/>
                  </a:cubicBezTo>
                  <a:cubicBezTo>
                    <a:pt x="1194182" y="12041"/>
                    <a:pt x="1199232" y="14317"/>
                    <a:pt x="1204126" y="16764"/>
                  </a:cubicBezTo>
                  <a:cubicBezTo>
                    <a:pt x="1206398" y="17900"/>
                    <a:pt x="1208324" y="19649"/>
                    <a:pt x="1210222" y="21336"/>
                  </a:cubicBezTo>
                  <a:cubicBezTo>
                    <a:pt x="1212907" y="23722"/>
                    <a:pt x="1215951" y="25902"/>
                    <a:pt x="1217842" y="28956"/>
                  </a:cubicBezTo>
                  <a:cubicBezTo>
                    <a:pt x="1230179" y="48884"/>
                    <a:pt x="1230112" y="53614"/>
                    <a:pt x="1236130" y="74676"/>
                  </a:cubicBezTo>
                  <a:cubicBezTo>
                    <a:pt x="1236638" y="80772"/>
                    <a:pt x="1236913" y="86892"/>
                    <a:pt x="1237654" y="92964"/>
                  </a:cubicBezTo>
                  <a:cubicBezTo>
                    <a:pt x="1239454" y="107726"/>
                    <a:pt x="1243750" y="137160"/>
                    <a:pt x="1243750" y="137160"/>
                  </a:cubicBezTo>
                  <a:cubicBezTo>
                    <a:pt x="1242226" y="153416"/>
                    <a:pt x="1242305" y="169903"/>
                    <a:pt x="1239178" y="185928"/>
                  </a:cubicBezTo>
                  <a:cubicBezTo>
                    <a:pt x="1238176" y="191061"/>
                    <a:pt x="1233807" y="194922"/>
                    <a:pt x="1231558" y="199644"/>
                  </a:cubicBezTo>
                  <a:cubicBezTo>
                    <a:pt x="1228719" y="205606"/>
                    <a:pt x="1227028" y="212095"/>
                    <a:pt x="1223938" y="217932"/>
                  </a:cubicBezTo>
                  <a:cubicBezTo>
                    <a:pt x="1222416" y="220807"/>
                    <a:pt x="1219601" y="222816"/>
                    <a:pt x="1217842" y="225552"/>
                  </a:cubicBezTo>
                  <a:cubicBezTo>
                    <a:pt x="1215014" y="229952"/>
                    <a:pt x="1213092" y="234895"/>
                    <a:pt x="1210222" y="239268"/>
                  </a:cubicBezTo>
                  <a:cubicBezTo>
                    <a:pt x="1202413" y="251168"/>
                    <a:pt x="1192203" y="261590"/>
                    <a:pt x="1185838" y="274320"/>
                  </a:cubicBezTo>
                  <a:cubicBezTo>
                    <a:pt x="1175454" y="295088"/>
                    <a:pt x="1175479" y="298010"/>
                    <a:pt x="1153834" y="318516"/>
                  </a:cubicBezTo>
                  <a:cubicBezTo>
                    <a:pt x="1131198" y="339960"/>
                    <a:pt x="1067734" y="379417"/>
                    <a:pt x="1048678" y="387096"/>
                  </a:cubicBezTo>
                  <a:cubicBezTo>
                    <a:pt x="1014642" y="400812"/>
                    <a:pt x="976694" y="407288"/>
                    <a:pt x="946570" y="428244"/>
                  </a:cubicBezTo>
                  <a:cubicBezTo>
                    <a:pt x="896910" y="462790"/>
                    <a:pt x="921641" y="447882"/>
                    <a:pt x="858178" y="480060"/>
                  </a:cubicBezTo>
                  <a:cubicBezTo>
                    <a:pt x="839942" y="489307"/>
                    <a:pt x="822298" y="499898"/>
                    <a:pt x="803314" y="507492"/>
                  </a:cubicBezTo>
                  <a:cubicBezTo>
                    <a:pt x="790614" y="512572"/>
                    <a:pt x="777676" y="517094"/>
                    <a:pt x="765214" y="522732"/>
                  </a:cubicBezTo>
                  <a:cubicBezTo>
                    <a:pt x="756311" y="526760"/>
                    <a:pt x="748119" y="532228"/>
                    <a:pt x="739306" y="536448"/>
                  </a:cubicBezTo>
                  <a:cubicBezTo>
                    <a:pt x="712042" y="549504"/>
                    <a:pt x="684479" y="561927"/>
                    <a:pt x="657010" y="574548"/>
                  </a:cubicBezTo>
                  <a:cubicBezTo>
                    <a:pt x="581414" y="609281"/>
                    <a:pt x="670820" y="566881"/>
                    <a:pt x="597574" y="603504"/>
                  </a:cubicBezTo>
                  <a:cubicBezTo>
                    <a:pt x="592084" y="606249"/>
                    <a:pt x="586122" y="608049"/>
                    <a:pt x="580810" y="611124"/>
                  </a:cubicBezTo>
                  <a:cubicBezTo>
                    <a:pt x="574830" y="614586"/>
                    <a:pt x="570226" y="620226"/>
                    <a:pt x="564046" y="623316"/>
                  </a:cubicBezTo>
                  <a:cubicBezTo>
                    <a:pt x="476112" y="667283"/>
                    <a:pt x="536286" y="638937"/>
                    <a:pt x="486322" y="658368"/>
                  </a:cubicBezTo>
                  <a:cubicBezTo>
                    <a:pt x="484205" y="659191"/>
                    <a:pt x="482445" y="660927"/>
                    <a:pt x="480226" y="661416"/>
                  </a:cubicBezTo>
                  <a:cubicBezTo>
                    <a:pt x="447829" y="668562"/>
                    <a:pt x="415582" y="676900"/>
                    <a:pt x="382690" y="681228"/>
                  </a:cubicBezTo>
                  <a:lnTo>
                    <a:pt x="324778" y="688848"/>
                  </a:lnTo>
                  <a:cubicBezTo>
                    <a:pt x="317157" y="689855"/>
                    <a:pt x="309422" y="690228"/>
                    <a:pt x="301918" y="691896"/>
                  </a:cubicBezTo>
                  <a:cubicBezTo>
                    <a:pt x="270835" y="698803"/>
                    <a:pt x="308491" y="690581"/>
                    <a:pt x="256198" y="701040"/>
                  </a:cubicBezTo>
                  <a:cubicBezTo>
                    <a:pt x="251605" y="701959"/>
                    <a:pt x="246955" y="702700"/>
                    <a:pt x="242482" y="704088"/>
                  </a:cubicBezTo>
                  <a:cubicBezTo>
                    <a:pt x="232201" y="707279"/>
                    <a:pt x="222707" y="713629"/>
                    <a:pt x="212002" y="714756"/>
                  </a:cubicBezTo>
                  <a:cubicBezTo>
                    <a:pt x="202350" y="715772"/>
                    <a:pt x="192672" y="716562"/>
                    <a:pt x="183046" y="717804"/>
                  </a:cubicBezTo>
                  <a:cubicBezTo>
                    <a:pt x="138941" y="723495"/>
                    <a:pt x="198001" y="719520"/>
                    <a:pt x="122086" y="725424"/>
                  </a:cubicBezTo>
                  <a:cubicBezTo>
                    <a:pt x="84016" y="728385"/>
                    <a:pt x="45858" y="730115"/>
                    <a:pt x="7786" y="733044"/>
                  </a:cubicBezTo>
                  <a:cubicBezTo>
                    <a:pt x="5246" y="733552"/>
                    <a:pt x="1324" y="736885"/>
                    <a:pt x="166" y="734568"/>
                  </a:cubicBezTo>
                  <a:cubicBezTo>
                    <a:pt x="-970" y="732296"/>
                    <a:pt x="4006" y="731163"/>
                    <a:pt x="6262" y="729996"/>
                  </a:cubicBezTo>
                  <a:cubicBezTo>
                    <a:pt x="18775" y="723524"/>
                    <a:pt x="31349" y="717104"/>
                    <a:pt x="44362" y="711708"/>
                  </a:cubicBezTo>
                  <a:cubicBezTo>
                    <a:pt x="52228" y="708446"/>
                    <a:pt x="60708" y="706901"/>
                    <a:pt x="68746" y="704088"/>
                  </a:cubicBezTo>
                  <a:cubicBezTo>
                    <a:pt x="81036" y="699786"/>
                    <a:pt x="92627" y="693267"/>
                    <a:pt x="105322" y="690372"/>
                  </a:cubicBezTo>
                  <a:cubicBezTo>
                    <a:pt x="121786" y="686617"/>
                    <a:pt x="138850" y="686308"/>
                    <a:pt x="155614" y="684276"/>
                  </a:cubicBezTo>
                  <a:cubicBezTo>
                    <a:pt x="164308" y="682103"/>
                    <a:pt x="168743" y="681217"/>
                    <a:pt x="178474" y="676656"/>
                  </a:cubicBezTo>
                  <a:cubicBezTo>
                    <a:pt x="189378" y="671545"/>
                    <a:pt x="198795" y="662813"/>
                    <a:pt x="210478" y="659892"/>
                  </a:cubicBezTo>
                  <a:lnTo>
                    <a:pt x="222670" y="656844"/>
                  </a:lnTo>
                  <a:cubicBezTo>
                    <a:pt x="224702" y="654812"/>
                    <a:pt x="226522" y="652543"/>
                    <a:pt x="228766" y="650748"/>
                  </a:cubicBezTo>
                  <a:cubicBezTo>
                    <a:pt x="240968" y="640986"/>
                    <a:pt x="245569" y="641128"/>
                    <a:pt x="253150" y="629412"/>
                  </a:cubicBezTo>
                  <a:cubicBezTo>
                    <a:pt x="256608" y="624068"/>
                    <a:pt x="257390" y="616706"/>
                    <a:pt x="262294" y="612648"/>
                  </a:cubicBezTo>
                  <a:cubicBezTo>
                    <a:pt x="278323" y="599383"/>
                    <a:pt x="297138" y="597020"/>
                    <a:pt x="311062" y="582168"/>
                  </a:cubicBezTo>
                  <a:cubicBezTo>
                    <a:pt x="314820" y="578159"/>
                    <a:pt x="316909" y="572848"/>
                    <a:pt x="320206" y="568452"/>
                  </a:cubicBezTo>
                  <a:cubicBezTo>
                    <a:pt x="331114" y="553909"/>
                    <a:pt x="334703" y="552769"/>
                    <a:pt x="343066" y="537972"/>
                  </a:cubicBezTo>
                  <a:cubicBezTo>
                    <a:pt x="346979" y="531050"/>
                    <a:pt x="349488" y="523359"/>
                    <a:pt x="353734" y="516636"/>
                  </a:cubicBezTo>
                  <a:cubicBezTo>
                    <a:pt x="377767" y="478583"/>
                    <a:pt x="383249" y="482973"/>
                    <a:pt x="399454" y="440436"/>
                  </a:cubicBezTo>
                  <a:cubicBezTo>
                    <a:pt x="403518" y="429768"/>
                    <a:pt x="406785" y="418761"/>
                    <a:pt x="411646" y="408432"/>
                  </a:cubicBezTo>
                  <a:cubicBezTo>
                    <a:pt x="415710" y="399796"/>
                    <a:pt x="420246" y="391367"/>
                    <a:pt x="423838" y="382524"/>
                  </a:cubicBezTo>
                  <a:cubicBezTo>
                    <a:pt x="426861" y="375082"/>
                    <a:pt x="429150" y="367357"/>
                    <a:pt x="431458" y="359664"/>
                  </a:cubicBezTo>
                  <a:cubicBezTo>
                    <a:pt x="432202" y="357183"/>
                    <a:pt x="431609" y="354241"/>
                    <a:pt x="432982" y="352044"/>
                  </a:cubicBezTo>
                  <a:cubicBezTo>
                    <a:pt x="450705" y="323687"/>
                    <a:pt x="442226" y="346636"/>
                    <a:pt x="454318" y="323088"/>
                  </a:cubicBezTo>
                  <a:cubicBezTo>
                    <a:pt x="494865" y="244128"/>
                    <a:pt x="459702" y="306809"/>
                    <a:pt x="487846" y="257556"/>
                  </a:cubicBezTo>
                  <a:cubicBezTo>
                    <a:pt x="496208" y="218535"/>
                    <a:pt x="486757" y="252115"/>
                    <a:pt x="510706" y="204216"/>
                  </a:cubicBezTo>
                  <a:cubicBezTo>
                    <a:pt x="515278" y="195072"/>
                    <a:pt x="518751" y="185290"/>
                    <a:pt x="524422" y="176784"/>
                  </a:cubicBezTo>
                  <a:cubicBezTo>
                    <a:pt x="528009" y="171404"/>
                    <a:pt x="533202" y="167245"/>
                    <a:pt x="538138" y="163068"/>
                  </a:cubicBezTo>
                  <a:cubicBezTo>
                    <a:pt x="555256" y="148584"/>
                    <a:pt x="559032" y="144294"/>
                    <a:pt x="577762" y="132588"/>
                  </a:cubicBezTo>
                  <a:cubicBezTo>
                    <a:pt x="583160" y="129214"/>
                    <a:pt x="589189" y="126913"/>
                    <a:pt x="594526" y="123444"/>
                  </a:cubicBezTo>
                  <a:cubicBezTo>
                    <a:pt x="599382" y="120287"/>
                    <a:pt x="603294" y="115788"/>
                    <a:pt x="608242" y="112776"/>
                  </a:cubicBezTo>
                  <a:cubicBezTo>
                    <a:pt x="617752" y="106987"/>
                    <a:pt x="640512" y="97125"/>
                    <a:pt x="650914" y="92964"/>
                  </a:cubicBezTo>
                  <a:cubicBezTo>
                    <a:pt x="656435" y="90756"/>
                    <a:pt x="662180" y="89132"/>
                    <a:pt x="667678" y="86868"/>
                  </a:cubicBezTo>
                  <a:cubicBezTo>
                    <a:pt x="670829" y="85570"/>
                    <a:pt x="673728" y="83724"/>
                    <a:pt x="676822" y="82296"/>
                  </a:cubicBezTo>
                  <a:cubicBezTo>
                    <a:pt x="680335" y="80675"/>
                    <a:pt x="683984" y="79360"/>
                    <a:pt x="687490" y="77724"/>
                  </a:cubicBezTo>
                  <a:cubicBezTo>
                    <a:pt x="691607" y="75803"/>
                    <a:pt x="695681" y="73782"/>
                    <a:pt x="699682" y="71628"/>
                  </a:cubicBezTo>
                  <a:cubicBezTo>
                    <a:pt x="702290" y="70224"/>
                    <a:pt x="704653" y="68381"/>
                    <a:pt x="707302" y="67056"/>
                  </a:cubicBezTo>
                  <a:cubicBezTo>
                    <a:pt x="712792" y="64311"/>
                    <a:pt x="718629" y="62284"/>
                    <a:pt x="724066" y="59436"/>
                  </a:cubicBezTo>
                  <a:cubicBezTo>
                    <a:pt x="729314" y="56687"/>
                    <a:pt x="733957" y="52839"/>
                    <a:pt x="739306" y="50292"/>
                  </a:cubicBezTo>
                  <a:cubicBezTo>
                    <a:pt x="744674" y="47736"/>
                    <a:pt x="750605" y="46538"/>
                    <a:pt x="756070" y="44196"/>
                  </a:cubicBezTo>
                  <a:cubicBezTo>
                    <a:pt x="759796" y="42599"/>
                    <a:pt x="768218" y="34410"/>
                    <a:pt x="769786" y="33528"/>
                  </a:cubicBezTo>
                  <a:cubicBezTo>
                    <a:pt x="780461" y="27523"/>
                    <a:pt x="783828" y="27632"/>
                    <a:pt x="794170" y="25908"/>
                  </a:cubicBezTo>
                  <a:cubicBezTo>
                    <a:pt x="801282" y="23368"/>
                    <a:pt x="808232" y="20318"/>
                    <a:pt x="815506" y="18288"/>
                  </a:cubicBezTo>
                  <a:cubicBezTo>
                    <a:pt x="830103" y="14214"/>
                    <a:pt x="845186" y="11975"/>
                    <a:pt x="859702" y="7620"/>
                  </a:cubicBezTo>
                  <a:cubicBezTo>
                    <a:pt x="878954" y="1844"/>
                    <a:pt x="869797" y="4334"/>
                    <a:pt x="887134" y="0"/>
                  </a:cubicBezTo>
                  <a:cubicBezTo>
                    <a:pt x="898310" y="508"/>
                    <a:pt x="909510" y="632"/>
                    <a:pt x="920662" y="1524"/>
                  </a:cubicBezTo>
                  <a:cubicBezTo>
                    <a:pt x="922263" y="1652"/>
                    <a:pt x="923634" y="2903"/>
                    <a:pt x="925234" y="3048"/>
                  </a:cubicBezTo>
                  <a:cubicBezTo>
                    <a:pt x="934860" y="3923"/>
                    <a:pt x="944538" y="4064"/>
                    <a:pt x="954190" y="4572"/>
                  </a:cubicBezTo>
                  <a:cubicBezTo>
                    <a:pt x="973407" y="7317"/>
                    <a:pt x="961266" y="6096"/>
                    <a:pt x="990766" y="6096"/>
                  </a:cubicBezTo>
                  <a:lnTo>
                    <a:pt x="1022770" y="3048"/>
                  </a:lnTo>
                </a:path>
              </a:pathLst>
            </a:custGeom>
            <a:no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0BC04A75-08B4-8FC9-DCC2-67D4310B78F2}"/>
                </a:ext>
              </a:extLst>
            </p:cNvPr>
            <p:cNvSpPr/>
            <p:nvPr/>
          </p:nvSpPr>
          <p:spPr>
            <a:xfrm>
              <a:off x="11186160" y="3070860"/>
              <a:ext cx="216408" cy="173752"/>
            </a:xfrm>
            <a:custGeom>
              <a:avLst/>
              <a:gdLst>
                <a:gd name="connsiteX0" fmla="*/ 68580 w 167688"/>
                <a:gd name="connsiteY0" fmla="*/ 0 h 173752"/>
                <a:gd name="connsiteX1" fmla="*/ 68580 w 167688"/>
                <a:gd name="connsiteY1" fmla="*/ 0 h 173752"/>
                <a:gd name="connsiteX2" fmla="*/ 80772 w 167688"/>
                <a:gd name="connsiteY2" fmla="*/ 9144 h 173752"/>
                <a:gd name="connsiteX3" fmla="*/ 99060 w 167688"/>
                <a:gd name="connsiteY3" fmla="*/ 28956 h 173752"/>
                <a:gd name="connsiteX4" fmla="*/ 109728 w 167688"/>
                <a:gd name="connsiteY4" fmla="*/ 36576 h 173752"/>
                <a:gd name="connsiteX5" fmla="*/ 118872 w 167688"/>
                <a:gd name="connsiteY5" fmla="*/ 42672 h 173752"/>
                <a:gd name="connsiteX6" fmla="*/ 124968 w 167688"/>
                <a:gd name="connsiteY6" fmla="*/ 45720 h 173752"/>
                <a:gd name="connsiteX7" fmla="*/ 144780 w 167688"/>
                <a:gd name="connsiteY7" fmla="*/ 59436 h 173752"/>
                <a:gd name="connsiteX8" fmla="*/ 158496 w 167688"/>
                <a:gd name="connsiteY8" fmla="*/ 62484 h 173752"/>
                <a:gd name="connsiteX9" fmla="*/ 167640 w 167688"/>
                <a:gd name="connsiteY9" fmla="*/ 67056 h 173752"/>
                <a:gd name="connsiteX10" fmla="*/ 160020 w 167688"/>
                <a:gd name="connsiteY10" fmla="*/ 68580 h 173752"/>
                <a:gd name="connsiteX11" fmla="*/ 114300 w 167688"/>
                <a:gd name="connsiteY11" fmla="*/ 73152 h 173752"/>
                <a:gd name="connsiteX12" fmla="*/ 102108 w 167688"/>
                <a:gd name="connsiteY12" fmla="*/ 76200 h 173752"/>
                <a:gd name="connsiteX13" fmla="*/ 94488 w 167688"/>
                <a:gd name="connsiteY13" fmla="*/ 77724 h 173752"/>
                <a:gd name="connsiteX14" fmla="*/ 88392 w 167688"/>
                <a:gd name="connsiteY14" fmla="*/ 80772 h 173752"/>
                <a:gd name="connsiteX15" fmla="*/ 64008 w 167688"/>
                <a:gd name="connsiteY15" fmla="*/ 83820 h 173752"/>
                <a:gd name="connsiteX16" fmla="*/ 44196 w 167688"/>
                <a:gd name="connsiteY16" fmla="*/ 91440 h 173752"/>
                <a:gd name="connsiteX17" fmla="*/ 38100 w 167688"/>
                <a:gd name="connsiteY17" fmla="*/ 100584 h 173752"/>
                <a:gd name="connsiteX18" fmla="*/ 47244 w 167688"/>
                <a:gd name="connsiteY18" fmla="*/ 117348 h 173752"/>
                <a:gd name="connsiteX19" fmla="*/ 62484 w 167688"/>
                <a:gd name="connsiteY19" fmla="*/ 126492 h 173752"/>
                <a:gd name="connsiteX20" fmla="*/ 74676 w 167688"/>
                <a:gd name="connsiteY20" fmla="*/ 131064 h 173752"/>
                <a:gd name="connsiteX21" fmla="*/ 86868 w 167688"/>
                <a:gd name="connsiteY21" fmla="*/ 137160 h 173752"/>
                <a:gd name="connsiteX22" fmla="*/ 108204 w 167688"/>
                <a:gd name="connsiteY22" fmla="*/ 149352 h 173752"/>
                <a:gd name="connsiteX23" fmla="*/ 123444 w 167688"/>
                <a:gd name="connsiteY23" fmla="*/ 153924 h 173752"/>
                <a:gd name="connsiteX24" fmla="*/ 128016 w 167688"/>
                <a:gd name="connsiteY24" fmla="*/ 156972 h 173752"/>
                <a:gd name="connsiteX25" fmla="*/ 134112 w 167688"/>
                <a:gd name="connsiteY25" fmla="*/ 158496 h 173752"/>
                <a:gd name="connsiteX26" fmla="*/ 109728 w 167688"/>
                <a:gd name="connsiteY26" fmla="*/ 160020 h 173752"/>
                <a:gd name="connsiteX27" fmla="*/ 99060 w 167688"/>
                <a:gd name="connsiteY27" fmla="*/ 164592 h 173752"/>
                <a:gd name="connsiteX28" fmla="*/ 92964 w 167688"/>
                <a:gd name="connsiteY28" fmla="*/ 167640 h 173752"/>
                <a:gd name="connsiteX29" fmla="*/ 85344 w 167688"/>
                <a:gd name="connsiteY29" fmla="*/ 169164 h 173752"/>
                <a:gd name="connsiteX30" fmla="*/ 27432 w 167688"/>
                <a:gd name="connsiteY30" fmla="*/ 172212 h 173752"/>
                <a:gd name="connsiteX31" fmla="*/ 1524 w 167688"/>
                <a:gd name="connsiteY31" fmla="*/ 166116 h 173752"/>
                <a:gd name="connsiteX32" fmla="*/ 0 w 167688"/>
                <a:gd name="connsiteY32" fmla="*/ 156972 h 173752"/>
                <a:gd name="connsiteX33" fmla="*/ 3048 w 167688"/>
                <a:gd name="connsiteY33" fmla="*/ 121920 h 173752"/>
                <a:gd name="connsiteX34" fmla="*/ 6096 w 167688"/>
                <a:gd name="connsiteY34" fmla="*/ 111252 h 173752"/>
                <a:gd name="connsiteX35" fmla="*/ 3048 w 167688"/>
                <a:gd name="connsiteY35" fmla="*/ 82296 h 173752"/>
                <a:gd name="connsiteX36" fmla="*/ 9144 w 167688"/>
                <a:gd name="connsiteY36" fmla="*/ 59436 h 173752"/>
                <a:gd name="connsiteX37" fmla="*/ 12192 w 167688"/>
                <a:gd name="connsiteY37" fmla="*/ 53340 h 173752"/>
                <a:gd name="connsiteX38" fmla="*/ 25908 w 167688"/>
                <a:gd name="connsiteY38" fmla="*/ 44196 h 173752"/>
                <a:gd name="connsiteX39" fmla="*/ 48768 w 167688"/>
                <a:gd name="connsiteY39" fmla="*/ 30480 h 173752"/>
                <a:gd name="connsiteX40" fmla="*/ 62484 w 167688"/>
                <a:gd name="connsiteY40" fmla="*/ 22860 h 173752"/>
                <a:gd name="connsiteX41" fmla="*/ 80772 w 167688"/>
                <a:gd name="connsiteY41" fmla="*/ 18288 h 173752"/>
                <a:gd name="connsiteX42" fmla="*/ 68580 w 167688"/>
                <a:gd name="connsiteY42" fmla="*/ 0 h 173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7688" h="173752">
                  <a:moveTo>
                    <a:pt x="68580" y="0"/>
                  </a:moveTo>
                  <a:lnTo>
                    <a:pt x="68580" y="0"/>
                  </a:lnTo>
                  <a:cubicBezTo>
                    <a:pt x="72644" y="3048"/>
                    <a:pt x="77039" y="5698"/>
                    <a:pt x="80772" y="9144"/>
                  </a:cubicBezTo>
                  <a:cubicBezTo>
                    <a:pt x="86144" y="14102"/>
                    <a:pt x="92517" y="25684"/>
                    <a:pt x="99060" y="28956"/>
                  </a:cubicBezTo>
                  <a:cubicBezTo>
                    <a:pt x="112294" y="35573"/>
                    <a:pt x="98607" y="27926"/>
                    <a:pt x="109728" y="36576"/>
                  </a:cubicBezTo>
                  <a:cubicBezTo>
                    <a:pt x="112620" y="38825"/>
                    <a:pt x="115595" y="41034"/>
                    <a:pt x="118872" y="42672"/>
                  </a:cubicBezTo>
                  <a:cubicBezTo>
                    <a:pt x="120904" y="43688"/>
                    <a:pt x="123107" y="44417"/>
                    <a:pt x="124968" y="45720"/>
                  </a:cubicBezTo>
                  <a:cubicBezTo>
                    <a:pt x="137424" y="54439"/>
                    <a:pt x="130496" y="52943"/>
                    <a:pt x="144780" y="59436"/>
                  </a:cubicBezTo>
                  <a:cubicBezTo>
                    <a:pt x="146471" y="60205"/>
                    <a:pt x="157377" y="62260"/>
                    <a:pt x="158496" y="62484"/>
                  </a:cubicBezTo>
                  <a:cubicBezTo>
                    <a:pt x="161544" y="64008"/>
                    <a:pt x="166813" y="63750"/>
                    <a:pt x="167640" y="67056"/>
                  </a:cubicBezTo>
                  <a:cubicBezTo>
                    <a:pt x="168268" y="69569"/>
                    <a:pt x="162594" y="68286"/>
                    <a:pt x="160020" y="68580"/>
                  </a:cubicBezTo>
                  <a:cubicBezTo>
                    <a:pt x="144803" y="70319"/>
                    <a:pt x="129540" y="71628"/>
                    <a:pt x="114300" y="73152"/>
                  </a:cubicBezTo>
                  <a:lnTo>
                    <a:pt x="102108" y="76200"/>
                  </a:lnTo>
                  <a:cubicBezTo>
                    <a:pt x="99584" y="76782"/>
                    <a:pt x="96945" y="76905"/>
                    <a:pt x="94488" y="77724"/>
                  </a:cubicBezTo>
                  <a:cubicBezTo>
                    <a:pt x="92333" y="78442"/>
                    <a:pt x="90620" y="80326"/>
                    <a:pt x="88392" y="80772"/>
                  </a:cubicBezTo>
                  <a:cubicBezTo>
                    <a:pt x="80360" y="82378"/>
                    <a:pt x="72136" y="82804"/>
                    <a:pt x="64008" y="83820"/>
                  </a:cubicBezTo>
                  <a:cubicBezTo>
                    <a:pt x="58863" y="85290"/>
                    <a:pt x="48540" y="87531"/>
                    <a:pt x="44196" y="91440"/>
                  </a:cubicBezTo>
                  <a:cubicBezTo>
                    <a:pt x="41473" y="93891"/>
                    <a:pt x="40132" y="97536"/>
                    <a:pt x="38100" y="100584"/>
                  </a:cubicBezTo>
                  <a:cubicBezTo>
                    <a:pt x="41148" y="106172"/>
                    <a:pt x="43713" y="112052"/>
                    <a:pt x="47244" y="117348"/>
                  </a:cubicBezTo>
                  <a:cubicBezTo>
                    <a:pt x="52766" y="125631"/>
                    <a:pt x="53796" y="122631"/>
                    <a:pt x="62484" y="126492"/>
                  </a:cubicBezTo>
                  <a:cubicBezTo>
                    <a:pt x="75327" y="132200"/>
                    <a:pt x="56611" y="127451"/>
                    <a:pt x="74676" y="131064"/>
                  </a:cubicBezTo>
                  <a:cubicBezTo>
                    <a:pt x="78740" y="133096"/>
                    <a:pt x="82923" y="134906"/>
                    <a:pt x="86868" y="137160"/>
                  </a:cubicBezTo>
                  <a:cubicBezTo>
                    <a:pt x="98945" y="144061"/>
                    <a:pt x="93787" y="143745"/>
                    <a:pt x="108204" y="149352"/>
                  </a:cubicBezTo>
                  <a:cubicBezTo>
                    <a:pt x="113147" y="151274"/>
                    <a:pt x="118364" y="152400"/>
                    <a:pt x="123444" y="153924"/>
                  </a:cubicBezTo>
                  <a:cubicBezTo>
                    <a:pt x="124968" y="154940"/>
                    <a:pt x="126332" y="156250"/>
                    <a:pt x="128016" y="156972"/>
                  </a:cubicBezTo>
                  <a:cubicBezTo>
                    <a:pt x="129941" y="157797"/>
                    <a:pt x="136178" y="158152"/>
                    <a:pt x="134112" y="158496"/>
                  </a:cubicBezTo>
                  <a:cubicBezTo>
                    <a:pt x="126079" y="159835"/>
                    <a:pt x="117856" y="159512"/>
                    <a:pt x="109728" y="160020"/>
                  </a:cubicBezTo>
                  <a:cubicBezTo>
                    <a:pt x="106172" y="161544"/>
                    <a:pt x="102582" y="162991"/>
                    <a:pt x="99060" y="164592"/>
                  </a:cubicBezTo>
                  <a:cubicBezTo>
                    <a:pt x="96992" y="165532"/>
                    <a:pt x="95119" y="166922"/>
                    <a:pt x="92964" y="167640"/>
                  </a:cubicBezTo>
                  <a:cubicBezTo>
                    <a:pt x="90507" y="168459"/>
                    <a:pt x="87928" y="168984"/>
                    <a:pt x="85344" y="169164"/>
                  </a:cubicBezTo>
                  <a:cubicBezTo>
                    <a:pt x="66060" y="170509"/>
                    <a:pt x="46736" y="171196"/>
                    <a:pt x="27432" y="172212"/>
                  </a:cubicBezTo>
                  <a:cubicBezTo>
                    <a:pt x="16247" y="173810"/>
                    <a:pt x="11904" y="176496"/>
                    <a:pt x="1524" y="166116"/>
                  </a:cubicBezTo>
                  <a:cubicBezTo>
                    <a:pt x="-661" y="163931"/>
                    <a:pt x="508" y="160020"/>
                    <a:pt x="0" y="156972"/>
                  </a:cubicBezTo>
                  <a:cubicBezTo>
                    <a:pt x="1016" y="145288"/>
                    <a:pt x="1498" y="133545"/>
                    <a:pt x="3048" y="121920"/>
                  </a:cubicBezTo>
                  <a:cubicBezTo>
                    <a:pt x="3537" y="118254"/>
                    <a:pt x="5920" y="114946"/>
                    <a:pt x="6096" y="111252"/>
                  </a:cubicBezTo>
                  <a:cubicBezTo>
                    <a:pt x="6687" y="98832"/>
                    <a:pt x="5135" y="92730"/>
                    <a:pt x="3048" y="82296"/>
                  </a:cubicBezTo>
                  <a:cubicBezTo>
                    <a:pt x="5080" y="74676"/>
                    <a:pt x="6769" y="66956"/>
                    <a:pt x="9144" y="59436"/>
                  </a:cubicBezTo>
                  <a:cubicBezTo>
                    <a:pt x="9828" y="57270"/>
                    <a:pt x="10511" y="54868"/>
                    <a:pt x="12192" y="53340"/>
                  </a:cubicBezTo>
                  <a:cubicBezTo>
                    <a:pt x="16258" y="49644"/>
                    <a:pt x="21380" y="47309"/>
                    <a:pt x="25908" y="44196"/>
                  </a:cubicBezTo>
                  <a:cubicBezTo>
                    <a:pt x="53118" y="25489"/>
                    <a:pt x="19312" y="47312"/>
                    <a:pt x="48768" y="30480"/>
                  </a:cubicBezTo>
                  <a:cubicBezTo>
                    <a:pt x="60672" y="23677"/>
                    <a:pt x="53812" y="25461"/>
                    <a:pt x="62484" y="22860"/>
                  </a:cubicBezTo>
                  <a:cubicBezTo>
                    <a:pt x="68607" y="21023"/>
                    <a:pt x="74453" y="19191"/>
                    <a:pt x="80772" y="18288"/>
                  </a:cubicBezTo>
                  <a:cubicBezTo>
                    <a:pt x="95736" y="16150"/>
                    <a:pt x="70612" y="3048"/>
                    <a:pt x="68580" y="0"/>
                  </a:cubicBezTo>
                  <a:close/>
                </a:path>
              </a:pathLst>
            </a:custGeom>
            <a:solidFill>
              <a:schemeClr val="accent4">
                <a:lumMod val="60000"/>
                <a:lumOff val="40000"/>
              </a:schemeClr>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698A668-3C77-4F39-4CD0-33AAB420101B}"/>
                </a:ext>
              </a:extLst>
            </p:cNvPr>
            <p:cNvSpPr/>
            <p:nvPr/>
          </p:nvSpPr>
          <p:spPr>
            <a:xfrm>
              <a:off x="11036300" y="3060192"/>
              <a:ext cx="130048" cy="109728"/>
            </a:xfrm>
            <a:prstGeom prst="ellipse">
              <a:avLst/>
            </a:prstGeom>
            <a:solidFill>
              <a:schemeClr val="tx1"/>
            </a:solidFill>
            <a:ln w="1905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818702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B81C9-E88A-4448-817C-BB4E9A6BE308}"/>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Non-</a:t>
            </a:r>
            <a:r>
              <a:rPr lang="en-US" sz="4400" dirty="0" err="1">
                <a:effectLst/>
                <a:latin typeface="Calibri" panose="020F0502020204030204" pitchFamily="34" charset="0"/>
                <a:ea typeface="Calibri" panose="020F0502020204030204" pitchFamily="34" charset="0"/>
                <a:cs typeface="Times New Roman" panose="02020603050405020304" pitchFamily="18" charset="0"/>
              </a:rPr>
              <a:t>eXecutable</a:t>
            </a:r>
            <a:r>
              <a:rPr lang="en-US" sz="4400" dirty="0">
                <a:effectLst/>
                <a:latin typeface="Calibri" panose="020F0502020204030204" pitchFamily="34" charset="0"/>
                <a:ea typeface="Calibri" panose="020F0502020204030204" pitchFamily="34" charset="0"/>
                <a:cs typeface="Times New Roman" panose="02020603050405020304" pitchFamily="18" charset="0"/>
              </a:rPr>
              <a:t> (NX) </a:t>
            </a:r>
            <a:r>
              <a:rPr lang="en-US" b="1" dirty="0"/>
              <a:t>Stack </a:t>
            </a:r>
          </a:p>
        </p:txBody>
      </p:sp>
      <p:sp>
        <p:nvSpPr>
          <p:cNvPr id="3" name="Content Placeholder 2">
            <a:extLst>
              <a:ext uri="{FF2B5EF4-FFF2-40B4-BE49-F238E27FC236}">
                <a16:creationId xmlns:a16="http://schemas.microsoft.com/office/drawing/2014/main" id="{84E9AD3E-34E6-C6B6-1634-3D9C0533BF20}"/>
              </a:ext>
            </a:extLst>
          </p:cNvPr>
          <p:cNvSpPr>
            <a:spLocks noGrp="1"/>
          </p:cNvSpPr>
          <p:nvPr>
            <p:ph idx="1"/>
          </p:nvPr>
        </p:nvSpPr>
        <p:spPr>
          <a:xfrm>
            <a:off x="760977" y="1595597"/>
            <a:ext cx="10592823" cy="3577536"/>
          </a:xfrm>
        </p:spPr>
        <p:txBody>
          <a:bodyPr/>
          <a:lstStyle/>
          <a:p>
            <a:r>
              <a:rPr lang="en-US" dirty="0"/>
              <a:t>Part of memory marked by the NX bit (SW or HW) or similar method to be non-executable to prevent remote code execution</a:t>
            </a:r>
          </a:p>
          <a:p>
            <a:r>
              <a:rPr lang="en-US" dirty="0"/>
              <a:t>Called </a:t>
            </a:r>
            <a:r>
              <a:rPr lang="en-US" b="0" i="0" dirty="0">
                <a:solidFill>
                  <a:srgbClr val="202122"/>
                </a:solidFill>
                <a:effectLst/>
              </a:rPr>
              <a:t> </a:t>
            </a:r>
            <a:r>
              <a:rPr lang="en-US" b="1" i="0" dirty="0">
                <a:solidFill>
                  <a:srgbClr val="202122"/>
                </a:solidFill>
                <a:effectLst/>
              </a:rPr>
              <a:t>"Data Execution Prevention" (DEP) </a:t>
            </a:r>
            <a:r>
              <a:rPr lang="en-US" b="0" i="0" dirty="0">
                <a:solidFill>
                  <a:srgbClr val="202122"/>
                </a:solidFill>
                <a:effectLst/>
              </a:rPr>
              <a:t>in Windows</a:t>
            </a:r>
          </a:p>
          <a:p>
            <a:r>
              <a:rPr lang="en-US" b="1" dirty="0" err="1">
                <a:solidFill>
                  <a:srgbClr val="202122"/>
                </a:solidFill>
              </a:rPr>
              <a:t>ExecShield</a:t>
            </a:r>
            <a:r>
              <a:rPr lang="en-US" b="1" dirty="0">
                <a:solidFill>
                  <a:srgbClr val="202122"/>
                </a:solidFill>
              </a:rPr>
              <a:t> </a:t>
            </a:r>
            <a:r>
              <a:rPr lang="en-US" dirty="0">
                <a:solidFill>
                  <a:srgbClr val="202122"/>
                </a:solidFill>
              </a:rPr>
              <a:t>is one implementation in RedHat Linux</a:t>
            </a:r>
          </a:p>
          <a:p>
            <a:r>
              <a:rPr lang="en-US" b="0" i="0" dirty="0">
                <a:solidFill>
                  <a:srgbClr val="202122"/>
                </a:solidFill>
                <a:effectLst/>
              </a:rPr>
              <a:t>Concept is to prevent </a:t>
            </a:r>
            <a:r>
              <a:rPr lang="en-US" dirty="0">
                <a:solidFill>
                  <a:srgbClr val="202122"/>
                </a:solidFill>
              </a:rPr>
              <a:t>exploits from using code in various blocks in memory</a:t>
            </a:r>
          </a:p>
          <a:p>
            <a:r>
              <a:rPr lang="en-US" b="0" i="0" dirty="0">
                <a:solidFill>
                  <a:srgbClr val="202122"/>
                </a:solidFill>
                <a:effectLst/>
              </a:rPr>
              <a:t>Work </a:t>
            </a:r>
            <a:r>
              <a:rPr lang="en-US" dirty="0">
                <a:solidFill>
                  <a:srgbClr val="202122"/>
                </a:solidFill>
              </a:rPr>
              <a:t>around: ROP!</a:t>
            </a:r>
            <a:endParaRPr lang="en-US" b="0" i="0" dirty="0">
              <a:solidFill>
                <a:srgbClr val="202122"/>
              </a:solidFill>
              <a:effectLst/>
            </a:endParaRPr>
          </a:p>
          <a:p>
            <a:endParaRPr lang="en-US" b="0" i="0" dirty="0">
              <a:solidFill>
                <a:srgbClr val="202122"/>
              </a:solidFill>
              <a:effectLst/>
            </a:endParaRPr>
          </a:p>
          <a:p>
            <a:endParaRPr lang="en-US" dirty="0"/>
          </a:p>
        </p:txBody>
      </p:sp>
      <p:sp>
        <p:nvSpPr>
          <p:cNvPr id="5" name="TextBox 4">
            <a:extLst>
              <a:ext uri="{FF2B5EF4-FFF2-40B4-BE49-F238E27FC236}">
                <a16:creationId xmlns:a16="http://schemas.microsoft.com/office/drawing/2014/main" id="{59CA3C48-FE58-FEBD-D5FF-EAD56C6D642F}"/>
              </a:ext>
            </a:extLst>
          </p:cNvPr>
          <p:cNvSpPr txBox="1"/>
          <p:nvPr/>
        </p:nvSpPr>
        <p:spPr>
          <a:xfrm>
            <a:off x="0" y="6176963"/>
            <a:ext cx="6096000" cy="369332"/>
          </a:xfrm>
          <a:prstGeom prst="rect">
            <a:avLst/>
          </a:prstGeom>
          <a:noFill/>
        </p:spPr>
        <p:txBody>
          <a:bodyPr wrap="square">
            <a:spAutoFit/>
          </a:bodyPr>
          <a:lstStyle/>
          <a:p>
            <a:r>
              <a:rPr lang="en-US" dirty="0">
                <a:hlinkClick r:id="rId2"/>
              </a:rPr>
              <a:t>https://en.wikipedia.org/wiki/NX_bit</a:t>
            </a:r>
            <a:r>
              <a:rPr lang="en-US" dirty="0"/>
              <a:t> </a:t>
            </a:r>
          </a:p>
        </p:txBody>
      </p:sp>
      <p:sp>
        <p:nvSpPr>
          <p:cNvPr id="11" name="TextBox 10">
            <a:extLst>
              <a:ext uri="{FF2B5EF4-FFF2-40B4-BE49-F238E27FC236}">
                <a16:creationId xmlns:a16="http://schemas.microsoft.com/office/drawing/2014/main" id="{3F97A065-A5A7-89C0-70D7-6863975EC336}"/>
              </a:ext>
            </a:extLst>
          </p:cNvPr>
          <p:cNvSpPr txBox="1"/>
          <p:nvPr/>
        </p:nvSpPr>
        <p:spPr>
          <a:xfrm>
            <a:off x="-30692" y="5926125"/>
            <a:ext cx="8878358" cy="369332"/>
          </a:xfrm>
          <a:prstGeom prst="rect">
            <a:avLst/>
          </a:prstGeom>
          <a:noFill/>
        </p:spPr>
        <p:txBody>
          <a:bodyPr wrap="square">
            <a:spAutoFit/>
          </a:bodyPr>
          <a:lstStyle/>
          <a:p>
            <a:r>
              <a:rPr lang="en-US" dirty="0">
                <a:hlinkClick r:id="rId3"/>
              </a:rPr>
              <a:t>https://www.exploit-db.com/docs/english/16030-non-executable-stack-arm-exploitation.pdf</a:t>
            </a:r>
            <a:r>
              <a:rPr lang="en-US" dirty="0"/>
              <a:t> </a:t>
            </a:r>
          </a:p>
        </p:txBody>
      </p:sp>
      <p:sp>
        <p:nvSpPr>
          <p:cNvPr id="13" name="TextBox 12">
            <a:extLst>
              <a:ext uri="{FF2B5EF4-FFF2-40B4-BE49-F238E27FC236}">
                <a16:creationId xmlns:a16="http://schemas.microsoft.com/office/drawing/2014/main" id="{728497EC-1182-FEBB-CD49-EA54B3D2BD4E}"/>
              </a:ext>
            </a:extLst>
          </p:cNvPr>
          <p:cNvSpPr txBox="1"/>
          <p:nvPr/>
        </p:nvSpPr>
        <p:spPr>
          <a:xfrm>
            <a:off x="-20108" y="5615801"/>
            <a:ext cx="6136216" cy="369332"/>
          </a:xfrm>
          <a:prstGeom prst="rect">
            <a:avLst/>
          </a:prstGeom>
          <a:noFill/>
        </p:spPr>
        <p:txBody>
          <a:bodyPr wrap="square">
            <a:spAutoFit/>
          </a:bodyPr>
          <a:lstStyle/>
          <a:p>
            <a:r>
              <a:rPr lang="en-US" dirty="0">
                <a:hlinkClick r:id="rId4"/>
              </a:rPr>
              <a:t>https://en.wikipedia.org/wiki/Executable_space_protection</a:t>
            </a:r>
            <a:r>
              <a:rPr lang="en-US" dirty="0"/>
              <a:t> </a:t>
            </a:r>
          </a:p>
        </p:txBody>
      </p:sp>
      <p:sp>
        <p:nvSpPr>
          <p:cNvPr id="17" name="TextBox 16">
            <a:extLst>
              <a:ext uri="{FF2B5EF4-FFF2-40B4-BE49-F238E27FC236}">
                <a16:creationId xmlns:a16="http://schemas.microsoft.com/office/drawing/2014/main" id="{1B87EC26-2D92-933F-48A3-60DDBA576729}"/>
              </a:ext>
            </a:extLst>
          </p:cNvPr>
          <p:cNvSpPr txBox="1"/>
          <p:nvPr/>
        </p:nvSpPr>
        <p:spPr>
          <a:xfrm>
            <a:off x="-40216" y="5276212"/>
            <a:ext cx="6136216" cy="369332"/>
          </a:xfrm>
          <a:prstGeom prst="rect">
            <a:avLst/>
          </a:prstGeom>
          <a:noFill/>
        </p:spPr>
        <p:txBody>
          <a:bodyPr wrap="square">
            <a:spAutoFit/>
          </a:bodyPr>
          <a:lstStyle/>
          <a:p>
            <a:r>
              <a:rPr lang="en-US" dirty="0">
                <a:hlinkClick r:id="rId5"/>
              </a:rPr>
              <a:t>https://en.wikipedia.org/wiki/Exec_Shield</a:t>
            </a:r>
            <a:r>
              <a:rPr lang="en-US" dirty="0"/>
              <a:t>   </a:t>
            </a:r>
          </a:p>
        </p:txBody>
      </p:sp>
    </p:spTree>
    <p:extLst>
      <p:ext uri="{BB962C8B-B14F-4D97-AF65-F5344CB8AC3E}">
        <p14:creationId xmlns:p14="http://schemas.microsoft.com/office/powerpoint/2010/main" val="10228584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5660E-9546-8450-6032-E3FDC6F64426}"/>
              </a:ext>
            </a:extLst>
          </p:cNvPr>
          <p:cNvSpPr>
            <a:spLocks noGrp="1"/>
          </p:cNvSpPr>
          <p:nvPr>
            <p:ph type="title"/>
          </p:nvPr>
        </p:nvSpPr>
        <p:spPr>
          <a:xfrm>
            <a:off x="203200" y="102658"/>
            <a:ext cx="10515600" cy="619567"/>
          </a:xfrm>
        </p:spPr>
        <p:txBody>
          <a:bodyPr>
            <a:normAutofit fontScale="90000"/>
          </a:bodyPr>
          <a:lstStyle/>
          <a:p>
            <a:r>
              <a:rPr lang="en-US" dirty="0"/>
              <a:t>ROP (Return Oriented Programming)</a:t>
            </a:r>
          </a:p>
        </p:txBody>
      </p:sp>
      <p:sp>
        <p:nvSpPr>
          <p:cNvPr id="3" name="Content Placeholder 2">
            <a:extLst>
              <a:ext uri="{FF2B5EF4-FFF2-40B4-BE49-F238E27FC236}">
                <a16:creationId xmlns:a16="http://schemas.microsoft.com/office/drawing/2014/main" id="{213C2691-F338-2945-A4BA-AE945F46F0E8}"/>
              </a:ext>
            </a:extLst>
          </p:cNvPr>
          <p:cNvSpPr>
            <a:spLocks noGrp="1"/>
          </p:cNvSpPr>
          <p:nvPr>
            <p:ph idx="1"/>
          </p:nvPr>
        </p:nvSpPr>
        <p:spPr>
          <a:xfrm>
            <a:off x="148167" y="722225"/>
            <a:ext cx="11688233" cy="4076070"/>
          </a:xfrm>
        </p:spPr>
        <p:txBody>
          <a:bodyPr>
            <a:normAutofit lnSpcReduction="10000"/>
          </a:bodyPr>
          <a:lstStyle/>
          <a:p>
            <a:r>
              <a:rPr lang="en-US" b="1" i="0" dirty="0">
                <a:solidFill>
                  <a:srgbClr val="000000"/>
                </a:solidFill>
                <a:effectLst/>
              </a:rPr>
              <a:t>Basic Concept: </a:t>
            </a:r>
            <a:r>
              <a:rPr lang="en-US" b="0" i="0" dirty="0">
                <a:solidFill>
                  <a:srgbClr val="101013"/>
                </a:solidFill>
                <a:effectLst/>
              </a:rPr>
              <a:t>Return-oriented programming uses </a:t>
            </a:r>
            <a:r>
              <a:rPr lang="en-US" b="1" i="0" dirty="0">
                <a:solidFill>
                  <a:srgbClr val="101013"/>
                </a:solidFill>
                <a:effectLst/>
              </a:rPr>
              <a:t>control of the call stack </a:t>
            </a:r>
            <a:r>
              <a:rPr lang="en-US" b="0" i="0" dirty="0">
                <a:solidFill>
                  <a:srgbClr val="101013"/>
                </a:solidFill>
                <a:effectLst/>
              </a:rPr>
              <a:t>to </a:t>
            </a:r>
            <a:r>
              <a:rPr lang="en-US" b="1" i="0" dirty="0">
                <a:solidFill>
                  <a:srgbClr val="101013"/>
                </a:solidFill>
                <a:effectLst/>
              </a:rPr>
              <a:t>indirectly execute </a:t>
            </a:r>
            <a:r>
              <a:rPr lang="en-US" b="0" i="0" dirty="0">
                <a:solidFill>
                  <a:srgbClr val="101013"/>
                </a:solidFill>
                <a:effectLst/>
              </a:rPr>
              <a:t>machine instructions or groups of machine instructions </a:t>
            </a:r>
            <a:r>
              <a:rPr lang="en-US" b="1" i="0" dirty="0">
                <a:solidFill>
                  <a:srgbClr val="101013"/>
                </a:solidFill>
                <a:effectLst/>
              </a:rPr>
              <a:t>(gadgets) </a:t>
            </a:r>
            <a:r>
              <a:rPr lang="en-US" b="0" i="0" dirty="0">
                <a:solidFill>
                  <a:srgbClr val="101013"/>
                </a:solidFill>
                <a:effectLst/>
              </a:rPr>
              <a:t>immediately </a:t>
            </a:r>
            <a:r>
              <a:rPr lang="en-US" b="1" i="0" dirty="0">
                <a:solidFill>
                  <a:srgbClr val="101013"/>
                </a:solidFill>
                <a:effectLst/>
              </a:rPr>
              <a:t>prior to the return instruction (ret)</a:t>
            </a:r>
            <a:r>
              <a:rPr lang="en-US" b="0" i="0" dirty="0">
                <a:solidFill>
                  <a:srgbClr val="101013"/>
                </a:solidFill>
                <a:effectLst/>
              </a:rPr>
              <a:t> in subroutines (functions) within the existing program code (loosely via Wiki)</a:t>
            </a:r>
          </a:p>
          <a:p>
            <a:pPr lvl="1"/>
            <a:r>
              <a:rPr lang="en-US" b="1" i="0" dirty="0">
                <a:solidFill>
                  <a:srgbClr val="000000"/>
                </a:solidFill>
                <a:effectLst/>
              </a:rPr>
              <a:t>Some gadgets use JMP or CALL</a:t>
            </a:r>
          </a:p>
          <a:p>
            <a:r>
              <a:rPr lang="en-US" b="1" i="0" dirty="0">
                <a:solidFill>
                  <a:srgbClr val="000000"/>
                </a:solidFill>
                <a:effectLst/>
              </a:rPr>
              <a:t>Return-into-library technique </a:t>
            </a:r>
            <a:r>
              <a:rPr lang="en-US" i="0" dirty="0">
                <a:solidFill>
                  <a:srgbClr val="000000"/>
                </a:solidFill>
                <a:effectLst/>
              </a:rPr>
              <a:t>uses </a:t>
            </a:r>
            <a:r>
              <a:rPr lang="en-US" i="0" dirty="0" err="1">
                <a:solidFill>
                  <a:srgbClr val="000000"/>
                </a:solidFill>
                <a:effectLst/>
              </a:rPr>
              <a:t>libc</a:t>
            </a:r>
            <a:r>
              <a:rPr lang="en-US" i="0" dirty="0">
                <a:solidFill>
                  <a:srgbClr val="000000"/>
                </a:solidFill>
                <a:effectLst/>
              </a:rPr>
              <a:t> code already in memory in lieu of custom shellcode</a:t>
            </a:r>
          </a:p>
          <a:p>
            <a:r>
              <a:rPr lang="en-US" b="1" i="0" dirty="0">
                <a:solidFill>
                  <a:srgbClr val="000000"/>
                </a:solidFill>
                <a:effectLst/>
              </a:rPr>
              <a:t>Borrowed code chunks: </a:t>
            </a:r>
            <a:r>
              <a:rPr lang="en-US" i="0" dirty="0">
                <a:solidFill>
                  <a:srgbClr val="000000"/>
                </a:solidFill>
                <a:effectLst/>
              </a:rPr>
              <a:t>attack that uses chunks of library functions, instead of entire functions themselves, to exploit buffer overrun</a:t>
            </a:r>
          </a:p>
          <a:p>
            <a:r>
              <a:rPr lang="en-US" b="1" dirty="0">
                <a:solidFill>
                  <a:srgbClr val="000000"/>
                </a:solidFill>
              </a:rPr>
              <a:t>ROP Chain: </a:t>
            </a:r>
            <a:r>
              <a:rPr lang="en-US" dirty="0">
                <a:solidFill>
                  <a:srgbClr val="000000"/>
                </a:solidFill>
              </a:rPr>
              <a:t>Sequence of ROP exploits to execute code</a:t>
            </a:r>
            <a:endParaRPr lang="en-US" dirty="0"/>
          </a:p>
        </p:txBody>
      </p:sp>
      <p:sp>
        <p:nvSpPr>
          <p:cNvPr id="5" name="TextBox 4">
            <a:extLst>
              <a:ext uri="{FF2B5EF4-FFF2-40B4-BE49-F238E27FC236}">
                <a16:creationId xmlns:a16="http://schemas.microsoft.com/office/drawing/2014/main" id="{D5B7E045-4168-5EB1-52D6-ECB0AD98948A}"/>
              </a:ext>
            </a:extLst>
          </p:cNvPr>
          <p:cNvSpPr txBox="1"/>
          <p:nvPr/>
        </p:nvSpPr>
        <p:spPr>
          <a:xfrm>
            <a:off x="29633" y="6127234"/>
            <a:ext cx="8826500" cy="369332"/>
          </a:xfrm>
          <a:prstGeom prst="rect">
            <a:avLst/>
          </a:prstGeom>
          <a:noFill/>
        </p:spPr>
        <p:txBody>
          <a:bodyPr wrap="square">
            <a:spAutoFit/>
          </a:bodyPr>
          <a:lstStyle/>
          <a:p>
            <a:r>
              <a:rPr lang="en-US" dirty="0">
                <a:hlinkClick r:id="rId2"/>
              </a:rPr>
              <a:t>https://resources.infosecinstitute.com/topic/return-oriented-programming-rop-attacks/</a:t>
            </a:r>
            <a:r>
              <a:rPr lang="en-US" dirty="0"/>
              <a:t> </a:t>
            </a:r>
          </a:p>
        </p:txBody>
      </p:sp>
      <p:sp>
        <p:nvSpPr>
          <p:cNvPr id="7" name="TextBox 6">
            <a:extLst>
              <a:ext uri="{FF2B5EF4-FFF2-40B4-BE49-F238E27FC236}">
                <a16:creationId xmlns:a16="http://schemas.microsoft.com/office/drawing/2014/main" id="{5CD40EA1-2E1D-81EF-BFAD-7816BC2611C5}"/>
              </a:ext>
            </a:extLst>
          </p:cNvPr>
          <p:cNvSpPr txBox="1"/>
          <p:nvPr/>
        </p:nvSpPr>
        <p:spPr>
          <a:xfrm>
            <a:off x="29633" y="6436267"/>
            <a:ext cx="6104466" cy="369332"/>
          </a:xfrm>
          <a:prstGeom prst="rect">
            <a:avLst/>
          </a:prstGeom>
          <a:noFill/>
        </p:spPr>
        <p:txBody>
          <a:bodyPr wrap="square">
            <a:spAutoFit/>
          </a:bodyPr>
          <a:lstStyle/>
          <a:p>
            <a:r>
              <a:rPr lang="en-US" dirty="0">
                <a:hlinkClick r:id="rId3"/>
              </a:rPr>
              <a:t>https://en.wikipedia.org/wiki/Return-oriented_programming</a:t>
            </a:r>
            <a:r>
              <a:rPr lang="en-US" dirty="0"/>
              <a:t> </a:t>
            </a:r>
          </a:p>
        </p:txBody>
      </p:sp>
      <p:sp>
        <p:nvSpPr>
          <p:cNvPr id="6" name="TextBox 5">
            <a:extLst>
              <a:ext uri="{FF2B5EF4-FFF2-40B4-BE49-F238E27FC236}">
                <a16:creationId xmlns:a16="http://schemas.microsoft.com/office/drawing/2014/main" id="{44D183F0-5044-000B-48A5-481AA50E9A00}"/>
              </a:ext>
            </a:extLst>
          </p:cNvPr>
          <p:cNvSpPr txBox="1"/>
          <p:nvPr/>
        </p:nvSpPr>
        <p:spPr>
          <a:xfrm>
            <a:off x="0" y="5859617"/>
            <a:ext cx="8250767" cy="369332"/>
          </a:xfrm>
          <a:prstGeom prst="rect">
            <a:avLst/>
          </a:prstGeom>
          <a:noFill/>
        </p:spPr>
        <p:txBody>
          <a:bodyPr wrap="square">
            <a:spAutoFit/>
          </a:bodyPr>
          <a:lstStyle/>
          <a:p>
            <a:r>
              <a:rPr lang="en-US" dirty="0">
                <a:hlinkClick r:id="rId4"/>
              </a:rPr>
              <a:t>https://montcs.bloomu.edu/Information/LowLevel/Assembly/assembly-tutorial.html</a:t>
            </a:r>
            <a:r>
              <a:rPr lang="en-US" dirty="0"/>
              <a:t> </a:t>
            </a:r>
          </a:p>
        </p:txBody>
      </p:sp>
      <p:sp>
        <p:nvSpPr>
          <p:cNvPr id="9" name="TextBox 8">
            <a:extLst>
              <a:ext uri="{FF2B5EF4-FFF2-40B4-BE49-F238E27FC236}">
                <a16:creationId xmlns:a16="http://schemas.microsoft.com/office/drawing/2014/main" id="{E5A0DB7A-D6CE-A6EA-B5F5-B96D481FB087}"/>
              </a:ext>
            </a:extLst>
          </p:cNvPr>
          <p:cNvSpPr txBox="1"/>
          <p:nvPr/>
        </p:nvSpPr>
        <p:spPr>
          <a:xfrm>
            <a:off x="29633" y="5568119"/>
            <a:ext cx="11164358" cy="369332"/>
          </a:xfrm>
          <a:prstGeom prst="rect">
            <a:avLst/>
          </a:prstGeom>
          <a:noFill/>
        </p:spPr>
        <p:txBody>
          <a:bodyPr wrap="square">
            <a:spAutoFit/>
          </a:bodyPr>
          <a:lstStyle/>
          <a:p>
            <a:r>
              <a:rPr lang="en-US" dirty="0">
                <a:hlinkClick r:id="rId5"/>
              </a:rPr>
              <a:t>https://docs.oracle.com/cd/E19455-01/806-3773/instructionset-67/index.html</a:t>
            </a:r>
            <a:r>
              <a:rPr lang="en-US" dirty="0"/>
              <a:t> </a:t>
            </a:r>
          </a:p>
        </p:txBody>
      </p:sp>
      <p:sp>
        <p:nvSpPr>
          <p:cNvPr id="11" name="TextBox 10">
            <a:extLst>
              <a:ext uri="{FF2B5EF4-FFF2-40B4-BE49-F238E27FC236}">
                <a16:creationId xmlns:a16="http://schemas.microsoft.com/office/drawing/2014/main" id="{0F2EA78A-9735-6594-1FD7-D8B77E054610}"/>
              </a:ext>
            </a:extLst>
          </p:cNvPr>
          <p:cNvSpPr txBox="1"/>
          <p:nvPr/>
        </p:nvSpPr>
        <p:spPr>
          <a:xfrm>
            <a:off x="14817" y="5210728"/>
            <a:ext cx="6119282" cy="369332"/>
          </a:xfrm>
          <a:prstGeom prst="rect">
            <a:avLst/>
          </a:prstGeom>
          <a:noFill/>
        </p:spPr>
        <p:txBody>
          <a:bodyPr wrap="square">
            <a:spAutoFit/>
          </a:bodyPr>
          <a:lstStyle/>
          <a:p>
            <a:r>
              <a:rPr lang="en-US" dirty="0">
                <a:hlinkClick r:id="rId6"/>
              </a:rPr>
              <a:t>https://en.wikipedia.org/wiki/Return_statement</a:t>
            </a:r>
            <a:r>
              <a:rPr lang="en-US" dirty="0"/>
              <a:t> </a:t>
            </a:r>
          </a:p>
        </p:txBody>
      </p:sp>
      <p:sp>
        <p:nvSpPr>
          <p:cNvPr id="12" name="TextBox 11">
            <a:extLst>
              <a:ext uri="{FF2B5EF4-FFF2-40B4-BE49-F238E27FC236}">
                <a16:creationId xmlns:a16="http://schemas.microsoft.com/office/drawing/2014/main" id="{3DDD8D80-F661-6CE7-27AB-B05091B228BE}"/>
              </a:ext>
            </a:extLst>
          </p:cNvPr>
          <p:cNvSpPr txBox="1"/>
          <p:nvPr/>
        </p:nvSpPr>
        <p:spPr>
          <a:xfrm>
            <a:off x="14817" y="4931170"/>
            <a:ext cx="8521700" cy="369332"/>
          </a:xfrm>
          <a:prstGeom prst="rect">
            <a:avLst/>
          </a:prstGeom>
          <a:noFill/>
        </p:spPr>
        <p:txBody>
          <a:bodyPr wrap="square">
            <a:spAutoFit/>
          </a:bodyPr>
          <a:lstStyle/>
          <a:p>
            <a:r>
              <a:rPr lang="en-US" b="1" dirty="0"/>
              <a:t>ROP Example using </a:t>
            </a:r>
            <a:r>
              <a:rPr lang="en-US" b="1" dirty="0" err="1"/>
              <a:t>libc</a:t>
            </a:r>
            <a:r>
              <a:rPr lang="en-US" b="1" dirty="0"/>
              <a:t>: </a:t>
            </a:r>
            <a:r>
              <a:rPr lang="en-US" b="1" dirty="0">
                <a:hlinkClick r:id="rId7"/>
              </a:rPr>
              <a:t>https://www.youtube.com/watch?v=cZKV_LZOPug</a:t>
            </a:r>
            <a:r>
              <a:rPr lang="en-US" b="1" dirty="0"/>
              <a:t> </a:t>
            </a:r>
          </a:p>
        </p:txBody>
      </p:sp>
      <p:sp>
        <p:nvSpPr>
          <p:cNvPr id="14" name="TextBox 13">
            <a:extLst>
              <a:ext uri="{FF2B5EF4-FFF2-40B4-BE49-F238E27FC236}">
                <a16:creationId xmlns:a16="http://schemas.microsoft.com/office/drawing/2014/main" id="{C737BF82-4F80-8C44-E333-4CECE72C2A30}"/>
              </a:ext>
            </a:extLst>
          </p:cNvPr>
          <p:cNvSpPr txBox="1"/>
          <p:nvPr/>
        </p:nvSpPr>
        <p:spPr>
          <a:xfrm>
            <a:off x="4930775" y="5193670"/>
            <a:ext cx="6119282" cy="369332"/>
          </a:xfrm>
          <a:prstGeom prst="rect">
            <a:avLst/>
          </a:prstGeom>
          <a:noFill/>
        </p:spPr>
        <p:txBody>
          <a:bodyPr wrap="square">
            <a:spAutoFit/>
          </a:bodyPr>
          <a:lstStyle/>
          <a:p>
            <a:r>
              <a:rPr lang="en-US" dirty="0">
                <a:hlinkClick r:id="rId8"/>
              </a:rPr>
              <a:t>https://www.cs.cmu.edu/~rdriley/487/labs/lab03.html</a:t>
            </a:r>
            <a:r>
              <a:rPr lang="en-US" dirty="0"/>
              <a:t> </a:t>
            </a:r>
          </a:p>
        </p:txBody>
      </p:sp>
      <p:sp>
        <p:nvSpPr>
          <p:cNvPr id="16" name="TextBox 15">
            <a:extLst>
              <a:ext uri="{FF2B5EF4-FFF2-40B4-BE49-F238E27FC236}">
                <a16:creationId xmlns:a16="http://schemas.microsoft.com/office/drawing/2014/main" id="{6F86A5DE-EA10-75F1-FBFF-7E52585D4BC9}"/>
              </a:ext>
            </a:extLst>
          </p:cNvPr>
          <p:cNvSpPr txBox="1"/>
          <p:nvPr/>
        </p:nvSpPr>
        <p:spPr>
          <a:xfrm>
            <a:off x="29633" y="4641150"/>
            <a:ext cx="6119282" cy="369332"/>
          </a:xfrm>
          <a:prstGeom prst="rect">
            <a:avLst/>
          </a:prstGeom>
          <a:noFill/>
        </p:spPr>
        <p:txBody>
          <a:bodyPr wrap="square">
            <a:spAutoFit/>
          </a:bodyPr>
          <a:lstStyle/>
          <a:p>
            <a:r>
              <a:rPr lang="en-US" dirty="0">
                <a:hlinkClick r:id="rId9"/>
              </a:rPr>
              <a:t>https://github.com/JonathanSalwan/ROPgadget</a:t>
            </a:r>
            <a:r>
              <a:rPr lang="en-US" dirty="0"/>
              <a:t> </a:t>
            </a:r>
          </a:p>
        </p:txBody>
      </p:sp>
      <p:sp>
        <p:nvSpPr>
          <p:cNvPr id="18" name="TextBox 17">
            <a:extLst>
              <a:ext uri="{FF2B5EF4-FFF2-40B4-BE49-F238E27FC236}">
                <a16:creationId xmlns:a16="http://schemas.microsoft.com/office/drawing/2014/main" id="{D044346C-B496-188C-CC2C-F0357D7FA751}"/>
              </a:ext>
            </a:extLst>
          </p:cNvPr>
          <p:cNvSpPr txBox="1"/>
          <p:nvPr/>
        </p:nvSpPr>
        <p:spPr>
          <a:xfrm>
            <a:off x="4833409" y="4614729"/>
            <a:ext cx="6119282" cy="369332"/>
          </a:xfrm>
          <a:prstGeom prst="rect">
            <a:avLst/>
          </a:prstGeom>
          <a:noFill/>
        </p:spPr>
        <p:txBody>
          <a:bodyPr wrap="square">
            <a:spAutoFit/>
          </a:bodyPr>
          <a:lstStyle/>
          <a:p>
            <a:r>
              <a:rPr lang="en-US" dirty="0">
                <a:hlinkClick r:id="rId10"/>
              </a:rPr>
              <a:t>https://pypi.org/project/ROPGadget/</a:t>
            </a:r>
            <a:r>
              <a:rPr lang="en-US" dirty="0"/>
              <a:t> </a:t>
            </a:r>
          </a:p>
        </p:txBody>
      </p:sp>
      <p:sp>
        <p:nvSpPr>
          <p:cNvPr id="8" name="TextBox 7">
            <a:extLst>
              <a:ext uri="{FF2B5EF4-FFF2-40B4-BE49-F238E27FC236}">
                <a16:creationId xmlns:a16="http://schemas.microsoft.com/office/drawing/2014/main" id="{B4A2A866-ED04-D06D-AE14-B69CF263A125}"/>
              </a:ext>
            </a:extLst>
          </p:cNvPr>
          <p:cNvSpPr txBox="1"/>
          <p:nvPr/>
        </p:nvSpPr>
        <p:spPr>
          <a:xfrm>
            <a:off x="8767232" y="3733400"/>
            <a:ext cx="3276601" cy="1477328"/>
          </a:xfrm>
          <a:prstGeom prst="rect">
            <a:avLst/>
          </a:prstGeom>
          <a:noFill/>
        </p:spPr>
        <p:txBody>
          <a:bodyPr wrap="square">
            <a:spAutoFit/>
          </a:bodyPr>
          <a:lstStyle/>
          <a:p>
            <a:r>
              <a:rPr lang="en-US" dirty="0">
                <a:hlinkClick r:id="rId11"/>
              </a:rPr>
              <a:t>https://www.ired.team/offensive-security/code-injection-process-injection/binary-exploitation/rop-chaining-return-oriented-programming</a:t>
            </a:r>
            <a:r>
              <a:rPr lang="en-US" dirty="0"/>
              <a:t> </a:t>
            </a:r>
          </a:p>
        </p:txBody>
      </p:sp>
      <p:sp>
        <p:nvSpPr>
          <p:cNvPr id="10" name="TextBox 9">
            <a:extLst>
              <a:ext uri="{FF2B5EF4-FFF2-40B4-BE49-F238E27FC236}">
                <a16:creationId xmlns:a16="http://schemas.microsoft.com/office/drawing/2014/main" id="{43B35531-CC08-4DD9-340B-8BEFE17DA91C}"/>
              </a:ext>
            </a:extLst>
          </p:cNvPr>
          <p:cNvSpPr txBox="1"/>
          <p:nvPr/>
        </p:nvSpPr>
        <p:spPr>
          <a:xfrm>
            <a:off x="3753908" y="2923404"/>
            <a:ext cx="8082492" cy="369332"/>
          </a:xfrm>
          <a:prstGeom prst="rect">
            <a:avLst/>
          </a:prstGeom>
          <a:noFill/>
        </p:spPr>
        <p:txBody>
          <a:bodyPr wrap="square">
            <a:spAutoFit/>
          </a:bodyPr>
          <a:lstStyle/>
          <a:p>
            <a:r>
              <a:rPr lang="en-US" dirty="0">
                <a:hlinkClick r:id="rId12"/>
              </a:rPr>
              <a:t>https://ctf101.org/binary-exploitation/return-oriented-programming/</a:t>
            </a:r>
            <a:r>
              <a:rPr lang="en-US" dirty="0"/>
              <a:t> </a:t>
            </a:r>
          </a:p>
        </p:txBody>
      </p:sp>
    </p:spTree>
    <p:extLst>
      <p:ext uri="{BB962C8B-B14F-4D97-AF65-F5344CB8AC3E}">
        <p14:creationId xmlns:p14="http://schemas.microsoft.com/office/powerpoint/2010/main" val="1521611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Group 52">
            <a:extLst>
              <a:ext uri="{FF2B5EF4-FFF2-40B4-BE49-F238E27FC236}">
                <a16:creationId xmlns:a16="http://schemas.microsoft.com/office/drawing/2014/main" id="{5F1F0FAB-9CF2-C42C-5C4E-6EF7B7807BA6}"/>
              </a:ext>
            </a:extLst>
          </p:cNvPr>
          <p:cNvGrpSpPr/>
          <p:nvPr/>
        </p:nvGrpSpPr>
        <p:grpSpPr>
          <a:xfrm>
            <a:off x="806423" y="882339"/>
            <a:ext cx="9948234" cy="5317509"/>
            <a:chOff x="1064255" y="750856"/>
            <a:chExt cx="9948233" cy="5317509"/>
          </a:xfrm>
        </p:grpSpPr>
        <p:sp>
          <p:nvSpPr>
            <p:cNvPr id="4" name="Rectangle 3">
              <a:extLst>
                <a:ext uri="{FF2B5EF4-FFF2-40B4-BE49-F238E27FC236}">
                  <a16:creationId xmlns:a16="http://schemas.microsoft.com/office/drawing/2014/main" id="{798B93B3-AFD6-E307-32FB-2125DA2EED94}"/>
                </a:ext>
              </a:extLst>
            </p:cNvPr>
            <p:cNvSpPr/>
            <p:nvPr/>
          </p:nvSpPr>
          <p:spPr>
            <a:xfrm>
              <a:off x="2347215" y="2387579"/>
              <a:ext cx="2586460" cy="916214"/>
            </a:xfrm>
            <a:prstGeom prst="rect">
              <a:avLst/>
            </a:prstGeom>
            <a:solidFill>
              <a:srgbClr val="FFFFCC"/>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hlinkClick r:id="rId2"/>
                </a:rPr>
                <a:t>SEI CERT Coding Standards</a:t>
              </a:r>
              <a:r>
                <a:rPr lang="en-US" sz="1333" b="1" dirty="0">
                  <a:latin typeface="Arial" panose="020B0604020202020204" pitchFamily="34" charset="0"/>
                  <a:cs typeface="Arial" panose="020B0604020202020204" pitchFamily="34" charset="0"/>
                </a:rPr>
                <a:t> for C, C++, Java, Perl, and Android</a:t>
              </a:r>
            </a:p>
          </p:txBody>
        </p:sp>
        <p:sp>
          <p:nvSpPr>
            <p:cNvPr id="5" name="Rectangle 4">
              <a:extLst>
                <a:ext uri="{FF2B5EF4-FFF2-40B4-BE49-F238E27FC236}">
                  <a16:creationId xmlns:a16="http://schemas.microsoft.com/office/drawing/2014/main" id="{E3AA46CF-D3CD-86DB-B9F9-8144B4CE5A0C}"/>
                </a:ext>
              </a:extLst>
            </p:cNvPr>
            <p:cNvSpPr/>
            <p:nvPr/>
          </p:nvSpPr>
          <p:spPr>
            <a:xfrm>
              <a:off x="8546502" y="2477764"/>
              <a:ext cx="2166911" cy="753231"/>
            </a:xfrm>
            <a:prstGeom prst="rect">
              <a:avLst/>
            </a:prstGeom>
            <a:solidFill>
              <a:schemeClr val="accent4">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hlinkClick r:id="rId3"/>
                </a:rPr>
                <a:t>OWASP Top 10 </a:t>
              </a:r>
              <a:r>
                <a:rPr lang="en-US" sz="1333" b="1" dirty="0">
                  <a:latin typeface="Arial" panose="020B0604020202020204" pitchFamily="34" charset="0"/>
                  <a:cs typeface="Arial" panose="020B0604020202020204" pitchFamily="34" charset="0"/>
                </a:rPr>
                <a:t> (et al.) and Attack Scenarios</a:t>
              </a:r>
            </a:p>
          </p:txBody>
        </p:sp>
        <p:sp>
          <p:nvSpPr>
            <p:cNvPr id="6" name="Rectangle 5">
              <a:extLst>
                <a:ext uri="{FF2B5EF4-FFF2-40B4-BE49-F238E27FC236}">
                  <a16:creationId xmlns:a16="http://schemas.microsoft.com/office/drawing/2014/main" id="{55EA9CC6-9D09-B8FA-596C-00F7821F913A}"/>
                </a:ext>
              </a:extLst>
            </p:cNvPr>
            <p:cNvSpPr/>
            <p:nvPr/>
          </p:nvSpPr>
          <p:spPr>
            <a:xfrm>
              <a:off x="5637047" y="3709518"/>
              <a:ext cx="2166911" cy="753231"/>
            </a:xfrm>
            <a:prstGeom prst="rect">
              <a:avLst/>
            </a:prstGeom>
            <a:solidFill>
              <a:schemeClr val="accent4">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solidFill>
                    <a:schemeClr val="tx1"/>
                  </a:solidFill>
                  <a:latin typeface="Arial" panose="020B0604020202020204" pitchFamily="34" charset="0"/>
                  <a:cs typeface="Arial" panose="020B0604020202020204" pitchFamily="34" charset="0"/>
                </a:rPr>
                <a:t>MITRE </a:t>
              </a:r>
              <a:r>
                <a:rPr lang="en-US" sz="1333" b="1" dirty="0">
                  <a:latin typeface="Arial" panose="020B0604020202020204" pitchFamily="34" charset="0"/>
                  <a:cs typeface="Arial" panose="020B0604020202020204" pitchFamily="34" charset="0"/>
                  <a:hlinkClick r:id="rId4"/>
                </a:rPr>
                <a:t>CVE</a:t>
              </a:r>
              <a:r>
                <a:rPr lang="en-US" sz="1333" b="1" dirty="0">
                  <a:latin typeface="Arial" panose="020B0604020202020204" pitchFamily="34" charset="0"/>
                  <a:cs typeface="Arial" panose="020B0604020202020204" pitchFamily="34" charset="0"/>
                </a:rPr>
                <a:t> (</a:t>
              </a:r>
              <a:r>
                <a:rPr lang="en-US" sz="1333" b="1" dirty="0">
                  <a:solidFill>
                    <a:srgbClr val="363636"/>
                  </a:solidFill>
                  <a:latin typeface="Arial" panose="020B0604020202020204" pitchFamily="34" charset="0"/>
                  <a:cs typeface="Arial" panose="020B0604020202020204" pitchFamily="34" charset="0"/>
                </a:rPr>
                <a:t>Common Vulnerabilities and Exposures)</a:t>
              </a:r>
              <a:endParaRPr lang="en-US" sz="1333" b="1" dirty="0">
                <a:latin typeface="Arial" panose="020B060402020202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1E85C838-ABE3-C3E0-A499-64FDCD87BB6C}"/>
                </a:ext>
              </a:extLst>
            </p:cNvPr>
            <p:cNvSpPr/>
            <p:nvPr/>
          </p:nvSpPr>
          <p:spPr>
            <a:xfrm>
              <a:off x="5859916" y="2354914"/>
              <a:ext cx="1760345" cy="876083"/>
            </a:xfrm>
            <a:prstGeom prst="rect">
              <a:avLst/>
            </a:prstGeom>
            <a:solidFill>
              <a:schemeClr val="accent4">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solidFill>
                    <a:schemeClr val="tx1"/>
                  </a:solidFill>
                  <a:latin typeface="Arial" panose="020B0604020202020204" pitchFamily="34" charset="0"/>
                  <a:cs typeface="Arial" panose="020B0604020202020204" pitchFamily="34" charset="0"/>
                </a:rPr>
                <a:t>MITRE</a:t>
              </a:r>
              <a:r>
                <a:rPr lang="en-US" sz="1333" b="1" dirty="0">
                  <a:solidFill>
                    <a:srgbClr val="6EB2E6"/>
                  </a:solidFill>
                  <a:latin typeface="Arial" panose="020B0604020202020204" pitchFamily="34" charset="0"/>
                  <a:cs typeface="Arial" panose="020B0604020202020204" pitchFamily="34" charset="0"/>
                </a:rPr>
                <a:t> </a:t>
              </a:r>
              <a:r>
                <a:rPr lang="en-US" sz="1333" b="1" dirty="0">
                  <a:solidFill>
                    <a:srgbClr val="6EB2E6"/>
                  </a:solidFill>
                  <a:latin typeface="Arial" panose="020B0604020202020204" pitchFamily="34" charset="0"/>
                  <a:cs typeface="Arial" panose="020B0604020202020204" pitchFamily="34" charset="0"/>
                  <a:hlinkClick r:id="rId5"/>
                </a:rPr>
                <a:t>CWE</a:t>
              </a:r>
              <a:r>
                <a:rPr lang="en-US" sz="1333" b="1" dirty="0">
                  <a:solidFill>
                    <a:srgbClr val="6EB2E6"/>
                  </a:solidFill>
                  <a:latin typeface="Arial" panose="020B0604020202020204" pitchFamily="34" charset="0"/>
                  <a:cs typeface="Arial" panose="020B0604020202020204" pitchFamily="34" charset="0"/>
                </a:rPr>
                <a:t> </a:t>
              </a:r>
              <a:r>
                <a:rPr lang="en-US" sz="1333" b="1" dirty="0">
                  <a:latin typeface="Arial" panose="020B0604020202020204" pitchFamily="34" charset="0"/>
                  <a:cs typeface="Arial" panose="020B0604020202020204" pitchFamily="34" charset="0"/>
                </a:rPr>
                <a:t>(</a:t>
              </a:r>
              <a:r>
                <a:rPr lang="en-US" sz="1333" b="1" dirty="0">
                  <a:solidFill>
                    <a:srgbClr val="363636"/>
                  </a:solidFill>
                  <a:latin typeface="Arial" panose="020B0604020202020204" pitchFamily="34" charset="0"/>
                  <a:cs typeface="Arial" panose="020B0604020202020204" pitchFamily="34" charset="0"/>
                </a:rPr>
                <a:t>Common Weakness Enumeration)</a:t>
              </a:r>
              <a:endParaRPr lang="en-US" sz="1333" b="1"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77688C68-CC37-C3EE-0BF1-55FF03212C4E}"/>
                </a:ext>
              </a:extLst>
            </p:cNvPr>
            <p:cNvSpPr/>
            <p:nvPr/>
          </p:nvSpPr>
          <p:spPr>
            <a:xfrm>
              <a:off x="8546502" y="3709517"/>
              <a:ext cx="2166911" cy="753231"/>
            </a:xfrm>
            <a:prstGeom prst="rect">
              <a:avLst/>
            </a:prstGeom>
            <a:solidFill>
              <a:schemeClr val="accent4">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solidFill>
                    <a:schemeClr val="tx1"/>
                  </a:solidFill>
                  <a:latin typeface="Arial" panose="020B0604020202020204" pitchFamily="34" charset="0"/>
                  <a:cs typeface="Arial" panose="020B0604020202020204" pitchFamily="34" charset="0"/>
                </a:rPr>
                <a:t>NIST </a:t>
              </a:r>
              <a:r>
                <a:rPr lang="en-US" sz="1333" b="1" dirty="0">
                  <a:latin typeface="Arial" panose="020B0604020202020204" pitchFamily="34" charset="0"/>
                  <a:cs typeface="Arial" panose="020B0604020202020204" pitchFamily="34" charset="0"/>
                  <a:hlinkClick r:id="rId6"/>
                </a:rPr>
                <a:t>NVD </a:t>
              </a:r>
              <a:r>
                <a:rPr lang="en-US" sz="1333" b="1" dirty="0">
                  <a:latin typeface="Arial" panose="020B0604020202020204" pitchFamily="34" charset="0"/>
                  <a:cs typeface="Arial" panose="020B0604020202020204" pitchFamily="34" charset="0"/>
                </a:rPr>
                <a:t>(National Vulnerability Database)</a:t>
              </a:r>
            </a:p>
          </p:txBody>
        </p:sp>
        <p:sp>
          <p:nvSpPr>
            <p:cNvPr id="9" name="Rectangle 8">
              <a:extLst>
                <a:ext uri="{FF2B5EF4-FFF2-40B4-BE49-F238E27FC236}">
                  <a16:creationId xmlns:a16="http://schemas.microsoft.com/office/drawing/2014/main" id="{5EFE50DC-5AA9-4331-2C49-380D00D1FAEA}"/>
                </a:ext>
              </a:extLst>
            </p:cNvPr>
            <p:cNvSpPr/>
            <p:nvPr/>
          </p:nvSpPr>
          <p:spPr>
            <a:xfrm>
              <a:off x="2479383" y="4456077"/>
              <a:ext cx="2480776" cy="375989"/>
            </a:xfrm>
            <a:prstGeom prst="rect">
              <a:avLst/>
            </a:prstGeom>
            <a:solidFill>
              <a:schemeClr val="accent4">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solidFill>
                    <a:schemeClr val="tx1"/>
                  </a:solidFill>
                  <a:latin typeface="Arial" panose="020B0604020202020204" pitchFamily="34" charset="0"/>
                  <a:cs typeface="Arial" panose="020B0604020202020204" pitchFamily="34" charset="0"/>
                </a:rPr>
                <a:t>MITRE </a:t>
              </a:r>
              <a:r>
                <a:rPr lang="en-US" sz="1333" b="1" dirty="0">
                  <a:latin typeface="Arial" panose="020B0604020202020204" pitchFamily="34" charset="0"/>
                  <a:cs typeface="Arial" panose="020B0604020202020204" pitchFamily="34" charset="0"/>
                  <a:hlinkClick r:id="rId7"/>
                </a:rPr>
                <a:t>ATT&amp;CK</a:t>
              </a:r>
              <a:r>
                <a:rPr lang="en-US" sz="1333" b="1" dirty="0">
                  <a:latin typeface="Arial" panose="020B0604020202020204" pitchFamily="34" charset="0"/>
                  <a:cs typeface="Arial" panose="020B0604020202020204" pitchFamily="34" charset="0"/>
                </a:rPr>
                <a:t>: Technique</a:t>
              </a:r>
            </a:p>
          </p:txBody>
        </p:sp>
        <p:cxnSp>
          <p:nvCxnSpPr>
            <p:cNvPr id="11" name="Straight Arrow Connector 10">
              <a:extLst>
                <a:ext uri="{FF2B5EF4-FFF2-40B4-BE49-F238E27FC236}">
                  <a16:creationId xmlns:a16="http://schemas.microsoft.com/office/drawing/2014/main" id="{BDF500E8-ED1E-D6B8-968F-F569E33C6DFD}"/>
                </a:ext>
              </a:extLst>
            </p:cNvPr>
            <p:cNvCxnSpPr>
              <a:stCxn id="6" idx="3"/>
              <a:endCxn id="8" idx="1"/>
            </p:cNvCxnSpPr>
            <p:nvPr/>
          </p:nvCxnSpPr>
          <p:spPr>
            <a:xfrm flipV="1">
              <a:off x="7803958" y="4086133"/>
              <a:ext cx="742544" cy="1"/>
            </a:xfrm>
            <a:prstGeom prst="straightConnector1">
              <a:avLst/>
            </a:prstGeom>
            <a:ln w="12700">
              <a:solidFill>
                <a:srgbClr val="00206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AC6CF3D-2112-C99A-9862-6434819D48BE}"/>
                </a:ext>
              </a:extLst>
            </p:cNvPr>
            <p:cNvSpPr txBox="1"/>
            <p:nvPr/>
          </p:nvSpPr>
          <p:spPr>
            <a:xfrm>
              <a:off x="7816906" y="3686830"/>
              <a:ext cx="742544" cy="297454"/>
            </a:xfrm>
            <a:prstGeom prst="rect">
              <a:avLst/>
            </a:prstGeom>
            <a:noFill/>
            <a:ln w="12700">
              <a:noFill/>
            </a:ln>
          </p:spPr>
          <p:txBody>
            <a:bodyPr wrap="square" rtlCol="0">
              <a:spAutoFit/>
            </a:bodyPr>
            <a:lstStyle/>
            <a:p>
              <a:r>
                <a:rPr lang="en-US" sz="1333" dirty="0">
                  <a:latin typeface="Arial" panose="020B0604020202020204" pitchFamily="34" charset="0"/>
                  <a:cs typeface="Arial" panose="020B0604020202020204" pitchFamily="34" charset="0"/>
                </a:rPr>
                <a:t>Feeds</a:t>
              </a:r>
            </a:p>
          </p:txBody>
        </p:sp>
        <p:cxnSp>
          <p:nvCxnSpPr>
            <p:cNvPr id="17" name="Straight Arrow Connector 16">
              <a:extLst>
                <a:ext uri="{FF2B5EF4-FFF2-40B4-BE49-F238E27FC236}">
                  <a16:creationId xmlns:a16="http://schemas.microsoft.com/office/drawing/2014/main" id="{51778ADA-DE0E-DF99-81A2-96A2413E37B0}"/>
                </a:ext>
              </a:extLst>
            </p:cNvPr>
            <p:cNvCxnSpPr>
              <a:cxnSpLocks/>
              <a:stCxn id="7" idx="2"/>
              <a:endCxn id="6" idx="0"/>
            </p:cNvCxnSpPr>
            <p:nvPr/>
          </p:nvCxnSpPr>
          <p:spPr>
            <a:xfrm flipH="1">
              <a:off x="6720503" y="3230996"/>
              <a:ext cx="19587" cy="478521"/>
            </a:xfrm>
            <a:prstGeom prst="straightConnector1">
              <a:avLst/>
            </a:prstGeom>
            <a:ln w="12700">
              <a:solidFill>
                <a:srgbClr val="00206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82DCA080-F574-236F-FC5C-2CA42ECA6301}"/>
                </a:ext>
              </a:extLst>
            </p:cNvPr>
            <p:cNvSpPr/>
            <p:nvPr/>
          </p:nvSpPr>
          <p:spPr>
            <a:xfrm>
              <a:off x="2479383" y="3809069"/>
              <a:ext cx="2480777" cy="375989"/>
            </a:xfrm>
            <a:prstGeom prst="rect">
              <a:avLst/>
            </a:prstGeom>
            <a:solidFill>
              <a:schemeClr val="accent4">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solidFill>
                    <a:schemeClr val="tx1"/>
                  </a:solidFill>
                  <a:latin typeface="Arial" panose="020B0604020202020204" pitchFamily="34" charset="0"/>
                  <a:cs typeface="Arial" panose="020B0604020202020204" pitchFamily="34" charset="0"/>
                </a:rPr>
                <a:t>MITRE </a:t>
              </a:r>
              <a:r>
                <a:rPr lang="en-US" sz="1333" b="1" dirty="0">
                  <a:latin typeface="Arial" panose="020B0604020202020204" pitchFamily="34" charset="0"/>
                  <a:cs typeface="Arial" panose="020B0604020202020204" pitchFamily="34" charset="0"/>
                  <a:hlinkClick r:id="rId7"/>
                </a:rPr>
                <a:t>ATT&amp;CK</a:t>
              </a:r>
              <a:r>
                <a:rPr lang="en-US" sz="1333" b="1" dirty="0">
                  <a:latin typeface="Arial" panose="020B0604020202020204" pitchFamily="34" charset="0"/>
                  <a:cs typeface="Arial" panose="020B0604020202020204" pitchFamily="34" charset="0"/>
                </a:rPr>
                <a:t>: Tactic</a:t>
              </a:r>
            </a:p>
          </p:txBody>
        </p:sp>
        <p:sp>
          <p:nvSpPr>
            <p:cNvPr id="27" name="Rectangle 26">
              <a:extLst>
                <a:ext uri="{FF2B5EF4-FFF2-40B4-BE49-F238E27FC236}">
                  <a16:creationId xmlns:a16="http://schemas.microsoft.com/office/drawing/2014/main" id="{2A5639EF-466A-E967-FF2E-BC8DAAFC7BD8}"/>
                </a:ext>
              </a:extLst>
            </p:cNvPr>
            <p:cNvSpPr/>
            <p:nvPr/>
          </p:nvSpPr>
          <p:spPr>
            <a:xfrm>
              <a:off x="2479383" y="5061029"/>
              <a:ext cx="2480777" cy="375989"/>
            </a:xfrm>
            <a:prstGeom prst="rect">
              <a:avLst/>
            </a:prstGeom>
            <a:solidFill>
              <a:schemeClr val="accent4">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solidFill>
                    <a:schemeClr val="tx1"/>
                  </a:solidFill>
                  <a:latin typeface="Arial" panose="020B0604020202020204" pitchFamily="34" charset="0"/>
                  <a:cs typeface="Arial" panose="020B0604020202020204" pitchFamily="34" charset="0"/>
                </a:rPr>
                <a:t>MITRE </a:t>
              </a:r>
              <a:r>
                <a:rPr lang="en-US" sz="1333" b="1" dirty="0">
                  <a:latin typeface="Arial" panose="020B0604020202020204" pitchFamily="34" charset="0"/>
                  <a:cs typeface="Arial" panose="020B0604020202020204" pitchFamily="34" charset="0"/>
                  <a:hlinkClick r:id="rId7"/>
                </a:rPr>
                <a:t>ATT&amp;CK</a:t>
              </a:r>
              <a:r>
                <a:rPr lang="en-US" sz="1333" b="1" dirty="0">
                  <a:latin typeface="Arial" panose="020B0604020202020204" pitchFamily="34" charset="0"/>
                  <a:cs typeface="Arial" panose="020B0604020202020204" pitchFamily="34" charset="0"/>
                </a:rPr>
                <a:t>: Mitigation</a:t>
              </a:r>
            </a:p>
          </p:txBody>
        </p:sp>
        <p:sp>
          <p:nvSpPr>
            <p:cNvPr id="28" name="Rectangle 27">
              <a:extLst>
                <a:ext uri="{FF2B5EF4-FFF2-40B4-BE49-F238E27FC236}">
                  <a16:creationId xmlns:a16="http://schemas.microsoft.com/office/drawing/2014/main" id="{1016C586-5553-83D1-9167-2D96ED4A75C2}"/>
                </a:ext>
              </a:extLst>
            </p:cNvPr>
            <p:cNvSpPr/>
            <p:nvPr/>
          </p:nvSpPr>
          <p:spPr>
            <a:xfrm>
              <a:off x="1064255" y="1142109"/>
              <a:ext cx="1891909" cy="916215"/>
            </a:xfrm>
            <a:prstGeom prst="rect">
              <a:avLst/>
            </a:prstGeom>
            <a:solidFill>
              <a:srgbClr val="FFFFCC"/>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rPr>
                <a:t>IEEE and ISO Standards (e.g., </a:t>
              </a:r>
              <a:r>
                <a:rPr lang="en-US" sz="1333" b="1" dirty="0">
                  <a:solidFill>
                    <a:srgbClr val="0052CC"/>
                  </a:solidFill>
                  <a:latin typeface="Arial" panose="020B0604020202020204" pitchFamily="34" charset="0"/>
                  <a:cs typeface="Arial" panose="020B0604020202020204" pitchFamily="34" charset="0"/>
                  <a:hlinkClick r:id="rId8"/>
                </a:rPr>
                <a:t>ISO/IEC 9899:201</a:t>
              </a:r>
              <a:r>
                <a:rPr lang="en-US" sz="1333" b="1" dirty="0">
                  <a:solidFill>
                    <a:srgbClr val="0052CC"/>
                  </a:solidFill>
                  <a:latin typeface="Arial" panose="020B0604020202020204" pitchFamily="34" charset="0"/>
                  <a:cs typeface="Arial" panose="020B0604020202020204" pitchFamily="34" charset="0"/>
                </a:rPr>
                <a:t>8</a:t>
              </a:r>
              <a:r>
                <a:rPr lang="en-US" sz="1333" b="1" dirty="0">
                  <a:solidFill>
                    <a:schemeClr val="tx1"/>
                  </a:solidFill>
                  <a:latin typeface="Arial" panose="020B0604020202020204" pitchFamily="34" charset="0"/>
                  <a:cs typeface="Arial" panose="020B0604020202020204" pitchFamily="34" charset="0"/>
                </a:rPr>
                <a:t>)+</a:t>
              </a:r>
              <a:r>
                <a:rPr lang="en-US" sz="1333" b="1" dirty="0">
                  <a:latin typeface="Arial" panose="020B0604020202020204" pitchFamily="34" charset="0"/>
                  <a:cs typeface="Arial" panose="020B0604020202020204" pitchFamily="34" charset="0"/>
                </a:rPr>
                <a:t> Compilers</a:t>
              </a:r>
            </a:p>
          </p:txBody>
        </p:sp>
        <p:cxnSp>
          <p:nvCxnSpPr>
            <p:cNvPr id="29" name="Straight Arrow Connector 28">
              <a:extLst>
                <a:ext uri="{FF2B5EF4-FFF2-40B4-BE49-F238E27FC236}">
                  <a16:creationId xmlns:a16="http://schemas.microsoft.com/office/drawing/2014/main" id="{9F904D64-AAD0-F12E-A245-0D88A269139E}"/>
                </a:ext>
              </a:extLst>
            </p:cNvPr>
            <p:cNvCxnSpPr>
              <a:cxnSpLocks/>
              <a:stCxn id="4" idx="0"/>
              <a:endCxn id="28" idx="2"/>
            </p:cNvCxnSpPr>
            <p:nvPr/>
          </p:nvCxnSpPr>
          <p:spPr>
            <a:xfrm flipH="1" flipV="1">
              <a:off x="2010210" y="2058324"/>
              <a:ext cx="1630235" cy="329255"/>
            </a:xfrm>
            <a:prstGeom prst="straightConnector1">
              <a:avLst/>
            </a:prstGeom>
            <a:ln w="12700">
              <a:solidFill>
                <a:srgbClr val="C0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C8B4427-6A18-4E90-17FF-5DA6577E9A23}"/>
                </a:ext>
              </a:extLst>
            </p:cNvPr>
            <p:cNvCxnSpPr>
              <a:cxnSpLocks/>
              <a:stCxn id="26" idx="2"/>
              <a:endCxn id="9" idx="0"/>
            </p:cNvCxnSpPr>
            <p:nvPr/>
          </p:nvCxnSpPr>
          <p:spPr>
            <a:xfrm flipH="1">
              <a:off x="3719771" y="4185058"/>
              <a:ext cx="1" cy="271019"/>
            </a:xfrm>
            <a:prstGeom prst="straightConnector1">
              <a:avLst/>
            </a:prstGeom>
            <a:ln w="12700">
              <a:solidFill>
                <a:srgbClr val="00206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18E9755E-E6CB-2FBA-B728-A2722013BDE8}"/>
                </a:ext>
              </a:extLst>
            </p:cNvPr>
            <p:cNvCxnSpPr>
              <a:cxnSpLocks/>
              <a:stCxn id="9" idx="2"/>
              <a:endCxn id="27" idx="0"/>
            </p:cNvCxnSpPr>
            <p:nvPr/>
          </p:nvCxnSpPr>
          <p:spPr>
            <a:xfrm>
              <a:off x="3719771" y="4832066"/>
              <a:ext cx="1" cy="228963"/>
            </a:xfrm>
            <a:prstGeom prst="straightConnector1">
              <a:avLst/>
            </a:prstGeom>
            <a:ln w="12700">
              <a:solidFill>
                <a:srgbClr val="00206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B6E72151-B5A0-9B96-E0F2-E961A3D8293F}"/>
                </a:ext>
              </a:extLst>
            </p:cNvPr>
            <p:cNvCxnSpPr>
              <a:cxnSpLocks/>
              <a:stCxn id="6" idx="2"/>
              <a:endCxn id="9" idx="3"/>
            </p:cNvCxnSpPr>
            <p:nvPr/>
          </p:nvCxnSpPr>
          <p:spPr>
            <a:xfrm flipH="1">
              <a:off x="4960159" y="4462749"/>
              <a:ext cx="1760344" cy="181323"/>
            </a:xfrm>
            <a:prstGeom prst="straightConnector1">
              <a:avLst/>
            </a:prstGeom>
            <a:ln w="12700">
              <a:solidFill>
                <a:schemeClr val="tx1"/>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B32EE5DD-AB62-42CD-C7E2-33D526BAAC89}"/>
                </a:ext>
              </a:extLst>
            </p:cNvPr>
            <p:cNvCxnSpPr>
              <a:cxnSpLocks/>
              <a:stCxn id="7" idx="3"/>
              <a:endCxn id="5" idx="1"/>
            </p:cNvCxnSpPr>
            <p:nvPr/>
          </p:nvCxnSpPr>
          <p:spPr>
            <a:xfrm>
              <a:off x="7620262" y="2792955"/>
              <a:ext cx="926240" cy="61425"/>
            </a:xfrm>
            <a:prstGeom prst="straightConnector1">
              <a:avLst/>
            </a:prstGeom>
            <a:ln w="1270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9" name="Straight Arrow Connector 148">
              <a:extLst>
                <a:ext uri="{FF2B5EF4-FFF2-40B4-BE49-F238E27FC236}">
                  <a16:creationId xmlns:a16="http://schemas.microsoft.com/office/drawing/2014/main" id="{D615CAD8-59EE-0F76-C1C4-0D98D9022FC8}"/>
                </a:ext>
              </a:extLst>
            </p:cNvPr>
            <p:cNvCxnSpPr>
              <a:cxnSpLocks/>
              <a:stCxn id="7" idx="1"/>
              <a:endCxn id="4" idx="3"/>
            </p:cNvCxnSpPr>
            <p:nvPr/>
          </p:nvCxnSpPr>
          <p:spPr>
            <a:xfrm flipH="1">
              <a:off x="4933675" y="2792955"/>
              <a:ext cx="926241" cy="52731"/>
            </a:xfrm>
            <a:prstGeom prst="straightConnector1">
              <a:avLst/>
            </a:prstGeom>
            <a:ln w="12700">
              <a:solidFill>
                <a:srgbClr val="C0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80" name="TextBox 179">
              <a:extLst>
                <a:ext uri="{FF2B5EF4-FFF2-40B4-BE49-F238E27FC236}">
                  <a16:creationId xmlns:a16="http://schemas.microsoft.com/office/drawing/2014/main" id="{3B0E8B88-481B-83DE-36D1-79DEE3758F43}"/>
                </a:ext>
              </a:extLst>
            </p:cNvPr>
            <p:cNvSpPr txBox="1"/>
            <p:nvPr/>
          </p:nvSpPr>
          <p:spPr>
            <a:xfrm>
              <a:off x="4097287" y="1584364"/>
              <a:ext cx="1075563" cy="297454"/>
            </a:xfrm>
            <a:prstGeom prst="rect">
              <a:avLst/>
            </a:prstGeom>
            <a:noFill/>
            <a:ln w="12700">
              <a:noFill/>
            </a:ln>
          </p:spPr>
          <p:txBody>
            <a:bodyPr wrap="square" rtlCol="0">
              <a:spAutoFit/>
            </a:bodyPr>
            <a:lstStyle/>
            <a:p>
              <a:r>
                <a:rPr lang="en-US" sz="1333" dirty="0">
                  <a:latin typeface="Arial" panose="020B0604020202020204" pitchFamily="34" charset="0"/>
                  <a:cs typeface="Arial" panose="020B0604020202020204" pitchFamily="34" charset="0"/>
                </a:rPr>
                <a:t>Maps</a:t>
              </a:r>
            </a:p>
          </p:txBody>
        </p:sp>
        <p:sp>
          <p:nvSpPr>
            <p:cNvPr id="195" name="Rectangle: Rounded Corners 194">
              <a:extLst>
                <a:ext uri="{FF2B5EF4-FFF2-40B4-BE49-F238E27FC236}">
                  <a16:creationId xmlns:a16="http://schemas.microsoft.com/office/drawing/2014/main" id="{F630377A-FD19-9761-1C16-57A42AD286F1}"/>
                </a:ext>
              </a:extLst>
            </p:cNvPr>
            <p:cNvSpPr/>
            <p:nvPr/>
          </p:nvSpPr>
          <p:spPr>
            <a:xfrm>
              <a:off x="8763494" y="4850843"/>
              <a:ext cx="1732924" cy="392220"/>
            </a:xfrm>
            <a:prstGeom prst="roundRect">
              <a:avLst/>
            </a:prstGeom>
            <a:solidFill>
              <a:schemeClr val="accent4">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hlinkClick r:id="rId9"/>
                </a:rPr>
                <a:t>NSA Top 25</a:t>
              </a:r>
              <a:endParaRPr lang="en-US" sz="1333" b="1" dirty="0">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3F9DF90D-56DD-619C-FB93-1AF02F7F31CB}"/>
                </a:ext>
              </a:extLst>
            </p:cNvPr>
            <p:cNvSpPr txBox="1"/>
            <p:nvPr/>
          </p:nvSpPr>
          <p:spPr>
            <a:xfrm>
              <a:off x="5803456" y="1398694"/>
              <a:ext cx="1891908" cy="349819"/>
            </a:xfrm>
            <a:prstGeom prst="rect">
              <a:avLst/>
            </a:prstGeom>
            <a:solidFill>
              <a:schemeClr val="accent4">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algn="ctr">
                <a:defRPr sz="1600" b="1"/>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333" dirty="0">
                  <a:latin typeface="Arial" panose="020B0604020202020204" pitchFamily="34" charset="0"/>
                  <a:cs typeface="Arial" panose="020B0604020202020204" pitchFamily="34" charset="0"/>
                  <a:hlinkClick r:id="rId10"/>
                </a:rPr>
                <a:t>CWE/SANS Top 25</a:t>
              </a:r>
              <a:endParaRPr lang="en-US" sz="1333"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A4C5B54E-2BF5-4CB9-BAD8-9D9E13C1C1C4}"/>
                </a:ext>
              </a:extLst>
            </p:cNvPr>
            <p:cNvSpPr txBox="1"/>
            <p:nvPr/>
          </p:nvSpPr>
          <p:spPr>
            <a:xfrm>
              <a:off x="2006601" y="5568820"/>
              <a:ext cx="3630446" cy="499545"/>
            </a:xfrm>
            <a:prstGeom prst="rect">
              <a:avLst/>
            </a:prstGeom>
            <a:solidFill>
              <a:srgbClr val="FFFFCC"/>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algn="ctr">
                <a:defRPr sz="1600" b="1"/>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333" dirty="0">
                  <a:latin typeface="Arial" panose="020B0604020202020204" pitchFamily="34" charset="0"/>
                  <a:cs typeface="Arial" panose="020B0604020202020204" pitchFamily="34" charset="0"/>
                </a:rPr>
                <a:t>MITRE </a:t>
              </a:r>
              <a:r>
                <a:rPr lang="en-US" sz="1333" dirty="0">
                  <a:latin typeface="Arial" panose="020B0604020202020204" pitchFamily="34" charset="0"/>
                  <a:cs typeface="Arial" panose="020B0604020202020204" pitchFamily="34" charset="0"/>
                  <a:hlinkClick r:id="rId11"/>
                </a:rPr>
                <a:t>CAPEC</a:t>
              </a:r>
              <a:r>
                <a:rPr lang="en-US" sz="1333" dirty="0">
                  <a:latin typeface="Arial" panose="020B0604020202020204" pitchFamily="34" charset="0"/>
                  <a:cs typeface="Arial" panose="020B0604020202020204" pitchFamily="34" charset="0"/>
                </a:rPr>
                <a:t> (Common Attack Pattern Enumerations and Classifications)</a:t>
              </a:r>
            </a:p>
          </p:txBody>
        </p:sp>
        <p:cxnSp>
          <p:nvCxnSpPr>
            <p:cNvPr id="62" name="Straight Arrow Connector 61">
              <a:extLst>
                <a:ext uri="{FF2B5EF4-FFF2-40B4-BE49-F238E27FC236}">
                  <a16:creationId xmlns:a16="http://schemas.microsoft.com/office/drawing/2014/main" id="{FE3B9F4E-914C-1264-F950-F7082402F0A8}"/>
                </a:ext>
              </a:extLst>
            </p:cNvPr>
            <p:cNvCxnSpPr>
              <a:cxnSpLocks/>
              <a:stCxn id="6" idx="2"/>
              <a:endCxn id="20" idx="3"/>
            </p:cNvCxnSpPr>
            <p:nvPr/>
          </p:nvCxnSpPr>
          <p:spPr>
            <a:xfrm flipH="1">
              <a:off x="5637047" y="4462749"/>
              <a:ext cx="1083456" cy="1355844"/>
            </a:xfrm>
            <a:prstGeom prst="straightConnector1">
              <a:avLst/>
            </a:prstGeom>
            <a:ln w="12700">
              <a:solidFill>
                <a:schemeClr val="tx1"/>
              </a:solidFill>
              <a:prstDash val="solid"/>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6994EDB6-00A8-9F58-08FE-F41F782B0B5D}"/>
                </a:ext>
              </a:extLst>
            </p:cNvPr>
            <p:cNvSpPr txBox="1"/>
            <p:nvPr/>
          </p:nvSpPr>
          <p:spPr>
            <a:xfrm>
              <a:off x="5947432" y="4832066"/>
              <a:ext cx="2593934" cy="798451"/>
            </a:xfrm>
            <a:prstGeom prst="rect">
              <a:avLst/>
            </a:prstGeom>
            <a:noFill/>
            <a:ln w="12700">
              <a:no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algn="ctr">
                <a:defRPr sz="1600" b="1">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333" dirty="0">
                  <a:latin typeface="Arial" panose="020B0604020202020204" pitchFamily="34" charset="0"/>
                  <a:cs typeface="Arial" panose="020B0604020202020204" pitchFamily="34" charset="0"/>
                  <a:hlinkClick r:id="" action="ppaction://noaction"/>
                </a:rPr>
                <a:t>ATT&amp;CK: system and network focused; </a:t>
              </a:r>
            </a:p>
            <a:p>
              <a:r>
                <a:rPr lang="en-US" sz="1333" dirty="0">
                  <a:latin typeface="Arial" panose="020B0604020202020204" pitchFamily="34" charset="0"/>
                  <a:cs typeface="Arial" panose="020B0604020202020204" pitchFamily="34" charset="0"/>
                  <a:hlinkClick r:id="" action="ppaction://noaction"/>
                </a:rPr>
                <a:t>CAPEC: application focused</a:t>
              </a:r>
              <a:endParaRPr lang="en-US" sz="1333" dirty="0">
                <a:latin typeface="Arial" panose="020B0604020202020204" pitchFamily="34" charset="0"/>
                <a:cs typeface="Arial" panose="020B0604020202020204" pitchFamily="34" charset="0"/>
              </a:endParaRPr>
            </a:p>
          </p:txBody>
        </p:sp>
        <p:cxnSp>
          <p:nvCxnSpPr>
            <p:cNvPr id="70" name="Straight Arrow Connector 69">
              <a:extLst>
                <a:ext uri="{FF2B5EF4-FFF2-40B4-BE49-F238E27FC236}">
                  <a16:creationId xmlns:a16="http://schemas.microsoft.com/office/drawing/2014/main" id="{DD39CE59-31F4-C136-D356-2FF34CCDBCC0}"/>
                </a:ext>
              </a:extLst>
            </p:cNvPr>
            <p:cNvCxnSpPr>
              <a:cxnSpLocks/>
            </p:cNvCxnSpPr>
            <p:nvPr/>
          </p:nvCxnSpPr>
          <p:spPr>
            <a:xfrm flipH="1">
              <a:off x="9629956" y="4462748"/>
              <a:ext cx="1" cy="388095"/>
            </a:xfrm>
            <a:prstGeom prst="straightConnector1">
              <a:avLst/>
            </a:prstGeom>
            <a:ln w="12700">
              <a:solidFill>
                <a:srgbClr val="00206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9FA870FA-9A69-2306-5DB2-AD57968F612B}"/>
                </a:ext>
              </a:extLst>
            </p:cNvPr>
            <p:cNvSpPr txBox="1"/>
            <p:nvPr/>
          </p:nvSpPr>
          <p:spPr>
            <a:xfrm>
              <a:off x="9665781" y="4448005"/>
              <a:ext cx="1346707" cy="297454"/>
            </a:xfrm>
            <a:prstGeom prst="rect">
              <a:avLst/>
            </a:prstGeom>
            <a:noFill/>
            <a:ln w="12700">
              <a:noFill/>
            </a:ln>
          </p:spPr>
          <p:txBody>
            <a:bodyPr wrap="square" rtlCol="0">
              <a:spAutoFit/>
            </a:bodyPr>
            <a:lstStyle/>
            <a:p>
              <a:r>
                <a:rPr lang="en-US" sz="1333" dirty="0">
                  <a:latin typeface="Arial" panose="020B0604020202020204" pitchFamily="34" charset="0"/>
                  <a:cs typeface="Arial" panose="020B0604020202020204" pitchFamily="34" charset="0"/>
                </a:rPr>
                <a:t>Listed from</a:t>
              </a:r>
            </a:p>
          </p:txBody>
        </p:sp>
        <p:cxnSp>
          <p:nvCxnSpPr>
            <p:cNvPr id="81" name="Straight Arrow Connector 80">
              <a:extLst>
                <a:ext uri="{FF2B5EF4-FFF2-40B4-BE49-F238E27FC236}">
                  <a16:creationId xmlns:a16="http://schemas.microsoft.com/office/drawing/2014/main" id="{E8A413D2-58FA-C83C-0A16-E898875F1ABD}"/>
                </a:ext>
              </a:extLst>
            </p:cNvPr>
            <p:cNvCxnSpPr>
              <a:cxnSpLocks/>
              <a:stCxn id="7" idx="0"/>
              <a:endCxn id="14" idx="2"/>
            </p:cNvCxnSpPr>
            <p:nvPr/>
          </p:nvCxnSpPr>
          <p:spPr>
            <a:xfrm flipV="1">
              <a:off x="6740090" y="1748512"/>
              <a:ext cx="9321" cy="606401"/>
            </a:xfrm>
            <a:prstGeom prst="straightConnector1">
              <a:avLst/>
            </a:prstGeom>
            <a:ln w="12700">
              <a:solidFill>
                <a:srgbClr val="00206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11" name="TextBox 110">
              <a:extLst>
                <a:ext uri="{FF2B5EF4-FFF2-40B4-BE49-F238E27FC236}">
                  <a16:creationId xmlns:a16="http://schemas.microsoft.com/office/drawing/2014/main" id="{9078DA98-71E8-0451-B385-91F538567079}"/>
                </a:ext>
              </a:extLst>
            </p:cNvPr>
            <p:cNvSpPr txBox="1"/>
            <p:nvPr/>
          </p:nvSpPr>
          <p:spPr>
            <a:xfrm>
              <a:off x="6691830" y="1904999"/>
              <a:ext cx="1346707" cy="297454"/>
            </a:xfrm>
            <a:prstGeom prst="rect">
              <a:avLst/>
            </a:prstGeom>
            <a:noFill/>
            <a:ln w="12700">
              <a:noFill/>
            </a:ln>
          </p:spPr>
          <p:txBody>
            <a:bodyPr wrap="square" rtlCol="0">
              <a:spAutoFit/>
            </a:bodyPr>
            <a:lstStyle/>
            <a:p>
              <a:r>
                <a:rPr lang="en-US" sz="1333" dirty="0">
                  <a:latin typeface="Arial" panose="020B0604020202020204" pitchFamily="34" charset="0"/>
                  <a:cs typeface="Arial" panose="020B0604020202020204" pitchFamily="34" charset="0"/>
                </a:rPr>
                <a:t>Listed from</a:t>
              </a:r>
            </a:p>
          </p:txBody>
        </p:sp>
        <p:sp>
          <p:nvSpPr>
            <p:cNvPr id="43" name="TextBox 42">
              <a:extLst>
                <a:ext uri="{FF2B5EF4-FFF2-40B4-BE49-F238E27FC236}">
                  <a16:creationId xmlns:a16="http://schemas.microsoft.com/office/drawing/2014/main" id="{30AE0E37-A08D-A014-D20F-213F0891B851}"/>
                </a:ext>
              </a:extLst>
            </p:cNvPr>
            <p:cNvSpPr txBox="1"/>
            <p:nvPr/>
          </p:nvSpPr>
          <p:spPr>
            <a:xfrm>
              <a:off x="3256702" y="750856"/>
              <a:ext cx="1891908" cy="474065"/>
            </a:xfrm>
            <a:prstGeom prst="rect">
              <a:avLst/>
            </a:prstGeom>
            <a:solidFill>
              <a:srgbClr val="FFFFCC"/>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defPPr>
                <a:defRPr lang="en-US"/>
              </a:defPPr>
              <a:lvl1pPr algn="ctr">
                <a:defRPr sz="1600" b="1"/>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333" dirty="0">
                  <a:latin typeface="Arial" panose="020B0604020202020204" pitchFamily="34" charset="0"/>
                  <a:cs typeface="Arial" panose="020B0604020202020204" pitchFamily="34" charset="0"/>
                  <a:hlinkClick r:id="rId12"/>
                </a:rPr>
                <a:t>MISRA C and C++ Standards</a:t>
              </a:r>
              <a:endParaRPr lang="en-US" sz="1333" dirty="0">
                <a:latin typeface="Arial" panose="020B0604020202020204" pitchFamily="34" charset="0"/>
                <a:cs typeface="Arial" panose="020B0604020202020204" pitchFamily="34" charset="0"/>
              </a:endParaRPr>
            </a:p>
          </p:txBody>
        </p:sp>
        <p:cxnSp>
          <p:nvCxnSpPr>
            <p:cNvPr id="44" name="Straight Arrow Connector 43">
              <a:extLst>
                <a:ext uri="{FF2B5EF4-FFF2-40B4-BE49-F238E27FC236}">
                  <a16:creationId xmlns:a16="http://schemas.microsoft.com/office/drawing/2014/main" id="{D3E5D931-FA48-9E16-E5A8-B73C496101DE}"/>
                </a:ext>
              </a:extLst>
            </p:cNvPr>
            <p:cNvCxnSpPr>
              <a:cxnSpLocks/>
              <a:stCxn id="4" idx="0"/>
              <a:endCxn id="43" idx="2"/>
            </p:cNvCxnSpPr>
            <p:nvPr/>
          </p:nvCxnSpPr>
          <p:spPr>
            <a:xfrm flipV="1">
              <a:off x="3640446" y="1224921"/>
              <a:ext cx="562211" cy="1162657"/>
            </a:xfrm>
            <a:prstGeom prst="straightConnector1">
              <a:avLst/>
            </a:prstGeom>
            <a:ln w="12700">
              <a:solidFill>
                <a:srgbClr val="C0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9784B07C-4F75-D470-7A95-B7260E339E06}"/>
                </a:ext>
              </a:extLst>
            </p:cNvPr>
            <p:cNvSpPr txBox="1"/>
            <p:nvPr/>
          </p:nvSpPr>
          <p:spPr>
            <a:xfrm>
              <a:off x="5067479" y="2323447"/>
              <a:ext cx="1075563" cy="297454"/>
            </a:xfrm>
            <a:prstGeom prst="rect">
              <a:avLst/>
            </a:prstGeom>
            <a:noFill/>
            <a:ln w="12700">
              <a:noFill/>
            </a:ln>
          </p:spPr>
          <p:txBody>
            <a:bodyPr wrap="square" rtlCol="0">
              <a:spAutoFit/>
            </a:bodyPr>
            <a:lstStyle/>
            <a:p>
              <a:r>
                <a:rPr lang="en-US" sz="1333" dirty="0">
                  <a:latin typeface="Arial" panose="020B0604020202020204" pitchFamily="34" charset="0"/>
                  <a:cs typeface="Arial" panose="020B0604020202020204" pitchFamily="34" charset="0"/>
                </a:rPr>
                <a:t>Maps</a:t>
              </a:r>
            </a:p>
          </p:txBody>
        </p:sp>
        <p:sp>
          <p:nvSpPr>
            <p:cNvPr id="56" name="TextBox 55">
              <a:extLst>
                <a:ext uri="{FF2B5EF4-FFF2-40B4-BE49-F238E27FC236}">
                  <a16:creationId xmlns:a16="http://schemas.microsoft.com/office/drawing/2014/main" id="{3D65B4EF-406A-E62B-C3C1-8EBD6F008017}"/>
                </a:ext>
              </a:extLst>
            </p:cNvPr>
            <p:cNvSpPr txBox="1"/>
            <p:nvPr/>
          </p:nvSpPr>
          <p:spPr>
            <a:xfrm>
              <a:off x="1580370" y="2026619"/>
              <a:ext cx="1075563" cy="297454"/>
            </a:xfrm>
            <a:prstGeom prst="rect">
              <a:avLst/>
            </a:prstGeom>
            <a:noFill/>
            <a:ln w="12700">
              <a:noFill/>
            </a:ln>
          </p:spPr>
          <p:txBody>
            <a:bodyPr wrap="square" rtlCol="0">
              <a:spAutoFit/>
            </a:bodyPr>
            <a:lstStyle/>
            <a:p>
              <a:r>
                <a:rPr lang="en-US" sz="1333" dirty="0">
                  <a:latin typeface="Arial" panose="020B0604020202020204" pitchFamily="34" charset="0"/>
                  <a:cs typeface="Arial" panose="020B0604020202020204" pitchFamily="34" charset="0"/>
                </a:rPr>
                <a:t>Maps</a:t>
              </a:r>
            </a:p>
          </p:txBody>
        </p:sp>
        <p:sp>
          <p:nvSpPr>
            <p:cNvPr id="64" name="TextBox 63">
              <a:extLst>
                <a:ext uri="{FF2B5EF4-FFF2-40B4-BE49-F238E27FC236}">
                  <a16:creationId xmlns:a16="http://schemas.microsoft.com/office/drawing/2014/main" id="{E5F9B99B-65B1-5055-6B2B-9A2C2C3E967B}"/>
                </a:ext>
              </a:extLst>
            </p:cNvPr>
            <p:cNvSpPr txBox="1"/>
            <p:nvPr/>
          </p:nvSpPr>
          <p:spPr>
            <a:xfrm>
              <a:off x="7752944" y="2419911"/>
              <a:ext cx="1075563" cy="297454"/>
            </a:xfrm>
            <a:prstGeom prst="rect">
              <a:avLst/>
            </a:prstGeom>
            <a:noFill/>
            <a:ln w="12700">
              <a:noFill/>
            </a:ln>
          </p:spPr>
          <p:txBody>
            <a:bodyPr wrap="square" rtlCol="0">
              <a:spAutoFit/>
            </a:bodyPr>
            <a:lstStyle/>
            <a:p>
              <a:r>
                <a:rPr lang="en-US" sz="1333" dirty="0">
                  <a:latin typeface="Arial" panose="020B0604020202020204" pitchFamily="34" charset="0"/>
                  <a:cs typeface="Arial" panose="020B0604020202020204" pitchFamily="34" charset="0"/>
                </a:rPr>
                <a:t>Maps</a:t>
              </a:r>
            </a:p>
          </p:txBody>
        </p:sp>
      </p:grpSp>
      <p:sp>
        <p:nvSpPr>
          <p:cNvPr id="10" name="Title 9">
            <a:extLst>
              <a:ext uri="{FF2B5EF4-FFF2-40B4-BE49-F238E27FC236}">
                <a16:creationId xmlns:a16="http://schemas.microsoft.com/office/drawing/2014/main" id="{792FAC65-05AA-7B27-7A42-C5C8EF50810C}"/>
              </a:ext>
            </a:extLst>
          </p:cNvPr>
          <p:cNvSpPr>
            <a:spLocks noGrp="1"/>
          </p:cNvSpPr>
          <p:nvPr>
            <p:ph type="title"/>
          </p:nvPr>
        </p:nvSpPr>
        <p:spPr>
          <a:xfrm>
            <a:off x="508000" y="228988"/>
            <a:ext cx="10363200" cy="439165"/>
          </a:xfrm>
        </p:spPr>
        <p:txBody>
          <a:bodyPr>
            <a:normAutofit fontScale="90000"/>
          </a:bodyPr>
          <a:lstStyle/>
          <a:p>
            <a:r>
              <a:rPr lang="en-US" dirty="0"/>
              <a:t>Where can I find threats?</a:t>
            </a:r>
          </a:p>
        </p:txBody>
      </p:sp>
      <p:sp>
        <p:nvSpPr>
          <p:cNvPr id="16" name="Picture Placeholder 15">
            <a:extLst>
              <a:ext uri="{FF2B5EF4-FFF2-40B4-BE49-F238E27FC236}">
                <a16:creationId xmlns:a16="http://schemas.microsoft.com/office/drawing/2014/main" id="{F87EBB75-5F29-52A4-B3B4-4B0441752A40}"/>
              </a:ext>
            </a:extLst>
          </p:cNvPr>
          <p:cNvSpPr>
            <a:spLocks noGrp="1"/>
          </p:cNvSpPr>
          <p:nvPr>
            <p:ph type="pic" sz="quarter" idx="11"/>
          </p:nvPr>
        </p:nvSpPr>
        <p:spPr/>
      </p:sp>
      <p:cxnSp>
        <p:nvCxnSpPr>
          <p:cNvPr id="39" name="Straight Arrow Connector 38">
            <a:extLst>
              <a:ext uri="{FF2B5EF4-FFF2-40B4-BE49-F238E27FC236}">
                <a16:creationId xmlns:a16="http://schemas.microsoft.com/office/drawing/2014/main" id="{8C012434-50BA-6CCC-1E7D-EA6134EB61FC}"/>
              </a:ext>
            </a:extLst>
          </p:cNvPr>
          <p:cNvCxnSpPr>
            <a:cxnSpLocks/>
            <a:stCxn id="28" idx="0"/>
            <a:endCxn id="43" idx="1"/>
          </p:cNvCxnSpPr>
          <p:nvPr/>
        </p:nvCxnSpPr>
        <p:spPr>
          <a:xfrm flipV="1">
            <a:off x="1752378" y="1119372"/>
            <a:ext cx="1246492" cy="154220"/>
          </a:xfrm>
          <a:prstGeom prst="straightConnector1">
            <a:avLst/>
          </a:prstGeom>
          <a:ln w="12700">
            <a:solidFill>
              <a:srgbClr val="C00000"/>
            </a:solidFill>
            <a:prstDash val="dash"/>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6AEA60FD-DE32-E7BB-EE3E-24CE39D9CBB7}"/>
              </a:ext>
            </a:extLst>
          </p:cNvPr>
          <p:cNvSpPr txBox="1"/>
          <p:nvPr/>
        </p:nvSpPr>
        <p:spPr>
          <a:xfrm>
            <a:off x="1970523" y="823423"/>
            <a:ext cx="1075563" cy="297454"/>
          </a:xfrm>
          <a:prstGeom prst="rect">
            <a:avLst/>
          </a:prstGeom>
          <a:noFill/>
          <a:ln w="12700">
            <a:noFill/>
          </a:ln>
        </p:spPr>
        <p:txBody>
          <a:bodyPr wrap="square" rtlCol="0">
            <a:spAutoFit/>
          </a:bodyPr>
          <a:lstStyle/>
          <a:p>
            <a:r>
              <a:rPr lang="en-US" sz="1333" dirty="0">
                <a:latin typeface="Arial" panose="020B0604020202020204" pitchFamily="34" charset="0"/>
                <a:cs typeface="Arial" panose="020B0604020202020204" pitchFamily="34" charset="0"/>
              </a:rPr>
              <a:t>Maps</a:t>
            </a:r>
          </a:p>
        </p:txBody>
      </p:sp>
      <p:sp>
        <p:nvSpPr>
          <p:cNvPr id="3" name="Flowchart: Process 2">
            <a:extLst>
              <a:ext uri="{FF2B5EF4-FFF2-40B4-BE49-F238E27FC236}">
                <a16:creationId xmlns:a16="http://schemas.microsoft.com/office/drawing/2014/main" id="{D0890B9C-C001-8BDC-C7AE-B2C659A44E15}"/>
              </a:ext>
            </a:extLst>
          </p:cNvPr>
          <p:cNvSpPr/>
          <p:nvPr/>
        </p:nvSpPr>
        <p:spPr>
          <a:xfrm>
            <a:off x="10791567" y="4120431"/>
            <a:ext cx="1135776" cy="392220"/>
          </a:xfrm>
          <a:prstGeom prst="flowChartProcess">
            <a:avLst/>
          </a:prstGeom>
          <a:solidFill>
            <a:schemeClr val="accent6">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hlinkClick r:id="rId13"/>
              </a:rPr>
              <a:t>NIST CRC</a:t>
            </a:r>
            <a:endParaRPr lang="en-US" sz="1333" b="1" dirty="0">
              <a:latin typeface="Arial" panose="020B0604020202020204" pitchFamily="34" charset="0"/>
              <a:cs typeface="Arial" panose="020B0604020202020204" pitchFamily="34" charset="0"/>
            </a:endParaRPr>
          </a:p>
        </p:txBody>
      </p:sp>
      <p:sp>
        <p:nvSpPr>
          <p:cNvPr id="19" name="Flowchart: Process 18">
            <a:extLst>
              <a:ext uri="{FF2B5EF4-FFF2-40B4-BE49-F238E27FC236}">
                <a16:creationId xmlns:a16="http://schemas.microsoft.com/office/drawing/2014/main" id="{9D4E0B3F-8A42-23B9-05BE-E5E21BEA5AA5}"/>
              </a:ext>
            </a:extLst>
          </p:cNvPr>
          <p:cNvSpPr/>
          <p:nvPr/>
        </p:nvSpPr>
        <p:spPr>
          <a:xfrm>
            <a:off x="10951795" y="5624383"/>
            <a:ext cx="915949" cy="392220"/>
          </a:xfrm>
          <a:prstGeom prst="flowChartProcess">
            <a:avLst/>
          </a:prstGeom>
          <a:solidFill>
            <a:schemeClr val="accent6">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rPr>
              <a:t>CISA</a:t>
            </a:r>
          </a:p>
        </p:txBody>
      </p:sp>
      <p:sp>
        <p:nvSpPr>
          <p:cNvPr id="21" name="Flowchart: Process 20">
            <a:extLst>
              <a:ext uri="{FF2B5EF4-FFF2-40B4-BE49-F238E27FC236}">
                <a16:creationId xmlns:a16="http://schemas.microsoft.com/office/drawing/2014/main" id="{9A21DD86-A66F-EC54-5748-4FE1CB6FF524}"/>
              </a:ext>
            </a:extLst>
          </p:cNvPr>
          <p:cNvSpPr/>
          <p:nvPr/>
        </p:nvSpPr>
        <p:spPr>
          <a:xfrm>
            <a:off x="9032145" y="5568501"/>
            <a:ext cx="721455" cy="679669"/>
          </a:xfrm>
          <a:prstGeom prst="flowChartProcess">
            <a:avLst/>
          </a:prstGeom>
          <a:solidFill>
            <a:schemeClr val="accent6">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rPr>
              <a:t>NSA</a:t>
            </a:r>
          </a:p>
          <a:p>
            <a:pPr algn="ctr"/>
            <a:r>
              <a:rPr lang="en-US" sz="1333" b="1" dirty="0">
                <a:latin typeface="Arial" panose="020B0604020202020204" pitchFamily="34" charset="0"/>
                <a:cs typeface="Arial" panose="020B0604020202020204" pitchFamily="34" charset="0"/>
              </a:rPr>
              <a:t>+</a:t>
            </a:r>
          </a:p>
          <a:p>
            <a:pPr algn="ctr"/>
            <a:r>
              <a:rPr lang="en-US" sz="1333" b="1" dirty="0">
                <a:latin typeface="Arial" panose="020B0604020202020204" pitchFamily="34" charset="0"/>
                <a:cs typeface="Arial" panose="020B0604020202020204" pitchFamily="34" charset="0"/>
              </a:rPr>
              <a:t>DoD</a:t>
            </a:r>
          </a:p>
        </p:txBody>
      </p:sp>
      <p:sp>
        <p:nvSpPr>
          <p:cNvPr id="22" name="Flowchart: Process 21">
            <a:extLst>
              <a:ext uri="{FF2B5EF4-FFF2-40B4-BE49-F238E27FC236}">
                <a16:creationId xmlns:a16="http://schemas.microsoft.com/office/drawing/2014/main" id="{C61CC966-C41B-852B-4381-F117FCE63B6E}"/>
              </a:ext>
            </a:extLst>
          </p:cNvPr>
          <p:cNvSpPr/>
          <p:nvPr/>
        </p:nvSpPr>
        <p:spPr>
          <a:xfrm>
            <a:off x="127395" y="4812312"/>
            <a:ext cx="1732924" cy="392220"/>
          </a:xfrm>
          <a:prstGeom prst="flowChartProcess">
            <a:avLst/>
          </a:prstGeom>
          <a:solidFill>
            <a:schemeClr val="accent6">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rPr>
              <a:t>MITRE</a:t>
            </a:r>
          </a:p>
        </p:txBody>
      </p:sp>
      <p:sp>
        <p:nvSpPr>
          <p:cNvPr id="23" name="Flowchart: Process 22">
            <a:extLst>
              <a:ext uri="{FF2B5EF4-FFF2-40B4-BE49-F238E27FC236}">
                <a16:creationId xmlns:a16="http://schemas.microsoft.com/office/drawing/2014/main" id="{D8447BB9-5AF8-0E01-00D9-FB767822E9AB}"/>
              </a:ext>
            </a:extLst>
          </p:cNvPr>
          <p:cNvSpPr/>
          <p:nvPr/>
        </p:nvSpPr>
        <p:spPr>
          <a:xfrm>
            <a:off x="127395" y="2767396"/>
            <a:ext cx="1732924" cy="392220"/>
          </a:xfrm>
          <a:prstGeom prst="flowChartProcess">
            <a:avLst/>
          </a:prstGeom>
          <a:solidFill>
            <a:schemeClr val="accent6">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rPr>
              <a:t>SEI (CERT)</a:t>
            </a:r>
          </a:p>
        </p:txBody>
      </p:sp>
      <p:sp>
        <p:nvSpPr>
          <p:cNvPr id="24" name="Flowchart: Process 23">
            <a:extLst>
              <a:ext uri="{FF2B5EF4-FFF2-40B4-BE49-F238E27FC236}">
                <a16:creationId xmlns:a16="http://schemas.microsoft.com/office/drawing/2014/main" id="{A0E1B32D-C965-E151-332B-985CBF16EAA4}"/>
              </a:ext>
            </a:extLst>
          </p:cNvPr>
          <p:cNvSpPr/>
          <p:nvPr/>
        </p:nvSpPr>
        <p:spPr>
          <a:xfrm>
            <a:off x="5266608" y="924767"/>
            <a:ext cx="738776" cy="392220"/>
          </a:xfrm>
          <a:prstGeom prst="flowChartProcess">
            <a:avLst/>
          </a:prstGeom>
          <a:solidFill>
            <a:schemeClr val="accent6">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rPr>
              <a:t>MISRA</a:t>
            </a:r>
          </a:p>
        </p:txBody>
      </p:sp>
      <p:sp>
        <p:nvSpPr>
          <p:cNvPr id="25" name="Flowchart: Process 24">
            <a:extLst>
              <a:ext uri="{FF2B5EF4-FFF2-40B4-BE49-F238E27FC236}">
                <a16:creationId xmlns:a16="http://schemas.microsoft.com/office/drawing/2014/main" id="{01012C8A-C957-B4BD-7687-DCFB95A2085E}"/>
              </a:ext>
            </a:extLst>
          </p:cNvPr>
          <p:cNvSpPr/>
          <p:nvPr/>
        </p:nvSpPr>
        <p:spPr>
          <a:xfrm>
            <a:off x="43867" y="1273592"/>
            <a:ext cx="612287" cy="392220"/>
          </a:xfrm>
          <a:prstGeom prst="flowChartProcess">
            <a:avLst/>
          </a:prstGeom>
          <a:solidFill>
            <a:schemeClr val="accent6">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rPr>
              <a:t>IEEE</a:t>
            </a:r>
          </a:p>
        </p:txBody>
      </p:sp>
      <p:sp>
        <p:nvSpPr>
          <p:cNvPr id="32" name="Flowchart: Process 31">
            <a:extLst>
              <a:ext uri="{FF2B5EF4-FFF2-40B4-BE49-F238E27FC236}">
                <a16:creationId xmlns:a16="http://schemas.microsoft.com/office/drawing/2014/main" id="{CE8AFB1F-D321-ABDB-378A-0A12F62F7B12}"/>
              </a:ext>
            </a:extLst>
          </p:cNvPr>
          <p:cNvSpPr/>
          <p:nvPr/>
        </p:nvSpPr>
        <p:spPr>
          <a:xfrm>
            <a:off x="801331" y="757205"/>
            <a:ext cx="612287" cy="392220"/>
          </a:xfrm>
          <a:prstGeom prst="flowChartProcess">
            <a:avLst/>
          </a:prstGeom>
          <a:solidFill>
            <a:schemeClr val="accent6">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rPr>
              <a:t>ISO</a:t>
            </a:r>
          </a:p>
        </p:txBody>
      </p:sp>
      <p:sp>
        <p:nvSpPr>
          <p:cNvPr id="34" name="Flowchart: Process 33">
            <a:extLst>
              <a:ext uri="{FF2B5EF4-FFF2-40B4-BE49-F238E27FC236}">
                <a16:creationId xmlns:a16="http://schemas.microsoft.com/office/drawing/2014/main" id="{ACAC4D43-F8B6-5758-46A2-13DF7B4F2C83}"/>
              </a:ext>
            </a:extLst>
          </p:cNvPr>
          <p:cNvSpPr/>
          <p:nvPr/>
        </p:nvSpPr>
        <p:spPr>
          <a:xfrm>
            <a:off x="7930347" y="1469702"/>
            <a:ext cx="742544" cy="392220"/>
          </a:xfrm>
          <a:prstGeom prst="flowChartProcess">
            <a:avLst/>
          </a:prstGeom>
          <a:solidFill>
            <a:schemeClr val="accent6">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rPr>
              <a:t>SANS</a:t>
            </a:r>
          </a:p>
        </p:txBody>
      </p:sp>
      <p:sp>
        <p:nvSpPr>
          <p:cNvPr id="35" name="Flowchart: Process 34">
            <a:extLst>
              <a:ext uri="{FF2B5EF4-FFF2-40B4-BE49-F238E27FC236}">
                <a16:creationId xmlns:a16="http://schemas.microsoft.com/office/drawing/2014/main" id="{DB8498C8-C5B3-0983-1E5E-BE6D7F8C365D}"/>
              </a:ext>
            </a:extLst>
          </p:cNvPr>
          <p:cNvSpPr/>
          <p:nvPr/>
        </p:nvSpPr>
        <p:spPr>
          <a:xfrm>
            <a:off x="10725665" y="2074736"/>
            <a:ext cx="817824" cy="392220"/>
          </a:xfrm>
          <a:prstGeom prst="flowChartProcess">
            <a:avLst/>
          </a:prstGeom>
          <a:solidFill>
            <a:schemeClr val="accent6">
              <a:lumMod val="20000"/>
              <a:lumOff val="80000"/>
            </a:schemeClr>
          </a:solidFill>
          <a:ln w="12700">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333" b="1" dirty="0">
                <a:latin typeface="Arial" panose="020B0604020202020204" pitchFamily="34" charset="0"/>
                <a:cs typeface="Arial" panose="020B0604020202020204" pitchFamily="34" charset="0"/>
              </a:rPr>
              <a:t>OWASP</a:t>
            </a:r>
          </a:p>
        </p:txBody>
      </p:sp>
    </p:spTree>
    <p:extLst>
      <p:ext uri="{BB962C8B-B14F-4D97-AF65-F5344CB8AC3E}">
        <p14:creationId xmlns:p14="http://schemas.microsoft.com/office/powerpoint/2010/main" val="3037843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8672D-921E-2152-3C38-305BF5C1564F}"/>
              </a:ext>
            </a:extLst>
          </p:cNvPr>
          <p:cNvSpPr>
            <a:spLocks noGrp="1"/>
          </p:cNvSpPr>
          <p:nvPr>
            <p:ph type="title"/>
          </p:nvPr>
        </p:nvSpPr>
        <p:spPr>
          <a:xfrm>
            <a:off x="838200" y="365125"/>
            <a:ext cx="10515600" cy="608269"/>
          </a:xfrm>
        </p:spPr>
        <p:txBody>
          <a:bodyPr>
            <a:normAutofit fontScale="90000"/>
          </a:bodyPr>
          <a:lstStyle/>
          <a:p>
            <a:r>
              <a:rPr lang="en-US" dirty="0"/>
              <a:t>ROP vs JOP vs SROP</a:t>
            </a:r>
          </a:p>
        </p:txBody>
      </p:sp>
      <p:sp>
        <p:nvSpPr>
          <p:cNvPr id="3" name="Content Placeholder 2">
            <a:extLst>
              <a:ext uri="{FF2B5EF4-FFF2-40B4-BE49-F238E27FC236}">
                <a16:creationId xmlns:a16="http://schemas.microsoft.com/office/drawing/2014/main" id="{D1C07D6B-40D8-1856-B3DB-1F30FAF0B5FB}"/>
              </a:ext>
            </a:extLst>
          </p:cNvPr>
          <p:cNvSpPr>
            <a:spLocks noGrp="1"/>
          </p:cNvSpPr>
          <p:nvPr>
            <p:ph idx="1"/>
          </p:nvPr>
        </p:nvSpPr>
        <p:spPr>
          <a:xfrm>
            <a:off x="736600" y="1193565"/>
            <a:ext cx="10515600" cy="3640902"/>
          </a:xfrm>
        </p:spPr>
        <p:txBody>
          <a:bodyPr>
            <a:normAutofit fontScale="92500" lnSpcReduction="10000"/>
          </a:bodyPr>
          <a:lstStyle/>
          <a:p>
            <a:r>
              <a:rPr lang="en-US" b="1" dirty="0">
                <a:solidFill>
                  <a:srgbClr val="3C3D3D"/>
                </a:solidFill>
                <a:latin typeface="source-serif-pro"/>
              </a:rPr>
              <a:t>ROP(Return Oriented Programming): </a:t>
            </a:r>
            <a:r>
              <a:rPr lang="en-US" dirty="0">
                <a:solidFill>
                  <a:srgbClr val="3C3D3D"/>
                </a:solidFill>
                <a:latin typeface="source-serif-pro"/>
              </a:rPr>
              <a:t>Executes code ALREADY PRESENT in executable memory (at gadgets)</a:t>
            </a:r>
          </a:p>
          <a:p>
            <a:pPr lvl="1"/>
            <a:r>
              <a:rPr lang="en-US" sz="2800" dirty="0">
                <a:solidFill>
                  <a:srgbClr val="3C3D3D"/>
                </a:solidFill>
                <a:latin typeface="source-serif-pro"/>
              </a:rPr>
              <a:t>Works in the presence of memory protections!</a:t>
            </a:r>
          </a:p>
          <a:p>
            <a:r>
              <a:rPr lang="en-US" b="1" dirty="0">
                <a:solidFill>
                  <a:srgbClr val="3C3D3D"/>
                </a:solidFill>
                <a:latin typeface="source-serif-pro"/>
              </a:rPr>
              <a:t>JOP (Jump Oriented Programming): </a:t>
            </a:r>
            <a:r>
              <a:rPr lang="en-US" dirty="0">
                <a:solidFill>
                  <a:srgbClr val="3C3D3D"/>
                </a:solidFill>
                <a:latin typeface="source-serif-pro"/>
              </a:rPr>
              <a:t>Inserts a pointer into executable memory to code that is outside the stream of execution…older hack method</a:t>
            </a:r>
          </a:p>
          <a:p>
            <a:r>
              <a:rPr lang="en-US" b="1" dirty="0">
                <a:solidFill>
                  <a:srgbClr val="3C3D3D"/>
                </a:solidFill>
                <a:latin typeface="source-serif-pro"/>
              </a:rPr>
              <a:t>SROP: </a:t>
            </a:r>
            <a:r>
              <a:rPr lang="en-US" b="1" dirty="0" err="1">
                <a:solidFill>
                  <a:srgbClr val="3C3D3D"/>
                </a:solidFill>
                <a:latin typeface="source-serif-pro"/>
              </a:rPr>
              <a:t>Sigreturn</a:t>
            </a:r>
            <a:r>
              <a:rPr lang="en-US" b="1" dirty="0">
                <a:solidFill>
                  <a:srgbClr val="3C3D3D"/>
                </a:solidFill>
                <a:latin typeface="source-serif-pro"/>
              </a:rPr>
              <a:t> Orientated programming (SROP): </a:t>
            </a:r>
            <a:r>
              <a:rPr lang="en-US" dirty="0">
                <a:solidFill>
                  <a:srgbClr val="3C3D3D"/>
                </a:solidFill>
                <a:latin typeface="source-serif-pro"/>
              </a:rPr>
              <a:t>exploit that allows an attacker to control the entire state of the CPU and allows an attacker to execute code in presence of security measures such as </a:t>
            </a:r>
            <a:r>
              <a:rPr lang="en-US" dirty="0">
                <a:solidFill>
                  <a:srgbClr val="3C3D3D"/>
                </a:solidFill>
                <a:latin typeface="source-serif-pro"/>
                <a:hlinkClick r:id="rId2" tooltip="Executable space protection">
                  <a:extLst>
                    <a:ext uri="{A12FA001-AC4F-418D-AE19-62706E023703}">
                      <ahyp:hlinkClr xmlns:ahyp="http://schemas.microsoft.com/office/drawing/2018/hyperlinkcolor" val="tx"/>
                    </a:ext>
                  </a:extLst>
                </a:hlinkClick>
              </a:rPr>
              <a:t>non-executable memory</a:t>
            </a:r>
            <a:r>
              <a:rPr lang="en-US" dirty="0">
                <a:solidFill>
                  <a:srgbClr val="3C3D3D"/>
                </a:solidFill>
                <a:latin typeface="source-serif-pro"/>
              </a:rPr>
              <a:t> and code signing.</a:t>
            </a:r>
          </a:p>
        </p:txBody>
      </p:sp>
      <p:sp>
        <p:nvSpPr>
          <p:cNvPr id="4" name="TextBox 3">
            <a:extLst>
              <a:ext uri="{FF2B5EF4-FFF2-40B4-BE49-F238E27FC236}">
                <a16:creationId xmlns:a16="http://schemas.microsoft.com/office/drawing/2014/main" id="{24520A67-5D9D-48AF-9A14-2703FBCB4CB1}"/>
              </a:ext>
            </a:extLst>
          </p:cNvPr>
          <p:cNvSpPr txBox="1"/>
          <p:nvPr/>
        </p:nvSpPr>
        <p:spPr>
          <a:xfrm>
            <a:off x="59267" y="6417348"/>
            <a:ext cx="8664575" cy="369332"/>
          </a:xfrm>
          <a:prstGeom prst="rect">
            <a:avLst/>
          </a:prstGeom>
          <a:noFill/>
        </p:spPr>
        <p:txBody>
          <a:bodyPr wrap="square">
            <a:spAutoFit/>
          </a:bodyPr>
          <a:lstStyle/>
          <a:p>
            <a:r>
              <a:rPr lang="en-US" dirty="0">
                <a:hlinkClick r:id="rId3"/>
              </a:rPr>
              <a:t>https://resources.infosecinstitute.com/topic/return-oriented-programming-rop-attacks/</a:t>
            </a:r>
            <a:r>
              <a:rPr lang="en-US" dirty="0"/>
              <a:t> </a:t>
            </a:r>
          </a:p>
        </p:txBody>
      </p:sp>
      <p:sp>
        <p:nvSpPr>
          <p:cNvPr id="5" name="TextBox 4">
            <a:extLst>
              <a:ext uri="{FF2B5EF4-FFF2-40B4-BE49-F238E27FC236}">
                <a16:creationId xmlns:a16="http://schemas.microsoft.com/office/drawing/2014/main" id="{9F64ED55-F3A8-2B0D-F5C2-FF660C9F0F92}"/>
              </a:ext>
            </a:extLst>
          </p:cNvPr>
          <p:cNvSpPr txBox="1"/>
          <p:nvPr/>
        </p:nvSpPr>
        <p:spPr>
          <a:xfrm>
            <a:off x="59267" y="5680310"/>
            <a:ext cx="9477375" cy="369332"/>
          </a:xfrm>
          <a:prstGeom prst="rect">
            <a:avLst/>
          </a:prstGeom>
          <a:noFill/>
        </p:spPr>
        <p:txBody>
          <a:bodyPr wrap="square">
            <a:spAutoFit/>
          </a:bodyPr>
          <a:lstStyle/>
          <a:p>
            <a:r>
              <a:rPr lang="en-US" dirty="0">
                <a:hlinkClick r:id="rId4"/>
              </a:rPr>
              <a:t>https://security.stackexchange.com/questions/201196/concept-of-jump-oriented-programming-jop</a:t>
            </a:r>
            <a:r>
              <a:rPr lang="en-US" dirty="0"/>
              <a:t> </a:t>
            </a:r>
          </a:p>
        </p:txBody>
      </p:sp>
      <p:sp>
        <p:nvSpPr>
          <p:cNvPr id="6" name="TextBox 5">
            <a:extLst>
              <a:ext uri="{FF2B5EF4-FFF2-40B4-BE49-F238E27FC236}">
                <a16:creationId xmlns:a16="http://schemas.microsoft.com/office/drawing/2014/main" id="{B1CA6802-63FA-9F75-011B-8E362ECA5FFC}"/>
              </a:ext>
            </a:extLst>
          </p:cNvPr>
          <p:cNvSpPr txBox="1"/>
          <p:nvPr/>
        </p:nvSpPr>
        <p:spPr>
          <a:xfrm>
            <a:off x="59267" y="6032141"/>
            <a:ext cx="9087908" cy="369332"/>
          </a:xfrm>
          <a:prstGeom prst="rect">
            <a:avLst/>
          </a:prstGeom>
          <a:noFill/>
        </p:spPr>
        <p:txBody>
          <a:bodyPr wrap="square">
            <a:spAutoFit/>
          </a:bodyPr>
          <a:lstStyle/>
          <a:p>
            <a:r>
              <a:rPr lang="en-US" dirty="0">
                <a:hlinkClick r:id="rId5"/>
              </a:rPr>
              <a:t>https://developer.arm.com/documentation/102433/0100/Jump-oriented-programming</a:t>
            </a:r>
            <a:r>
              <a:rPr lang="en-US" dirty="0"/>
              <a:t> </a:t>
            </a:r>
          </a:p>
        </p:txBody>
      </p:sp>
      <p:sp>
        <p:nvSpPr>
          <p:cNvPr id="8" name="TextBox 7">
            <a:extLst>
              <a:ext uri="{FF2B5EF4-FFF2-40B4-BE49-F238E27FC236}">
                <a16:creationId xmlns:a16="http://schemas.microsoft.com/office/drawing/2014/main" id="{CE809372-F4B4-6DA5-6D58-C7C5D7CE642A}"/>
              </a:ext>
            </a:extLst>
          </p:cNvPr>
          <p:cNvSpPr txBox="1"/>
          <p:nvPr/>
        </p:nvSpPr>
        <p:spPr>
          <a:xfrm>
            <a:off x="59267" y="5328479"/>
            <a:ext cx="6096000" cy="369332"/>
          </a:xfrm>
          <a:prstGeom prst="rect">
            <a:avLst/>
          </a:prstGeom>
          <a:noFill/>
        </p:spPr>
        <p:txBody>
          <a:bodyPr wrap="square">
            <a:spAutoFit/>
          </a:bodyPr>
          <a:lstStyle/>
          <a:p>
            <a:r>
              <a:rPr lang="en-US" dirty="0">
                <a:hlinkClick r:id="rId6"/>
              </a:rPr>
              <a:t>https://en.wikipedia.org/wiki/Return-oriented_programming</a:t>
            </a:r>
            <a:r>
              <a:rPr lang="en-US" dirty="0"/>
              <a:t> </a:t>
            </a:r>
          </a:p>
        </p:txBody>
      </p:sp>
      <p:sp>
        <p:nvSpPr>
          <p:cNvPr id="10" name="TextBox 9">
            <a:extLst>
              <a:ext uri="{FF2B5EF4-FFF2-40B4-BE49-F238E27FC236}">
                <a16:creationId xmlns:a16="http://schemas.microsoft.com/office/drawing/2014/main" id="{FE06224B-07E2-6F17-7132-A3A7D86CA70B}"/>
              </a:ext>
            </a:extLst>
          </p:cNvPr>
          <p:cNvSpPr txBox="1"/>
          <p:nvPr/>
        </p:nvSpPr>
        <p:spPr>
          <a:xfrm>
            <a:off x="59267" y="4984131"/>
            <a:ext cx="6096000" cy="369332"/>
          </a:xfrm>
          <a:prstGeom prst="rect">
            <a:avLst/>
          </a:prstGeom>
          <a:noFill/>
        </p:spPr>
        <p:txBody>
          <a:bodyPr wrap="square">
            <a:spAutoFit/>
          </a:bodyPr>
          <a:lstStyle/>
          <a:p>
            <a:r>
              <a:rPr lang="en-US" dirty="0">
                <a:hlinkClick r:id="rId7"/>
              </a:rPr>
              <a:t>https://en.wikipedia.org/wiki/Sigreturn-oriented_programming</a:t>
            </a:r>
            <a:r>
              <a:rPr lang="en-US" dirty="0"/>
              <a:t> </a:t>
            </a:r>
          </a:p>
        </p:txBody>
      </p:sp>
      <p:sp>
        <p:nvSpPr>
          <p:cNvPr id="12" name="TextBox 11">
            <a:extLst>
              <a:ext uri="{FF2B5EF4-FFF2-40B4-BE49-F238E27FC236}">
                <a16:creationId xmlns:a16="http://schemas.microsoft.com/office/drawing/2014/main" id="{8A252907-804F-D2F5-EFD1-342A0E91B279}"/>
              </a:ext>
            </a:extLst>
          </p:cNvPr>
          <p:cNvSpPr txBox="1"/>
          <p:nvPr/>
        </p:nvSpPr>
        <p:spPr>
          <a:xfrm>
            <a:off x="5973234" y="5295103"/>
            <a:ext cx="6079067" cy="369332"/>
          </a:xfrm>
          <a:prstGeom prst="rect">
            <a:avLst/>
          </a:prstGeom>
          <a:noFill/>
        </p:spPr>
        <p:txBody>
          <a:bodyPr wrap="square">
            <a:spAutoFit/>
          </a:bodyPr>
          <a:lstStyle/>
          <a:p>
            <a:r>
              <a:rPr lang="en-US" dirty="0">
                <a:hlinkClick r:id="rId8"/>
              </a:rPr>
              <a:t>https://man7.org/linux/man-pages/man2/sigreturn.2.html</a:t>
            </a:r>
            <a:r>
              <a:rPr lang="en-US" dirty="0"/>
              <a:t> </a:t>
            </a:r>
          </a:p>
        </p:txBody>
      </p:sp>
    </p:spTree>
    <p:extLst>
      <p:ext uri="{BB962C8B-B14F-4D97-AF65-F5344CB8AC3E}">
        <p14:creationId xmlns:p14="http://schemas.microsoft.com/office/powerpoint/2010/main" val="12002483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2B713-A91B-936D-887E-29117EC6A45F}"/>
              </a:ext>
            </a:extLst>
          </p:cNvPr>
          <p:cNvSpPr>
            <a:spLocks noGrp="1"/>
          </p:cNvSpPr>
          <p:nvPr>
            <p:ph type="title"/>
          </p:nvPr>
        </p:nvSpPr>
        <p:spPr>
          <a:xfrm>
            <a:off x="838200" y="365125"/>
            <a:ext cx="10515600" cy="744539"/>
          </a:xfrm>
        </p:spPr>
        <p:txBody>
          <a:bodyPr/>
          <a:lstStyle/>
          <a:p>
            <a:r>
              <a:rPr lang="en-US" dirty="0" err="1"/>
              <a:t>Ropper</a:t>
            </a:r>
            <a:r>
              <a:rPr lang="en-US" dirty="0"/>
              <a:t> (.</a:t>
            </a:r>
            <a:r>
              <a:rPr lang="en-US" dirty="0" err="1"/>
              <a:t>py</a:t>
            </a:r>
            <a:r>
              <a:rPr lang="en-US" dirty="0"/>
              <a:t>, and Kali command)</a:t>
            </a:r>
          </a:p>
        </p:txBody>
      </p:sp>
      <p:sp>
        <p:nvSpPr>
          <p:cNvPr id="3" name="Content Placeholder 2">
            <a:extLst>
              <a:ext uri="{FF2B5EF4-FFF2-40B4-BE49-F238E27FC236}">
                <a16:creationId xmlns:a16="http://schemas.microsoft.com/office/drawing/2014/main" id="{0116AC01-7001-74A1-0D04-DA422BA7D351}"/>
              </a:ext>
            </a:extLst>
          </p:cNvPr>
          <p:cNvSpPr>
            <a:spLocks noGrp="1"/>
          </p:cNvSpPr>
          <p:nvPr>
            <p:ph idx="1"/>
          </p:nvPr>
        </p:nvSpPr>
        <p:spPr>
          <a:xfrm>
            <a:off x="838200" y="1346200"/>
            <a:ext cx="10515600" cy="3433233"/>
          </a:xfrm>
        </p:spPr>
        <p:txBody>
          <a:bodyPr>
            <a:normAutofit fontScale="92500" lnSpcReduction="10000"/>
          </a:bodyPr>
          <a:lstStyle/>
          <a:p>
            <a:r>
              <a:rPr lang="en-US" sz="3200" b="0" i="0" dirty="0">
                <a:solidFill>
                  <a:srgbClr val="24292F"/>
                </a:solidFill>
                <a:effectLst/>
                <a:latin typeface="-apple-system"/>
              </a:rPr>
              <a:t>Display information about binary files in different file formats, search for gadgets to build ROP(</a:t>
            </a:r>
            <a:r>
              <a:rPr lang="en-US" sz="3200" b="0" i="1" dirty="0">
                <a:solidFill>
                  <a:srgbClr val="3C3D3D"/>
                </a:solidFill>
                <a:effectLst/>
                <a:latin typeface="source-serif-pro"/>
              </a:rPr>
              <a:t>Return Oriented Programming )</a:t>
            </a:r>
            <a:r>
              <a:rPr lang="en-US" sz="3200" b="0" i="0" dirty="0">
                <a:solidFill>
                  <a:srgbClr val="24292F"/>
                </a:solidFill>
                <a:effectLst/>
                <a:latin typeface="-apple-system"/>
              </a:rPr>
              <a:t> chains</a:t>
            </a:r>
          </a:p>
          <a:p>
            <a:r>
              <a:rPr lang="en-US" sz="3200" dirty="0">
                <a:solidFill>
                  <a:srgbClr val="24292F"/>
                </a:solidFill>
                <a:latin typeface="-apple-system"/>
              </a:rPr>
              <a:t>In short, disassembles an executable and can be used to search for gadgets to find a spot to remote execute code in (normal) executable libraries </a:t>
            </a:r>
          </a:p>
          <a:p>
            <a:r>
              <a:rPr lang="en-US" sz="3200" dirty="0">
                <a:solidFill>
                  <a:srgbClr val="24292F"/>
                </a:solidFill>
                <a:latin typeface="-apple-system"/>
              </a:rPr>
              <a:t>Note: install the Capstone engine for disassembly, along with </a:t>
            </a:r>
            <a:r>
              <a:rPr lang="en-US" sz="3200" dirty="0" err="1">
                <a:solidFill>
                  <a:srgbClr val="24292F"/>
                </a:solidFill>
                <a:latin typeface="-apple-system"/>
              </a:rPr>
              <a:t>pyvex</a:t>
            </a:r>
            <a:r>
              <a:rPr lang="en-US" sz="3200" dirty="0">
                <a:solidFill>
                  <a:srgbClr val="24292F"/>
                </a:solidFill>
                <a:latin typeface="-apple-system"/>
              </a:rPr>
              <a:t> first</a:t>
            </a:r>
          </a:p>
        </p:txBody>
      </p:sp>
      <p:sp>
        <p:nvSpPr>
          <p:cNvPr id="5" name="TextBox 4">
            <a:extLst>
              <a:ext uri="{FF2B5EF4-FFF2-40B4-BE49-F238E27FC236}">
                <a16:creationId xmlns:a16="http://schemas.microsoft.com/office/drawing/2014/main" id="{B56B1B7A-B052-5054-D484-B367E188FB3F}"/>
              </a:ext>
            </a:extLst>
          </p:cNvPr>
          <p:cNvSpPr txBox="1"/>
          <p:nvPr/>
        </p:nvSpPr>
        <p:spPr>
          <a:xfrm>
            <a:off x="0" y="6446308"/>
            <a:ext cx="3928533" cy="369332"/>
          </a:xfrm>
          <a:prstGeom prst="rect">
            <a:avLst/>
          </a:prstGeom>
          <a:noFill/>
        </p:spPr>
        <p:txBody>
          <a:bodyPr wrap="square">
            <a:spAutoFit/>
          </a:bodyPr>
          <a:lstStyle/>
          <a:p>
            <a:r>
              <a:rPr lang="en-US" dirty="0">
                <a:hlinkClick r:id="rId2"/>
              </a:rPr>
              <a:t>https://www.kali.org/tools/ropper/</a:t>
            </a:r>
            <a:r>
              <a:rPr lang="en-US" dirty="0"/>
              <a:t> </a:t>
            </a:r>
          </a:p>
        </p:txBody>
      </p:sp>
      <p:sp>
        <p:nvSpPr>
          <p:cNvPr id="7" name="TextBox 6">
            <a:extLst>
              <a:ext uri="{FF2B5EF4-FFF2-40B4-BE49-F238E27FC236}">
                <a16:creationId xmlns:a16="http://schemas.microsoft.com/office/drawing/2014/main" id="{3AD3A313-FA92-F17D-F0EF-E06BCAEBBC51}"/>
              </a:ext>
            </a:extLst>
          </p:cNvPr>
          <p:cNvSpPr txBox="1"/>
          <p:nvPr/>
        </p:nvSpPr>
        <p:spPr>
          <a:xfrm>
            <a:off x="-23282" y="6176963"/>
            <a:ext cx="3494615" cy="369332"/>
          </a:xfrm>
          <a:prstGeom prst="rect">
            <a:avLst/>
          </a:prstGeom>
          <a:noFill/>
        </p:spPr>
        <p:txBody>
          <a:bodyPr wrap="square">
            <a:spAutoFit/>
          </a:bodyPr>
          <a:lstStyle/>
          <a:p>
            <a:r>
              <a:rPr lang="en-US" dirty="0">
                <a:hlinkClick r:id="rId3"/>
              </a:rPr>
              <a:t>https://scoding.de/ropper/</a:t>
            </a:r>
            <a:r>
              <a:rPr lang="en-US" dirty="0"/>
              <a:t> </a:t>
            </a:r>
          </a:p>
        </p:txBody>
      </p:sp>
      <p:sp>
        <p:nvSpPr>
          <p:cNvPr id="9" name="TextBox 8">
            <a:extLst>
              <a:ext uri="{FF2B5EF4-FFF2-40B4-BE49-F238E27FC236}">
                <a16:creationId xmlns:a16="http://schemas.microsoft.com/office/drawing/2014/main" id="{C2B94473-2965-DD56-91A3-55EEC9E23273}"/>
              </a:ext>
            </a:extLst>
          </p:cNvPr>
          <p:cNvSpPr txBox="1"/>
          <p:nvPr/>
        </p:nvSpPr>
        <p:spPr>
          <a:xfrm>
            <a:off x="3578225" y="6446308"/>
            <a:ext cx="3313642" cy="369332"/>
          </a:xfrm>
          <a:prstGeom prst="rect">
            <a:avLst/>
          </a:prstGeom>
          <a:noFill/>
        </p:spPr>
        <p:txBody>
          <a:bodyPr wrap="square">
            <a:spAutoFit/>
          </a:bodyPr>
          <a:lstStyle/>
          <a:p>
            <a:r>
              <a:rPr lang="en-US" dirty="0">
                <a:hlinkClick r:id="rId4"/>
              </a:rPr>
              <a:t>https://github.com/sashs/Ropper</a:t>
            </a:r>
            <a:r>
              <a:rPr lang="en-US" dirty="0"/>
              <a:t> </a:t>
            </a:r>
          </a:p>
        </p:txBody>
      </p:sp>
      <p:sp>
        <p:nvSpPr>
          <p:cNvPr id="16" name="TextBox 15">
            <a:extLst>
              <a:ext uri="{FF2B5EF4-FFF2-40B4-BE49-F238E27FC236}">
                <a16:creationId xmlns:a16="http://schemas.microsoft.com/office/drawing/2014/main" id="{BA232105-99C6-876D-0D9A-A5959553DA0D}"/>
              </a:ext>
            </a:extLst>
          </p:cNvPr>
          <p:cNvSpPr txBox="1"/>
          <p:nvPr/>
        </p:nvSpPr>
        <p:spPr>
          <a:xfrm>
            <a:off x="10828867" y="6413499"/>
            <a:ext cx="1272271" cy="369332"/>
          </a:xfrm>
          <a:prstGeom prst="rect">
            <a:avLst/>
          </a:prstGeom>
          <a:noFill/>
        </p:spPr>
        <p:txBody>
          <a:bodyPr wrap="none" rtlCol="0">
            <a:spAutoFit/>
          </a:bodyPr>
          <a:lstStyle/>
          <a:p>
            <a:r>
              <a:rPr lang="en-US" dirty="0"/>
              <a:t>Text p. 63-4</a:t>
            </a:r>
          </a:p>
        </p:txBody>
      </p:sp>
      <p:sp>
        <p:nvSpPr>
          <p:cNvPr id="6" name="TextBox 5">
            <a:extLst>
              <a:ext uri="{FF2B5EF4-FFF2-40B4-BE49-F238E27FC236}">
                <a16:creationId xmlns:a16="http://schemas.microsoft.com/office/drawing/2014/main" id="{67AC0F2E-2D71-4328-C65D-56453149508B}"/>
              </a:ext>
            </a:extLst>
          </p:cNvPr>
          <p:cNvSpPr txBox="1"/>
          <p:nvPr/>
        </p:nvSpPr>
        <p:spPr>
          <a:xfrm>
            <a:off x="3494615" y="6123543"/>
            <a:ext cx="4418542" cy="369332"/>
          </a:xfrm>
          <a:prstGeom prst="rect">
            <a:avLst/>
          </a:prstGeom>
          <a:noFill/>
        </p:spPr>
        <p:txBody>
          <a:bodyPr wrap="square">
            <a:spAutoFit/>
          </a:bodyPr>
          <a:lstStyle/>
          <a:p>
            <a:r>
              <a:rPr lang="en-US" dirty="0">
                <a:hlinkClick r:id="rId5"/>
              </a:rPr>
              <a:t>https://gitlab.com/kalilinux/packages/ropper</a:t>
            </a:r>
            <a:r>
              <a:rPr lang="en-US" dirty="0"/>
              <a:t> </a:t>
            </a:r>
          </a:p>
        </p:txBody>
      </p:sp>
      <p:sp>
        <p:nvSpPr>
          <p:cNvPr id="10" name="TextBox 9">
            <a:extLst>
              <a:ext uri="{FF2B5EF4-FFF2-40B4-BE49-F238E27FC236}">
                <a16:creationId xmlns:a16="http://schemas.microsoft.com/office/drawing/2014/main" id="{08873AA1-3444-6E36-3589-3E743A11F22F}"/>
              </a:ext>
            </a:extLst>
          </p:cNvPr>
          <p:cNvSpPr txBox="1"/>
          <p:nvPr/>
        </p:nvSpPr>
        <p:spPr>
          <a:xfrm>
            <a:off x="-2117" y="5807631"/>
            <a:ext cx="3820584" cy="369332"/>
          </a:xfrm>
          <a:prstGeom prst="rect">
            <a:avLst/>
          </a:prstGeom>
          <a:noFill/>
        </p:spPr>
        <p:txBody>
          <a:bodyPr wrap="square">
            <a:spAutoFit/>
          </a:bodyPr>
          <a:lstStyle/>
          <a:p>
            <a:r>
              <a:rPr lang="en-US" dirty="0">
                <a:solidFill>
                  <a:srgbClr val="24292F"/>
                </a:solidFill>
                <a:latin typeface="-apple-system"/>
                <a:hlinkClick r:id="rId6"/>
              </a:rPr>
              <a:t>http://www.capstone-engine.org/</a:t>
            </a:r>
            <a:r>
              <a:rPr lang="en-US" dirty="0">
                <a:solidFill>
                  <a:srgbClr val="24292F"/>
                </a:solidFill>
                <a:latin typeface="-apple-system"/>
              </a:rPr>
              <a:t> </a:t>
            </a:r>
            <a:endParaRPr lang="en-US" dirty="0"/>
          </a:p>
        </p:txBody>
      </p:sp>
      <p:sp>
        <p:nvSpPr>
          <p:cNvPr id="12" name="TextBox 11">
            <a:extLst>
              <a:ext uri="{FF2B5EF4-FFF2-40B4-BE49-F238E27FC236}">
                <a16:creationId xmlns:a16="http://schemas.microsoft.com/office/drawing/2014/main" id="{D41FE83C-0F35-4952-3B01-B2457C5E6BA9}"/>
              </a:ext>
            </a:extLst>
          </p:cNvPr>
          <p:cNvSpPr txBox="1"/>
          <p:nvPr/>
        </p:nvSpPr>
        <p:spPr>
          <a:xfrm>
            <a:off x="-2117" y="5488293"/>
            <a:ext cx="9816042" cy="369332"/>
          </a:xfrm>
          <a:prstGeom prst="rect">
            <a:avLst/>
          </a:prstGeom>
          <a:noFill/>
        </p:spPr>
        <p:txBody>
          <a:bodyPr wrap="square">
            <a:spAutoFit/>
          </a:bodyPr>
          <a:lstStyle/>
          <a:p>
            <a:r>
              <a:rPr lang="en-US" dirty="0">
                <a:hlinkClick r:id="rId7"/>
              </a:rPr>
              <a:t>https://www.ibm.com/docs/en/zos/2.3.0?topic=functions-mprotect-set-protection-memory-mapping</a:t>
            </a:r>
            <a:r>
              <a:rPr lang="en-US" dirty="0"/>
              <a:t> </a:t>
            </a:r>
          </a:p>
        </p:txBody>
      </p:sp>
      <p:sp>
        <p:nvSpPr>
          <p:cNvPr id="14" name="TextBox 13">
            <a:extLst>
              <a:ext uri="{FF2B5EF4-FFF2-40B4-BE49-F238E27FC236}">
                <a16:creationId xmlns:a16="http://schemas.microsoft.com/office/drawing/2014/main" id="{0CD44624-E3C9-C767-1805-4A0A14EA614A}"/>
              </a:ext>
            </a:extLst>
          </p:cNvPr>
          <p:cNvSpPr txBox="1"/>
          <p:nvPr/>
        </p:nvSpPr>
        <p:spPr>
          <a:xfrm>
            <a:off x="7502247" y="6455483"/>
            <a:ext cx="3181446" cy="369332"/>
          </a:xfrm>
          <a:prstGeom prst="rect">
            <a:avLst/>
          </a:prstGeom>
          <a:noFill/>
        </p:spPr>
        <p:txBody>
          <a:bodyPr wrap="square">
            <a:spAutoFit/>
          </a:bodyPr>
          <a:lstStyle/>
          <a:p>
            <a:r>
              <a:rPr lang="en-US" dirty="0">
                <a:hlinkClick r:id="rId8"/>
              </a:rPr>
              <a:t>https://github.com/angr/pyvex</a:t>
            </a:r>
            <a:r>
              <a:rPr lang="en-US" dirty="0"/>
              <a:t> </a:t>
            </a:r>
          </a:p>
        </p:txBody>
      </p:sp>
    </p:spTree>
    <p:extLst>
      <p:ext uri="{BB962C8B-B14F-4D97-AF65-F5344CB8AC3E}">
        <p14:creationId xmlns:p14="http://schemas.microsoft.com/office/powerpoint/2010/main" val="40348494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E096C-DD74-7FB2-7AD9-9747C7D1D374}"/>
              </a:ext>
            </a:extLst>
          </p:cNvPr>
          <p:cNvSpPr>
            <a:spLocks noGrp="1"/>
          </p:cNvSpPr>
          <p:nvPr>
            <p:ph type="title"/>
          </p:nvPr>
        </p:nvSpPr>
        <p:spPr/>
        <p:txBody>
          <a:bodyPr/>
          <a:lstStyle/>
          <a:p>
            <a:r>
              <a:rPr lang="en-US" dirty="0" err="1"/>
              <a:t>One_gadget</a:t>
            </a:r>
            <a:r>
              <a:rPr lang="en-US" dirty="0"/>
              <a:t> and </a:t>
            </a:r>
            <a:r>
              <a:rPr lang="en-US" dirty="0" err="1"/>
              <a:t>execve</a:t>
            </a:r>
            <a:endParaRPr lang="en-US" dirty="0"/>
          </a:p>
        </p:txBody>
      </p:sp>
      <p:sp>
        <p:nvSpPr>
          <p:cNvPr id="3" name="Content Placeholder 2">
            <a:extLst>
              <a:ext uri="{FF2B5EF4-FFF2-40B4-BE49-F238E27FC236}">
                <a16:creationId xmlns:a16="http://schemas.microsoft.com/office/drawing/2014/main" id="{864DA660-A626-7A05-4332-B3027DC95645}"/>
              </a:ext>
            </a:extLst>
          </p:cNvPr>
          <p:cNvSpPr>
            <a:spLocks noGrp="1"/>
          </p:cNvSpPr>
          <p:nvPr>
            <p:ph idx="1"/>
          </p:nvPr>
        </p:nvSpPr>
        <p:spPr>
          <a:xfrm>
            <a:off x="372533" y="1420946"/>
            <a:ext cx="11408833" cy="3271651"/>
          </a:xfrm>
        </p:spPr>
        <p:txBody>
          <a:bodyPr>
            <a:normAutofit/>
          </a:bodyPr>
          <a:lstStyle/>
          <a:p>
            <a:r>
              <a:rPr lang="en-US" dirty="0"/>
              <a:t>Gadgets are spots that can be used to insert code and open a shell to remotely execute code, they end in ‘RETN’.</a:t>
            </a:r>
          </a:p>
          <a:p>
            <a:r>
              <a:rPr lang="en-US" dirty="0" err="1"/>
              <a:t>One_gadget</a:t>
            </a:r>
            <a:r>
              <a:rPr lang="en-US" dirty="0"/>
              <a:t> is a tool to jump execution to a particular spot, especially for Remote Code Execution (RCE).  i.e. </a:t>
            </a:r>
            <a:r>
              <a:rPr lang="en-US" dirty="0" err="1"/>
              <a:t>execve</a:t>
            </a:r>
            <a:r>
              <a:rPr lang="en-US" dirty="0"/>
              <a:t>(“/bin/</a:t>
            </a:r>
            <a:r>
              <a:rPr lang="en-US" dirty="0" err="1"/>
              <a:t>sh</a:t>
            </a:r>
            <a:r>
              <a:rPr lang="en-US" dirty="0"/>
              <a:t>”, NULL, NULL);</a:t>
            </a:r>
          </a:p>
          <a:p>
            <a:pPr lvl="1"/>
            <a:r>
              <a:rPr lang="en-US" dirty="0" err="1"/>
              <a:t>Execve</a:t>
            </a:r>
            <a:r>
              <a:rPr lang="en-US" dirty="0"/>
              <a:t> = execute program in shell</a:t>
            </a:r>
          </a:p>
          <a:p>
            <a:r>
              <a:rPr lang="en-US" dirty="0"/>
              <a:t>Running </a:t>
            </a:r>
            <a:r>
              <a:rPr lang="en-US" dirty="0" err="1"/>
              <a:t>One_Gadet</a:t>
            </a:r>
            <a:r>
              <a:rPr lang="en-US" dirty="0"/>
              <a:t> readies the system to open the shell by finding spots in the code (</a:t>
            </a:r>
            <a:r>
              <a:rPr lang="en-US" dirty="0" err="1"/>
              <a:t>gadets</a:t>
            </a:r>
            <a:r>
              <a:rPr lang="en-US" dirty="0"/>
              <a:t>) in </a:t>
            </a:r>
            <a:r>
              <a:rPr lang="en-US" dirty="0" err="1"/>
              <a:t>libc</a:t>
            </a:r>
            <a:r>
              <a:rPr lang="en-US" dirty="0"/>
              <a:t>.</a:t>
            </a:r>
          </a:p>
          <a:p>
            <a:pPr marL="0" indent="0">
              <a:buNone/>
            </a:pPr>
            <a:endParaRPr lang="en-US" dirty="0"/>
          </a:p>
          <a:p>
            <a:endParaRPr lang="en-US" dirty="0"/>
          </a:p>
        </p:txBody>
      </p:sp>
      <p:sp>
        <p:nvSpPr>
          <p:cNvPr id="5" name="TextBox 4">
            <a:extLst>
              <a:ext uri="{FF2B5EF4-FFF2-40B4-BE49-F238E27FC236}">
                <a16:creationId xmlns:a16="http://schemas.microsoft.com/office/drawing/2014/main" id="{826F8BB1-7013-5E76-5A39-B543BFE714BA}"/>
              </a:ext>
            </a:extLst>
          </p:cNvPr>
          <p:cNvSpPr txBox="1"/>
          <p:nvPr/>
        </p:nvSpPr>
        <p:spPr>
          <a:xfrm>
            <a:off x="4297894" y="5214453"/>
            <a:ext cx="3810000" cy="369332"/>
          </a:xfrm>
          <a:prstGeom prst="rect">
            <a:avLst/>
          </a:prstGeom>
          <a:noFill/>
        </p:spPr>
        <p:txBody>
          <a:bodyPr wrap="square">
            <a:spAutoFit/>
          </a:bodyPr>
          <a:lstStyle/>
          <a:p>
            <a:r>
              <a:rPr lang="en-US" dirty="0">
                <a:hlinkClick r:id="rId2"/>
              </a:rPr>
              <a:t>https://pypi.org/project/one-gadget/</a:t>
            </a:r>
            <a:r>
              <a:rPr lang="en-US" dirty="0"/>
              <a:t> </a:t>
            </a:r>
          </a:p>
        </p:txBody>
      </p:sp>
      <p:sp>
        <p:nvSpPr>
          <p:cNvPr id="7" name="TextBox 6">
            <a:extLst>
              <a:ext uri="{FF2B5EF4-FFF2-40B4-BE49-F238E27FC236}">
                <a16:creationId xmlns:a16="http://schemas.microsoft.com/office/drawing/2014/main" id="{EF6AF698-AABF-7E9B-0D9D-F71023F86B89}"/>
              </a:ext>
            </a:extLst>
          </p:cNvPr>
          <p:cNvSpPr txBox="1"/>
          <p:nvPr/>
        </p:nvSpPr>
        <p:spPr>
          <a:xfrm>
            <a:off x="122769" y="5214453"/>
            <a:ext cx="4175125" cy="369332"/>
          </a:xfrm>
          <a:prstGeom prst="rect">
            <a:avLst/>
          </a:prstGeom>
          <a:noFill/>
        </p:spPr>
        <p:txBody>
          <a:bodyPr wrap="square">
            <a:spAutoFit/>
          </a:bodyPr>
          <a:lstStyle/>
          <a:p>
            <a:r>
              <a:rPr lang="en-US" dirty="0">
                <a:hlinkClick r:id="rId3"/>
              </a:rPr>
              <a:t>https://github.com/david942j/one_gadget</a:t>
            </a:r>
            <a:r>
              <a:rPr lang="en-US" dirty="0"/>
              <a:t> </a:t>
            </a:r>
          </a:p>
        </p:txBody>
      </p:sp>
      <p:sp>
        <p:nvSpPr>
          <p:cNvPr id="9" name="TextBox 8">
            <a:extLst>
              <a:ext uri="{FF2B5EF4-FFF2-40B4-BE49-F238E27FC236}">
                <a16:creationId xmlns:a16="http://schemas.microsoft.com/office/drawing/2014/main" id="{A0DC2F82-407B-E227-E01D-C56FF17A4E62}"/>
              </a:ext>
            </a:extLst>
          </p:cNvPr>
          <p:cNvSpPr txBox="1"/>
          <p:nvPr/>
        </p:nvSpPr>
        <p:spPr>
          <a:xfrm>
            <a:off x="122769" y="4866875"/>
            <a:ext cx="8949264" cy="369332"/>
          </a:xfrm>
          <a:prstGeom prst="rect">
            <a:avLst/>
          </a:prstGeom>
          <a:solidFill>
            <a:srgbClr val="FFFFCC"/>
          </a:solidFill>
        </p:spPr>
        <p:txBody>
          <a:bodyPr wrap="square">
            <a:spAutoFit/>
          </a:bodyPr>
          <a:lstStyle/>
          <a:p>
            <a:r>
              <a:rPr lang="en-US" dirty="0">
                <a:hlinkClick r:id="rId4"/>
              </a:rPr>
              <a:t>EXAMPLES: https://dzone.com/articles/a-ctf-example-shows-you-the-easy-and-powerful-one</a:t>
            </a:r>
            <a:r>
              <a:rPr lang="en-US" dirty="0"/>
              <a:t> </a:t>
            </a:r>
          </a:p>
        </p:txBody>
      </p:sp>
      <p:sp>
        <p:nvSpPr>
          <p:cNvPr id="10" name="TextBox 9">
            <a:extLst>
              <a:ext uri="{FF2B5EF4-FFF2-40B4-BE49-F238E27FC236}">
                <a16:creationId xmlns:a16="http://schemas.microsoft.com/office/drawing/2014/main" id="{AB159043-0B74-9253-B783-BF28B77CBB68}"/>
              </a:ext>
            </a:extLst>
          </p:cNvPr>
          <p:cNvSpPr txBox="1"/>
          <p:nvPr/>
        </p:nvSpPr>
        <p:spPr>
          <a:xfrm>
            <a:off x="10828867" y="6413499"/>
            <a:ext cx="1272271" cy="369332"/>
          </a:xfrm>
          <a:prstGeom prst="rect">
            <a:avLst/>
          </a:prstGeom>
          <a:noFill/>
        </p:spPr>
        <p:txBody>
          <a:bodyPr wrap="none" rtlCol="0">
            <a:spAutoFit/>
          </a:bodyPr>
          <a:lstStyle/>
          <a:p>
            <a:r>
              <a:rPr lang="en-US" dirty="0"/>
              <a:t>Text p. 62-3</a:t>
            </a:r>
          </a:p>
        </p:txBody>
      </p:sp>
      <p:sp>
        <p:nvSpPr>
          <p:cNvPr id="12" name="TextBox 11">
            <a:extLst>
              <a:ext uri="{FF2B5EF4-FFF2-40B4-BE49-F238E27FC236}">
                <a16:creationId xmlns:a16="http://schemas.microsoft.com/office/drawing/2014/main" id="{3245D61E-FA6D-3464-FFCA-C0A5A6D41350}"/>
              </a:ext>
            </a:extLst>
          </p:cNvPr>
          <p:cNvSpPr txBox="1"/>
          <p:nvPr/>
        </p:nvSpPr>
        <p:spPr>
          <a:xfrm>
            <a:off x="146051" y="6413499"/>
            <a:ext cx="6119282" cy="369332"/>
          </a:xfrm>
          <a:prstGeom prst="rect">
            <a:avLst/>
          </a:prstGeom>
          <a:noFill/>
        </p:spPr>
        <p:txBody>
          <a:bodyPr wrap="square">
            <a:spAutoFit/>
          </a:bodyPr>
          <a:lstStyle/>
          <a:p>
            <a:r>
              <a:rPr lang="en-US" dirty="0">
                <a:hlinkClick r:id="rId5"/>
              </a:rPr>
              <a:t>https://linux.die.net/man/2/execve</a:t>
            </a:r>
            <a:r>
              <a:rPr lang="en-US" dirty="0"/>
              <a:t> </a:t>
            </a:r>
          </a:p>
        </p:txBody>
      </p:sp>
      <p:sp>
        <p:nvSpPr>
          <p:cNvPr id="15" name="TextBox 14">
            <a:extLst>
              <a:ext uri="{FF2B5EF4-FFF2-40B4-BE49-F238E27FC236}">
                <a16:creationId xmlns:a16="http://schemas.microsoft.com/office/drawing/2014/main" id="{53D5E0AE-E42B-6D8B-D2EC-1E7A687A29BB}"/>
              </a:ext>
            </a:extLst>
          </p:cNvPr>
          <p:cNvSpPr txBox="1"/>
          <p:nvPr/>
        </p:nvSpPr>
        <p:spPr>
          <a:xfrm>
            <a:off x="122769" y="6105641"/>
            <a:ext cx="6119282" cy="369332"/>
          </a:xfrm>
          <a:prstGeom prst="rect">
            <a:avLst/>
          </a:prstGeom>
          <a:noFill/>
        </p:spPr>
        <p:txBody>
          <a:bodyPr wrap="square">
            <a:spAutoFit/>
          </a:bodyPr>
          <a:lstStyle/>
          <a:p>
            <a:r>
              <a:rPr lang="en-US" dirty="0">
                <a:hlinkClick r:id="rId6"/>
              </a:rPr>
              <a:t>https://www.unix.com/man-page/osx/1/vmmap/</a:t>
            </a:r>
            <a:r>
              <a:rPr lang="en-US" dirty="0"/>
              <a:t> </a:t>
            </a:r>
          </a:p>
        </p:txBody>
      </p:sp>
      <p:sp>
        <p:nvSpPr>
          <p:cNvPr id="19" name="TextBox 18">
            <a:extLst>
              <a:ext uri="{FF2B5EF4-FFF2-40B4-BE49-F238E27FC236}">
                <a16:creationId xmlns:a16="http://schemas.microsoft.com/office/drawing/2014/main" id="{42A08E31-04CA-39E4-4FCA-6A7E0177C4B1}"/>
              </a:ext>
            </a:extLst>
          </p:cNvPr>
          <p:cNvSpPr txBox="1"/>
          <p:nvPr/>
        </p:nvSpPr>
        <p:spPr>
          <a:xfrm>
            <a:off x="122769" y="5544065"/>
            <a:ext cx="7773613" cy="369332"/>
          </a:xfrm>
          <a:prstGeom prst="rect">
            <a:avLst/>
          </a:prstGeom>
          <a:noFill/>
        </p:spPr>
        <p:txBody>
          <a:bodyPr wrap="square">
            <a:spAutoFit/>
          </a:bodyPr>
          <a:lstStyle/>
          <a:p>
            <a:r>
              <a:rPr lang="en-US" dirty="0">
                <a:hlinkClick r:id="rId7"/>
              </a:rPr>
              <a:t>https://www.ibm.com/docs/en/i/7.3?topic=functions-scanf-read-data</a:t>
            </a:r>
            <a:r>
              <a:rPr lang="en-US" dirty="0"/>
              <a:t> </a:t>
            </a:r>
          </a:p>
        </p:txBody>
      </p:sp>
    </p:spTree>
    <p:extLst>
      <p:ext uri="{BB962C8B-B14F-4D97-AF65-F5344CB8AC3E}">
        <p14:creationId xmlns:p14="http://schemas.microsoft.com/office/powerpoint/2010/main" val="4503941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955CB1-AF17-1960-67C0-103A2B809EDD}"/>
              </a:ext>
            </a:extLst>
          </p:cNvPr>
          <p:cNvSpPr>
            <a:spLocks noGrp="1"/>
          </p:cNvSpPr>
          <p:nvPr>
            <p:ph type="title"/>
          </p:nvPr>
        </p:nvSpPr>
        <p:spPr>
          <a:xfrm>
            <a:off x="127000" y="85726"/>
            <a:ext cx="3611033" cy="782108"/>
          </a:xfrm>
        </p:spPr>
        <p:txBody>
          <a:bodyPr/>
          <a:lstStyle/>
          <a:p>
            <a:r>
              <a:rPr lang="en-US" dirty="0" err="1"/>
              <a:t>Ropper</a:t>
            </a:r>
            <a:r>
              <a:rPr lang="en-US" dirty="0"/>
              <a:t> redux</a:t>
            </a:r>
          </a:p>
        </p:txBody>
      </p:sp>
      <p:sp>
        <p:nvSpPr>
          <p:cNvPr id="5" name="TextBox 4">
            <a:extLst>
              <a:ext uri="{FF2B5EF4-FFF2-40B4-BE49-F238E27FC236}">
                <a16:creationId xmlns:a16="http://schemas.microsoft.com/office/drawing/2014/main" id="{1D07BB70-A376-DAE3-6097-92C415F1C4E7}"/>
              </a:ext>
            </a:extLst>
          </p:cNvPr>
          <p:cNvSpPr txBox="1"/>
          <p:nvPr/>
        </p:nvSpPr>
        <p:spPr>
          <a:xfrm>
            <a:off x="95761" y="1016946"/>
            <a:ext cx="11871872" cy="5710089"/>
          </a:xfrm>
          <a:prstGeom prst="rect">
            <a:avLst/>
          </a:prstGeom>
          <a:solidFill>
            <a:srgbClr val="F8F7FF"/>
          </a:solidFill>
        </p:spPr>
        <p:txBody>
          <a:bodyPr wrap="square" rtlCol="0">
            <a:spAutoFit/>
          </a:bodyPr>
          <a:lstStyle/>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ropper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--file ~/GHHv6/ch12/</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vmlinux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--console</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[INFO] Load gadgets for section: LOAD</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[LOAD] loading... 100%</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[INFO] Load gadgets for section: LOAD</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[LOAD] loading... 100%</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[LOAD] removing double gadgets... 100%</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vmlinux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/ELF/x86_64)&gt;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vmlinux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/ELF/x86_64)&gt; search pop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rdi</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[INFO] Searching for gadgets: pop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rdi</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[INFO] File: ~/GHHv6/ch12/</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vmlinux</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0xffffffff810baf61: pop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rdi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adc</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byte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ptr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rax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- 0x75], cl;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cmp</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byte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ptr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rbp</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- 0x75], cl;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sbb</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byte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ptr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rax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+ 0x39], cl; ret;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0xffffffff818812f7: pop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rdi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adc</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byte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ptr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rdx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+ 0x64541568], dl; ret;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(LOTS MORE LINES)</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0xffffffff818af975: pop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rdi</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adc</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dword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ptr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rbp</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+ 0x62],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esp</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mov bl, 0x6b;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adc</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dl,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ch</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call qword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ptr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rbp</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+ 0x64f73a70]; ret;</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(LOTS MORE LINES)</a:t>
            </a:r>
          </a:p>
          <a:p>
            <a:pPr marL="0" marR="0">
              <a:lnSpc>
                <a:spcPct val="107000"/>
              </a:lnSpc>
              <a:spcBef>
                <a:spcPts val="0"/>
              </a:spcBef>
              <a:spcAft>
                <a:spcPts val="0"/>
              </a:spcAft>
            </a:pPr>
            <a:r>
              <a:rPr lang="en-US" sz="1800" b="1" kern="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0xffffffff811ad2ec</a:t>
            </a:r>
            <a:r>
              <a:rPr lang="en-US"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pop </a:t>
            </a:r>
            <a:r>
              <a:rPr lang="en-US" sz="1800" b="1" kern="1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rdi</a:t>
            </a:r>
            <a:r>
              <a:rPr lang="en-US"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ret;</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(lots more lines)</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vmlinux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/ELF/x86_64)&gt; search (whatever gadget you want)</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vmlinux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/ELF/x86_64)&gt; quit</a:t>
            </a:r>
            <a:endParaRPr lang="en-US" dirty="0"/>
          </a:p>
        </p:txBody>
      </p:sp>
      <p:sp>
        <p:nvSpPr>
          <p:cNvPr id="6" name="TextBox 5">
            <a:extLst>
              <a:ext uri="{FF2B5EF4-FFF2-40B4-BE49-F238E27FC236}">
                <a16:creationId xmlns:a16="http://schemas.microsoft.com/office/drawing/2014/main" id="{D020A9E8-DA09-07D2-D65C-3CC4B7E9D971}"/>
              </a:ext>
            </a:extLst>
          </p:cNvPr>
          <p:cNvSpPr txBox="1"/>
          <p:nvPr/>
        </p:nvSpPr>
        <p:spPr>
          <a:xfrm>
            <a:off x="7277100" y="279401"/>
            <a:ext cx="4690533" cy="2677656"/>
          </a:xfrm>
          <a:prstGeom prst="rect">
            <a:avLst/>
          </a:prstGeom>
          <a:solidFill>
            <a:srgbClr val="FFFFCC"/>
          </a:solidFill>
        </p:spPr>
        <p:txBody>
          <a:bodyPr wrap="square" rtlCol="0">
            <a:spAutoFit/>
          </a:bodyPr>
          <a:lstStyle/>
          <a:p>
            <a:r>
              <a:rPr lang="en-US" sz="2800" dirty="0" err="1"/>
              <a:t>Ropper</a:t>
            </a:r>
            <a:r>
              <a:rPr lang="en-US" sz="2800" dirty="0"/>
              <a:t> looks for gadgets in a target OS or program instance, in this case the VM kernel version of Linux (</a:t>
            </a:r>
            <a:r>
              <a:rPr lang="en-US" sz="2800" dirty="0" err="1"/>
              <a:t>vmlinux</a:t>
            </a:r>
            <a:r>
              <a:rPr lang="en-US" sz="2800" dirty="0"/>
              <a:t> an ELF executable which it disassembles)</a:t>
            </a:r>
          </a:p>
        </p:txBody>
      </p:sp>
      <p:sp>
        <p:nvSpPr>
          <p:cNvPr id="7" name="Speech Bubble: Rectangle with Corners Rounded 6">
            <a:extLst>
              <a:ext uri="{FF2B5EF4-FFF2-40B4-BE49-F238E27FC236}">
                <a16:creationId xmlns:a16="http://schemas.microsoft.com/office/drawing/2014/main" id="{8CEB11CD-A372-0B54-FB4C-ED53CAFC6854}"/>
              </a:ext>
            </a:extLst>
          </p:cNvPr>
          <p:cNvSpPr/>
          <p:nvPr/>
        </p:nvSpPr>
        <p:spPr>
          <a:xfrm>
            <a:off x="7010400" y="5744335"/>
            <a:ext cx="2988734" cy="897765"/>
          </a:xfrm>
          <a:prstGeom prst="wedgeRoundRectCallout">
            <a:avLst>
              <a:gd name="adj1" fmla="val -229359"/>
              <a:gd name="adj2" fmla="val -55997"/>
              <a:gd name="adj3" fmla="val 16667"/>
            </a:avLst>
          </a:prstGeom>
          <a:solidFill>
            <a:srgbClr val="CCFFFF"/>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Pointer to add to ROP chain;</a:t>
            </a:r>
          </a:p>
          <a:p>
            <a:pPr algn="ctr"/>
            <a:r>
              <a:rPr lang="en-US" dirty="0"/>
              <a:t>Add together to make shellcode (Exploit)</a:t>
            </a:r>
          </a:p>
        </p:txBody>
      </p:sp>
    </p:spTree>
    <p:extLst>
      <p:ext uri="{BB962C8B-B14F-4D97-AF65-F5344CB8AC3E}">
        <p14:creationId xmlns:p14="http://schemas.microsoft.com/office/powerpoint/2010/main" val="7022605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3A95F-D516-F8A6-4A3A-8704BF218CDB}"/>
              </a:ext>
            </a:extLst>
          </p:cNvPr>
          <p:cNvSpPr>
            <a:spLocks noGrp="1"/>
          </p:cNvSpPr>
          <p:nvPr>
            <p:ph type="title"/>
          </p:nvPr>
        </p:nvSpPr>
        <p:spPr/>
        <p:txBody>
          <a:bodyPr>
            <a:normAutofit/>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Bypassing non-executable (NX) stack with ROP</a:t>
            </a:r>
            <a:endParaRPr lang="en-US" dirty="0"/>
          </a:p>
        </p:txBody>
      </p:sp>
      <p:sp>
        <p:nvSpPr>
          <p:cNvPr id="4" name="TextBox 3">
            <a:extLst>
              <a:ext uri="{FF2B5EF4-FFF2-40B4-BE49-F238E27FC236}">
                <a16:creationId xmlns:a16="http://schemas.microsoft.com/office/drawing/2014/main" id="{2FA6B3AA-653E-959E-81D1-C8738CDFA373}"/>
              </a:ext>
            </a:extLst>
          </p:cNvPr>
          <p:cNvSpPr txBox="1"/>
          <p:nvPr/>
        </p:nvSpPr>
        <p:spPr>
          <a:xfrm>
            <a:off x="0" y="6385468"/>
            <a:ext cx="8521700" cy="369332"/>
          </a:xfrm>
          <a:prstGeom prst="rect">
            <a:avLst/>
          </a:prstGeom>
          <a:noFill/>
        </p:spPr>
        <p:txBody>
          <a:bodyPr wrap="square">
            <a:spAutoFit/>
          </a:bodyPr>
          <a:lstStyle/>
          <a:p>
            <a:r>
              <a:rPr lang="en-US" dirty="0"/>
              <a:t>ROP Example using </a:t>
            </a:r>
            <a:r>
              <a:rPr lang="en-US" dirty="0" err="1"/>
              <a:t>libc</a:t>
            </a:r>
            <a:r>
              <a:rPr lang="en-US" dirty="0"/>
              <a:t>: </a:t>
            </a:r>
            <a:r>
              <a:rPr lang="en-US" dirty="0">
                <a:hlinkClick r:id="rId2"/>
              </a:rPr>
              <a:t>https://www.youtube.com/watch?v=cZKV_LZOPug</a:t>
            </a:r>
            <a:r>
              <a:rPr lang="en-US" dirty="0"/>
              <a:t> </a:t>
            </a:r>
          </a:p>
        </p:txBody>
      </p:sp>
      <p:sp>
        <p:nvSpPr>
          <p:cNvPr id="6" name="TextBox 5">
            <a:extLst>
              <a:ext uri="{FF2B5EF4-FFF2-40B4-BE49-F238E27FC236}">
                <a16:creationId xmlns:a16="http://schemas.microsoft.com/office/drawing/2014/main" id="{6388C9C2-E079-B348-0CB6-CE1153928A8A}"/>
              </a:ext>
            </a:extLst>
          </p:cNvPr>
          <p:cNvSpPr txBox="1"/>
          <p:nvPr/>
        </p:nvSpPr>
        <p:spPr>
          <a:xfrm>
            <a:off x="53975" y="6096550"/>
            <a:ext cx="6119282" cy="369332"/>
          </a:xfrm>
          <a:prstGeom prst="rect">
            <a:avLst/>
          </a:prstGeom>
          <a:noFill/>
        </p:spPr>
        <p:txBody>
          <a:bodyPr wrap="square">
            <a:spAutoFit/>
          </a:bodyPr>
          <a:lstStyle/>
          <a:p>
            <a:r>
              <a:rPr lang="en-US" dirty="0">
                <a:hlinkClick r:id="rId3"/>
              </a:rPr>
              <a:t>https://linux.die.net/man/8/execstack</a:t>
            </a:r>
            <a:r>
              <a:rPr lang="en-US" dirty="0"/>
              <a:t> </a:t>
            </a:r>
          </a:p>
        </p:txBody>
      </p:sp>
      <p:sp>
        <p:nvSpPr>
          <p:cNvPr id="8" name="TextBox 7">
            <a:extLst>
              <a:ext uri="{FF2B5EF4-FFF2-40B4-BE49-F238E27FC236}">
                <a16:creationId xmlns:a16="http://schemas.microsoft.com/office/drawing/2014/main" id="{4B8FFA6B-1768-A4BC-0629-94E6249D2534}"/>
              </a:ext>
            </a:extLst>
          </p:cNvPr>
          <p:cNvSpPr txBox="1"/>
          <p:nvPr/>
        </p:nvSpPr>
        <p:spPr>
          <a:xfrm>
            <a:off x="53975" y="5788852"/>
            <a:ext cx="6119282" cy="369332"/>
          </a:xfrm>
          <a:prstGeom prst="rect">
            <a:avLst/>
          </a:prstGeom>
          <a:noFill/>
        </p:spPr>
        <p:txBody>
          <a:bodyPr wrap="square">
            <a:spAutoFit/>
          </a:bodyPr>
          <a:lstStyle/>
          <a:p>
            <a:r>
              <a:rPr lang="en-US" dirty="0">
                <a:hlinkClick r:id="rId4"/>
              </a:rPr>
              <a:t>https://docs.pwntools.com/en/stable/rop/rop.html</a:t>
            </a:r>
            <a:r>
              <a:rPr lang="en-US" dirty="0"/>
              <a:t> </a:t>
            </a:r>
          </a:p>
        </p:txBody>
      </p:sp>
      <p:sp>
        <p:nvSpPr>
          <p:cNvPr id="9" name="TextBox 8">
            <a:extLst>
              <a:ext uri="{FF2B5EF4-FFF2-40B4-BE49-F238E27FC236}">
                <a16:creationId xmlns:a16="http://schemas.microsoft.com/office/drawing/2014/main" id="{F02CD9A9-0E3B-1FA2-ADD7-81B4EACA37B5}"/>
              </a:ext>
            </a:extLst>
          </p:cNvPr>
          <p:cNvSpPr txBox="1"/>
          <p:nvPr/>
        </p:nvSpPr>
        <p:spPr>
          <a:xfrm>
            <a:off x="10003367" y="6465882"/>
            <a:ext cx="2188633" cy="369332"/>
          </a:xfrm>
          <a:prstGeom prst="rect">
            <a:avLst/>
          </a:prstGeom>
          <a:noFill/>
        </p:spPr>
        <p:txBody>
          <a:bodyPr wrap="square" rtlCol="0">
            <a:spAutoFit/>
          </a:bodyPr>
          <a:lstStyle/>
          <a:p>
            <a:r>
              <a:rPr lang="en-US" dirty="0"/>
              <a:t>Text p. 221 to 225</a:t>
            </a:r>
          </a:p>
        </p:txBody>
      </p:sp>
      <p:sp>
        <p:nvSpPr>
          <p:cNvPr id="11" name="TextBox 10">
            <a:extLst>
              <a:ext uri="{FF2B5EF4-FFF2-40B4-BE49-F238E27FC236}">
                <a16:creationId xmlns:a16="http://schemas.microsoft.com/office/drawing/2014/main" id="{3F275A2F-99BB-4DB6-A94E-7FAC87D586CC}"/>
              </a:ext>
            </a:extLst>
          </p:cNvPr>
          <p:cNvSpPr txBox="1"/>
          <p:nvPr/>
        </p:nvSpPr>
        <p:spPr>
          <a:xfrm>
            <a:off x="53975" y="5495561"/>
            <a:ext cx="8340725" cy="369332"/>
          </a:xfrm>
          <a:prstGeom prst="rect">
            <a:avLst/>
          </a:prstGeom>
          <a:noFill/>
        </p:spPr>
        <p:txBody>
          <a:bodyPr wrap="square">
            <a:spAutoFit/>
          </a:bodyPr>
          <a:lstStyle/>
          <a:p>
            <a:r>
              <a:rPr lang="en-US" dirty="0">
                <a:hlinkClick r:id="rId5"/>
              </a:rPr>
              <a:t>https://github.com/GrayHatHacking/GHHv6/blob/main/ch11/exploit1.py</a:t>
            </a:r>
            <a:r>
              <a:rPr lang="en-US" dirty="0"/>
              <a:t> </a:t>
            </a:r>
          </a:p>
        </p:txBody>
      </p:sp>
      <p:sp>
        <p:nvSpPr>
          <p:cNvPr id="14" name="Rectangle: Rounded Corners 13">
            <a:extLst>
              <a:ext uri="{FF2B5EF4-FFF2-40B4-BE49-F238E27FC236}">
                <a16:creationId xmlns:a16="http://schemas.microsoft.com/office/drawing/2014/main" id="{5E15BB45-4C96-86A2-395D-F3B3C0129B15}"/>
              </a:ext>
            </a:extLst>
          </p:cNvPr>
          <p:cNvSpPr/>
          <p:nvPr/>
        </p:nvSpPr>
        <p:spPr>
          <a:xfrm>
            <a:off x="486832" y="2275898"/>
            <a:ext cx="2048935" cy="1155700"/>
          </a:xfrm>
          <a:prstGeom prst="roundRect">
            <a:avLst/>
          </a:prstGeom>
          <a:solidFill>
            <a:schemeClr val="accent4">
              <a:lumMod val="20000"/>
              <a:lumOff val="80000"/>
            </a:schemeClr>
          </a:solidFill>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Locate base address of </a:t>
            </a:r>
            <a:r>
              <a:rPr lang="en-US" dirty="0" err="1"/>
              <a:t>libc</a:t>
            </a:r>
            <a:r>
              <a:rPr lang="en-US" dirty="0"/>
              <a:t> or similar for target program</a:t>
            </a:r>
          </a:p>
        </p:txBody>
      </p:sp>
      <p:sp>
        <p:nvSpPr>
          <p:cNvPr id="16" name="TextBox 15">
            <a:extLst>
              <a:ext uri="{FF2B5EF4-FFF2-40B4-BE49-F238E27FC236}">
                <a16:creationId xmlns:a16="http://schemas.microsoft.com/office/drawing/2014/main" id="{515B79DA-758E-D23B-FA43-F1A5A53FBEA9}"/>
              </a:ext>
            </a:extLst>
          </p:cNvPr>
          <p:cNvSpPr txBox="1"/>
          <p:nvPr/>
        </p:nvSpPr>
        <p:spPr>
          <a:xfrm>
            <a:off x="33865" y="5202270"/>
            <a:ext cx="6119282" cy="369332"/>
          </a:xfrm>
          <a:prstGeom prst="rect">
            <a:avLst/>
          </a:prstGeom>
          <a:noFill/>
        </p:spPr>
        <p:txBody>
          <a:bodyPr wrap="square">
            <a:spAutoFit/>
          </a:bodyPr>
          <a:lstStyle/>
          <a:p>
            <a:r>
              <a:rPr lang="en-US" dirty="0">
                <a:hlinkClick r:id="rId6"/>
              </a:rPr>
              <a:t>https://en.wikipedia.org/wiki/Glibc</a:t>
            </a:r>
            <a:r>
              <a:rPr lang="en-US" dirty="0"/>
              <a:t> </a:t>
            </a:r>
          </a:p>
        </p:txBody>
      </p:sp>
      <p:sp>
        <p:nvSpPr>
          <p:cNvPr id="18" name="TextBox 17">
            <a:extLst>
              <a:ext uri="{FF2B5EF4-FFF2-40B4-BE49-F238E27FC236}">
                <a16:creationId xmlns:a16="http://schemas.microsoft.com/office/drawing/2014/main" id="{31C9D490-FCDE-93EA-2B8A-BE51D35C9B5E}"/>
              </a:ext>
            </a:extLst>
          </p:cNvPr>
          <p:cNvSpPr txBox="1"/>
          <p:nvPr/>
        </p:nvSpPr>
        <p:spPr>
          <a:xfrm>
            <a:off x="53976" y="4585813"/>
            <a:ext cx="7185024" cy="646331"/>
          </a:xfrm>
          <a:prstGeom prst="rect">
            <a:avLst/>
          </a:prstGeom>
          <a:noFill/>
        </p:spPr>
        <p:txBody>
          <a:bodyPr wrap="square">
            <a:spAutoFit/>
          </a:bodyPr>
          <a:lstStyle/>
          <a:p>
            <a:r>
              <a:rPr lang="en-US" dirty="0">
                <a:hlinkClick r:id="rId7"/>
              </a:rPr>
              <a:t>https://developer.apple.com/library/archive/documentation/Performance/Conceptual/ManagingMemory/Articles/VMPages.html</a:t>
            </a:r>
            <a:r>
              <a:rPr lang="en-US" dirty="0"/>
              <a:t> </a:t>
            </a:r>
          </a:p>
        </p:txBody>
      </p:sp>
      <p:sp>
        <p:nvSpPr>
          <p:cNvPr id="20" name="TextBox 19">
            <a:extLst>
              <a:ext uri="{FF2B5EF4-FFF2-40B4-BE49-F238E27FC236}">
                <a16:creationId xmlns:a16="http://schemas.microsoft.com/office/drawing/2014/main" id="{5B835173-2785-CE3D-806B-7E4F23BE3BFA}"/>
              </a:ext>
            </a:extLst>
          </p:cNvPr>
          <p:cNvSpPr txBox="1"/>
          <p:nvPr/>
        </p:nvSpPr>
        <p:spPr>
          <a:xfrm>
            <a:off x="5722408" y="6077770"/>
            <a:ext cx="6119282" cy="369332"/>
          </a:xfrm>
          <a:prstGeom prst="rect">
            <a:avLst/>
          </a:prstGeom>
          <a:noFill/>
        </p:spPr>
        <p:txBody>
          <a:bodyPr wrap="square">
            <a:spAutoFit/>
          </a:bodyPr>
          <a:lstStyle/>
          <a:p>
            <a:r>
              <a:rPr lang="en-US" dirty="0">
                <a:hlinkClick r:id="rId8"/>
              </a:rPr>
              <a:t>https://github.com/Wenzel/linux-sysinternals</a:t>
            </a:r>
            <a:r>
              <a:rPr lang="en-US" dirty="0"/>
              <a:t> </a:t>
            </a:r>
          </a:p>
        </p:txBody>
      </p:sp>
      <p:sp>
        <p:nvSpPr>
          <p:cNvPr id="22" name="TextBox 21">
            <a:extLst>
              <a:ext uri="{FF2B5EF4-FFF2-40B4-BE49-F238E27FC236}">
                <a16:creationId xmlns:a16="http://schemas.microsoft.com/office/drawing/2014/main" id="{211BD8A3-9F81-0087-250D-9E7343AA19F3}"/>
              </a:ext>
            </a:extLst>
          </p:cNvPr>
          <p:cNvSpPr txBox="1"/>
          <p:nvPr/>
        </p:nvSpPr>
        <p:spPr>
          <a:xfrm>
            <a:off x="53975" y="4269439"/>
            <a:ext cx="6119282" cy="369332"/>
          </a:xfrm>
          <a:prstGeom prst="rect">
            <a:avLst/>
          </a:prstGeom>
          <a:noFill/>
        </p:spPr>
        <p:txBody>
          <a:bodyPr wrap="square">
            <a:spAutoFit/>
          </a:bodyPr>
          <a:lstStyle/>
          <a:p>
            <a:r>
              <a:rPr lang="en-US" dirty="0">
                <a:hlinkClick r:id="rId9"/>
              </a:rPr>
              <a:t>https://www.kali.org/tools/</a:t>
            </a:r>
            <a:r>
              <a:rPr lang="en-US" dirty="0"/>
              <a:t> </a:t>
            </a:r>
          </a:p>
        </p:txBody>
      </p:sp>
      <p:sp>
        <p:nvSpPr>
          <p:cNvPr id="23" name="Rectangle: Rounded Corners 22">
            <a:extLst>
              <a:ext uri="{FF2B5EF4-FFF2-40B4-BE49-F238E27FC236}">
                <a16:creationId xmlns:a16="http://schemas.microsoft.com/office/drawing/2014/main" id="{1A633415-9B5B-D764-5498-546D5DD3FD6A}"/>
              </a:ext>
            </a:extLst>
          </p:cNvPr>
          <p:cNvSpPr/>
          <p:nvPr/>
        </p:nvSpPr>
        <p:spPr>
          <a:xfrm>
            <a:off x="5137146" y="2224996"/>
            <a:ext cx="2313519" cy="1257504"/>
          </a:xfrm>
          <a:prstGeom prst="roundRect">
            <a:avLst/>
          </a:prstGeom>
          <a:solidFill>
            <a:schemeClr val="accent4">
              <a:lumMod val="20000"/>
              <a:lumOff val="80000"/>
            </a:schemeClr>
          </a:solidFill>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Build /bin/</a:t>
            </a:r>
            <a:r>
              <a:rPr lang="en-US" dirty="0" err="1"/>
              <a:t>sh</a:t>
            </a:r>
            <a:endParaRPr lang="en-US" dirty="0"/>
          </a:p>
          <a:p>
            <a:pPr algn="ctr"/>
            <a:r>
              <a:rPr lang="en-US" dirty="0"/>
              <a:t>(i.e. the shell) using ROP tools using base address</a:t>
            </a:r>
          </a:p>
        </p:txBody>
      </p:sp>
      <p:sp>
        <p:nvSpPr>
          <p:cNvPr id="24" name="Rectangle: Rounded Corners 23">
            <a:extLst>
              <a:ext uri="{FF2B5EF4-FFF2-40B4-BE49-F238E27FC236}">
                <a16:creationId xmlns:a16="http://schemas.microsoft.com/office/drawing/2014/main" id="{25E461AA-1A3E-0C10-7E84-4612266B955D}"/>
              </a:ext>
            </a:extLst>
          </p:cNvPr>
          <p:cNvSpPr/>
          <p:nvPr/>
        </p:nvSpPr>
        <p:spPr>
          <a:xfrm>
            <a:off x="7785095" y="2224996"/>
            <a:ext cx="1758952" cy="1257504"/>
          </a:xfrm>
          <a:prstGeom prst="roundRect">
            <a:avLst/>
          </a:prstGeom>
          <a:solidFill>
            <a:schemeClr val="accent4">
              <a:lumMod val="20000"/>
              <a:lumOff val="80000"/>
            </a:schemeClr>
          </a:solidFill>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Run target program and open new window to run exploit</a:t>
            </a:r>
          </a:p>
        </p:txBody>
      </p:sp>
      <p:sp>
        <p:nvSpPr>
          <p:cNvPr id="25" name="Rectangle: Rounded Corners 24">
            <a:extLst>
              <a:ext uri="{FF2B5EF4-FFF2-40B4-BE49-F238E27FC236}">
                <a16:creationId xmlns:a16="http://schemas.microsoft.com/office/drawing/2014/main" id="{11E7F86F-9FAD-5DE2-2DF3-4EBF6B289E9B}"/>
              </a:ext>
            </a:extLst>
          </p:cNvPr>
          <p:cNvSpPr/>
          <p:nvPr/>
        </p:nvSpPr>
        <p:spPr>
          <a:xfrm>
            <a:off x="2956981" y="2224996"/>
            <a:ext cx="1758952" cy="1257504"/>
          </a:xfrm>
          <a:prstGeom prst="roundRect">
            <a:avLst/>
          </a:prstGeom>
          <a:solidFill>
            <a:schemeClr val="accent4">
              <a:lumMod val="20000"/>
              <a:lumOff val="80000"/>
            </a:schemeClr>
          </a:solidFill>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Duplicate descriptor to STDIN/STDOUT/STDERR</a:t>
            </a:r>
          </a:p>
        </p:txBody>
      </p:sp>
      <p:cxnSp>
        <p:nvCxnSpPr>
          <p:cNvPr id="27" name="Straight Arrow Connector 26">
            <a:extLst>
              <a:ext uri="{FF2B5EF4-FFF2-40B4-BE49-F238E27FC236}">
                <a16:creationId xmlns:a16="http://schemas.microsoft.com/office/drawing/2014/main" id="{F913D241-C0DC-8686-5823-59207701FD22}"/>
              </a:ext>
            </a:extLst>
          </p:cNvPr>
          <p:cNvCxnSpPr>
            <a:cxnSpLocks/>
            <a:stCxn id="14" idx="3"/>
            <a:endCxn id="25" idx="1"/>
          </p:cNvCxnSpPr>
          <p:nvPr/>
        </p:nvCxnSpPr>
        <p:spPr>
          <a:xfrm>
            <a:off x="2535767" y="2853748"/>
            <a:ext cx="421214" cy="0"/>
          </a:xfrm>
          <a:prstGeom prst="straightConnector1">
            <a:avLst/>
          </a:prstGeom>
          <a:ln w="38100">
            <a:tailEnd type="triangle"/>
          </a:ln>
        </p:spPr>
        <p:style>
          <a:lnRef idx="2">
            <a:schemeClr val="accent2"/>
          </a:lnRef>
          <a:fillRef idx="1">
            <a:schemeClr val="lt1"/>
          </a:fillRef>
          <a:effectRef idx="0">
            <a:schemeClr val="accent2"/>
          </a:effectRef>
          <a:fontRef idx="minor">
            <a:schemeClr val="dk1"/>
          </a:fontRef>
        </p:style>
      </p:cxnSp>
      <p:cxnSp>
        <p:nvCxnSpPr>
          <p:cNvPr id="29" name="Straight Arrow Connector 28">
            <a:extLst>
              <a:ext uri="{FF2B5EF4-FFF2-40B4-BE49-F238E27FC236}">
                <a16:creationId xmlns:a16="http://schemas.microsoft.com/office/drawing/2014/main" id="{4C4BB313-915E-4409-DC97-040AC1234075}"/>
              </a:ext>
            </a:extLst>
          </p:cNvPr>
          <p:cNvCxnSpPr>
            <a:stCxn id="25" idx="3"/>
            <a:endCxn id="23" idx="1"/>
          </p:cNvCxnSpPr>
          <p:nvPr/>
        </p:nvCxnSpPr>
        <p:spPr>
          <a:xfrm>
            <a:off x="4715933" y="2853748"/>
            <a:ext cx="421213" cy="0"/>
          </a:xfrm>
          <a:prstGeom prst="straightConnector1">
            <a:avLst/>
          </a:prstGeom>
          <a:ln w="38100">
            <a:tailEnd type="triangle"/>
          </a:ln>
        </p:spPr>
        <p:style>
          <a:lnRef idx="2">
            <a:schemeClr val="accent2"/>
          </a:lnRef>
          <a:fillRef idx="1">
            <a:schemeClr val="lt1"/>
          </a:fillRef>
          <a:effectRef idx="0">
            <a:schemeClr val="accent2"/>
          </a:effectRef>
          <a:fontRef idx="minor">
            <a:schemeClr val="dk1"/>
          </a:fontRef>
        </p:style>
      </p:cxnSp>
      <p:cxnSp>
        <p:nvCxnSpPr>
          <p:cNvPr id="31" name="Straight Arrow Connector 30">
            <a:extLst>
              <a:ext uri="{FF2B5EF4-FFF2-40B4-BE49-F238E27FC236}">
                <a16:creationId xmlns:a16="http://schemas.microsoft.com/office/drawing/2014/main" id="{E3869EF6-C210-8160-18E4-05C412B584EC}"/>
              </a:ext>
            </a:extLst>
          </p:cNvPr>
          <p:cNvCxnSpPr>
            <a:stCxn id="23" idx="3"/>
            <a:endCxn id="24" idx="1"/>
          </p:cNvCxnSpPr>
          <p:nvPr/>
        </p:nvCxnSpPr>
        <p:spPr>
          <a:xfrm>
            <a:off x="7450665" y="2853748"/>
            <a:ext cx="334430" cy="0"/>
          </a:xfrm>
          <a:prstGeom prst="straightConnector1">
            <a:avLst/>
          </a:prstGeom>
          <a:ln w="38100">
            <a:tailEnd type="triangle"/>
          </a:ln>
        </p:spPr>
        <p:style>
          <a:lnRef idx="2">
            <a:schemeClr val="accent2"/>
          </a:lnRef>
          <a:fillRef idx="1">
            <a:schemeClr val="lt1"/>
          </a:fillRef>
          <a:effectRef idx="0">
            <a:schemeClr val="accent2"/>
          </a:effectRef>
          <a:fontRef idx="minor">
            <a:schemeClr val="dk1"/>
          </a:fontRef>
        </p:style>
      </p:cxnSp>
      <p:sp>
        <p:nvSpPr>
          <p:cNvPr id="32" name="Rectangle: Rounded Corners 31">
            <a:extLst>
              <a:ext uri="{FF2B5EF4-FFF2-40B4-BE49-F238E27FC236}">
                <a16:creationId xmlns:a16="http://schemas.microsoft.com/office/drawing/2014/main" id="{2A398784-7FD3-069A-0411-60B4D5FF98FA}"/>
              </a:ext>
            </a:extLst>
          </p:cNvPr>
          <p:cNvSpPr/>
          <p:nvPr/>
        </p:nvSpPr>
        <p:spPr>
          <a:xfrm>
            <a:off x="10076390" y="2240872"/>
            <a:ext cx="1548343" cy="1225753"/>
          </a:xfrm>
          <a:prstGeom prst="roundRect">
            <a:avLst/>
          </a:prstGeom>
          <a:solidFill>
            <a:schemeClr val="accent4">
              <a:lumMod val="20000"/>
              <a:lumOff val="80000"/>
            </a:schemeClr>
          </a:solidFill>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dirty="0"/>
              <a:t>Use access</a:t>
            </a:r>
          </a:p>
        </p:txBody>
      </p:sp>
      <p:cxnSp>
        <p:nvCxnSpPr>
          <p:cNvPr id="34" name="Straight Arrow Connector 33">
            <a:extLst>
              <a:ext uri="{FF2B5EF4-FFF2-40B4-BE49-F238E27FC236}">
                <a16:creationId xmlns:a16="http://schemas.microsoft.com/office/drawing/2014/main" id="{12B684A5-FEA6-C3F3-6952-420B8C680F1E}"/>
              </a:ext>
            </a:extLst>
          </p:cNvPr>
          <p:cNvCxnSpPr>
            <a:stCxn id="24" idx="3"/>
            <a:endCxn id="32" idx="1"/>
          </p:cNvCxnSpPr>
          <p:nvPr/>
        </p:nvCxnSpPr>
        <p:spPr>
          <a:xfrm>
            <a:off x="9544047" y="2853748"/>
            <a:ext cx="532343" cy="1"/>
          </a:xfrm>
          <a:prstGeom prst="straightConnector1">
            <a:avLst/>
          </a:prstGeom>
          <a:ln w="38100">
            <a:tailEnd type="triangle"/>
          </a:ln>
        </p:spPr>
        <p:style>
          <a:lnRef idx="2">
            <a:schemeClr val="accent2"/>
          </a:lnRef>
          <a:fillRef idx="1">
            <a:schemeClr val="lt1"/>
          </a:fillRef>
          <a:effectRef idx="0">
            <a:schemeClr val="accent2"/>
          </a:effectRef>
          <a:fontRef idx="minor">
            <a:schemeClr val="dk1"/>
          </a:fontRef>
        </p:style>
      </p:cxnSp>
    </p:spTree>
    <p:extLst>
      <p:ext uri="{BB962C8B-B14F-4D97-AF65-F5344CB8AC3E}">
        <p14:creationId xmlns:p14="http://schemas.microsoft.com/office/powerpoint/2010/main" val="18200643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2BFA3-26D2-B2BA-B485-E44D2FE10C0D}"/>
              </a:ext>
            </a:extLst>
          </p:cNvPr>
          <p:cNvSpPr>
            <a:spLocks noGrp="1"/>
          </p:cNvSpPr>
          <p:nvPr>
            <p:ph type="title"/>
          </p:nvPr>
        </p:nvSpPr>
        <p:spPr>
          <a:xfrm>
            <a:off x="838200" y="365126"/>
            <a:ext cx="10515600" cy="617008"/>
          </a:xfrm>
        </p:spPr>
        <p:txBody>
          <a:bodyPr>
            <a:normAutofit fontScale="90000"/>
          </a:bodyPr>
          <a:lstStyle/>
          <a:p>
            <a:r>
              <a:rPr lang="en-US" dirty="0"/>
              <a:t>Bypass NX with ROP Example</a:t>
            </a:r>
          </a:p>
        </p:txBody>
      </p:sp>
      <p:sp>
        <p:nvSpPr>
          <p:cNvPr id="6" name="Content Placeholder 5">
            <a:extLst>
              <a:ext uri="{FF2B5EF4-FFF2-40B4-BE49-F238E27FC236}">
                <a16:creationId xmlns:a16="http://schemas.microsoft.com/office/drawing/2014/main" id="{8928BDB5-F117-73A5-33E0-1850D0298D66}"/>
              </a:ext>
            </a:extLst>
          </p:cNvPr>
          <p:cNvSpPr>
            <a:spLocks noGrp="1"/>
          </p:cNvSpPr>
          <p:nvPr>
            <p:ph sz="half" idx="2"/>
          </p:nvPr>
        </p:nvSpPr>
        <p:spPr>
          <a:xfrm>
            <a:off x="8234362" y="880534"/>
            <a:ext cx="3449638" cy="5096932"/>
          </a:xfrm>
        </p:spPr>
        <p:txBody>
          <a:bodyPr>
            <a:normAutofit/>
          </a:bodyPr>
          <a:lstStyle/>
          <a:p>
            <a:r>
              <a:rPr lang="en-US" b="1" i="1" dirty="0"/>
              <a:t>-z </a:t>
            </a:r>
            <a:r>
              <a:rPr lang="en-US" b="1" i="1" dirty="0" err="1"/>
              <a:t>execstack</a:t>
            </a:r>
            <a:r>
              <a:rPr lang="en-US" dirty="0"/>
              <a:t>: disables non-executable stack protection…therefore allowing stack elements to be shellcode</a:t>
            </a:r>
          </a:p>
          <a:p>
            <a:r>
              <a:rPr lang="en-US" dirty="0"/>
              <a:t>In top compile ELF is set to Read and Write (RW) vs. RW and Execute in bottom (RWE)</a:t>
            </a:r>
          </a:p>
          <a:p>
            <a:endParaRPr lang="en-US" dirty="0"/>
          </a:p>
        </p:txBody>
      </p:sp>
      <p:sp>
        <p:nvSpPr>
          <p:cNvPr id="7" name="TextBox 6">
            <a:extLst>
              <a:ext uri="{FF2B5EF4-FFF2-40B4-BE49-F238E27FC236}">
                <a16:creationId xmlns:a16="http://schemas.microsoft.com/office/drawing/2014/main" id="{2CAA06DC-A0C2-0BC3-ADD1-36302A6115E6}"/>
              </a:ext>
            </a:extLst>
          </p:cNvPr>
          <p:cNvSpPr txBox="1"/>
          <p:nvPr/>
        </p:nvSpPr>
        <p:spPr>
          <a:xfrm>
            <a:off x="9347200" y="6450013"/>
            <a:ext cx="2716213" cy="369332"/>
          </a:xfrm>
          <a:prstGeom prst="rect">
            <a:avLst/>
          </a:prstGeom>
          <a:noFill/>
        </p:spPr>
        <p:txBody>
          <a:bodyPr wrap="square" rtlCol="0">
            <a:spAutoFit/>
          </a:bodyPr>
          <a:lstStyle/>
          <a:p>
            <a:r>
              <a:rPr lang="en-US" dirty="0"/>
              <a:t>run using GHHv6 code…</a:t>
            </a:r>
          </a:p>
        </p:txBody>
      </p:sp>
      <p:sp>
        <p:nvSpPr>
          <p:cNvPr id="9" name="TextBox 8">
            <a:extLst>
              <a:ext uri="{FF2B5EF4-FFF2-40B4-BE49-F238E27FC236}">
                <a16:creationId xmlns:a16="http://schemas.microsoft.com/office/drawing/2014/main" id="{10413DA7-BAA7-6FAD-D2E8-C23D21CD3733}"/>
              </a:ext>
            </a:extLst>
          </p:cNvPr>
          <p:cNvSpPr txBox="1"/>
          <p:nvPr/>
        </p:nvSpPr>
        <p:spPr>
          <a:xfrm>
            <a:off x="-1" y="1456586"/>
            <a:ext cx="8520113" cy="5413726"/>
          </a:xfrm>
          <a:prstGeom prst="rect">
            <a:avLst/>
          </a:prstGeom>
          <a:noFill/>
        </p:spPr>
        <p:txBody>
          <a:bodyPr wrap="square">
            <a:spAutoFit/>
          </a:bodyPr>
          <a:lstStyle/>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gcc</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vuln.c</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-o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vuln_nx</a:t>
            </a:r>
            <a:r>
              <a:rPr lang="en-US" sz="1800" b="1" kern="100" dirty="0" err="1">
                <a:effectLst/>
                <a:highlight>
                  <a:srgbClr val="FAFFDD"/>
                </a:highlight>
                <a:latin typeface="Calibri" panose="020F0502020204030204" pitchFamily="34" charset="0"/>
                <a:ea typeface="Calibri" panose="020F0502020204030204" pitchFamily="34" charset="0"/>
                <a:cs typeface="Times New Roman" panose="02020603050405020304" pitchFamily="18" charset="0"/>
              </a:rPr>
              <a:t>|readelf</a:t>
            </a:r>
            <a:r>
              <a:rPr lang="en-US" sz="1800" b="1" kern="100" dirty="0">
                <a:effectLst/>
                <a:highlight>
                  <a:srgbClr val="FAFFDD"/>
                </a:highligh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effectLst/>
                <a:highlight>
                  <a:srgbClr val="FFE1E1"/>
                </a:highlight>
                <a:latin typeface="Calibri" panose="020F0502020204030204" pitchFamily="34" charset="0"/>
                <a:ea typeface="Calibri" panose="020F0502020204030204" pitchFamily="34" charset="0"/>
                <a:cs typeface="Times New Roman" panose="02020603050405020304" pitchFamily="18" charset="0"/>
              </a:rPr>
              <a:t>-l </a:t>
            </a:r>
            <a:r>
              <a:rPr lang="en-US" sz="1800" b="1" kern="100" dirty="0" err="1">
                <a:effectLst/>
                <a:highlight>
                  <a:srgbClr val="FFE1E1"/>
                </a:highlight>
                <a:latin typeface="Calibri" panose="020F0502020204030204" pitchFamily="34" charset="0"/>
                <a:ea typeface="Calibri" panose="020F0502020204030204" pitchFamily="34" charset="0"/>
                <a:cs typeface="Times New Roman" panose="02020603050405020304" pitchFamily="18" charset="0"/>
              </a:rPr>
              <a:t>vuln_nx|grep</a:t>
            </a:r>
            <a:r>
              <a:rPr lang="en-US" sz="1800" b="1" kern="100" dirty="0">
                <a:effectLst/>
                <a:highlight>
                  <a:srgbClr val="FFE1E1"/>
                </a:highlight>
                <a:latin typeface="Calibri" panose="020F0502020204030204" pitchFamily="34" charset="0"/>
                <a:ea typeface="Calibri" panose="020F0502020204030204" pitchFamily="34" charset="0"/>
                <a:cs typeface="Times New Roman" panose="02020603050405020304" pitchFamily="18" charset="0"/>
              </a:rPr>
              <a:t> -A1 GNU_STACK</a:t>
            </a:r>
            <a:endParaRPr lang="en-US" sz="1800" kern="100" dirty="0">
              <a:effectLst/>
              <a:highlight>
                <a:srgbClr val="FFE1E1"/>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GNU_STACK      0x0000000000000000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0x0000000000000000</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0x0000000000000000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0x0000000000000000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0x0000000000000000</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RW</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0x10</a:t>
            </a:r>
          </a:p>
          <a:p>
            <a:pPr marL="0" marR="0">
              <a:lnSpc>
                <a:spcPct val="107000"/>
              </a:lnSpc>
              <a:spcBef>
                <a:spcPts val="0"/>
              </a:spcBef>
              <a:spcAft>
                <a:spcPts val="0"/>
              </a:spcAft>
            </a:pP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vuln.c</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In function ‘auth’:</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vuln.c:24:5: warning: ‘read’ writing 512 bytes into a region of size 64 overflows the destination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Wstringop</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-overflow=]</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24 |     read(</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connfd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buf</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512);</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(LOTS OF WARNINGS)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┌──(brycekalel1</a:t>
            </a:r>
            <a:r>
              <a:rPr lang="en-US" sz="1800" kern="100" dirty="0">
                <a:effectLst/>
                <a:latin typeface="Malgun Gothic" panose="020B0503020000020004" pitchFamily="34" charset="-127"/>
                <a:ea typeface="Calibri" panose="020F0502020204030204" pitchFamily="34" charset="0"/>
                <a:cs typeface="Malgun Gothic" panose="020B0503020000020004" pitchFamily="34" charset="-127"/>
              </a:rPr>
              <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kali1)-[~/GHHv6/ch11]</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gcc</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-z </a:t>
            </a:r>
            <a:r>
              <a:rPr lang="en-US" sz="1800" b="1" kern="1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execstack</a:t>
            </a:r>
            <a:r>
              <a:rPr lang="en-US" sz="1800" b="1"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vuln.c</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-o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vuln_nx</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effectLst/>
                <a:highlight>
                  <a:srgbClr val="FAFFDD"/>
                </a:highlight>
                <a:latin typeface="Calibri" panose="020F0502020204030204" pitchFamily="34" charset="0"/>
                <a:ea typeface="Calibri" panose="020F0502020204030204" pitchFamily="34" charset="0"/>
                <a:cs typeface="Times New Roman" panose="02020603050405020304" pitchFamily="18" charset="0"/>
              </a:rPr>
              <a:t>&amp;&amp; </a:t>
            </a:r>
            <a:r>
              <a:rPr lang="en-US" sz="1800" b="1" kern="100" dirty="0" err="1">
                <a:effectLst/>
                <a:highlight>
                  <a:srgbClr val="FAFFDD"/>
                </a:highlight>
                <a:latin typeface="Calibri" panose="020F0502020204030204" pitchFamily="34" charset="0"/>
                <a:ea typeface="Calibri" panose="020F0502020204030204" pitchFamily="34" charset="0"/>
                <a:cs typeface="Times New Roman" panose="02020603050405020304" pitchFamily="18" charset="0"/>
              </a:rPr>
              <a:t>readelf</a:t>
            </a:r>
            <a:r>
              <a:rPr lang="en-US" sz="1800" b="1" kern="100" dirty="0">
                <a:effectLst/>
                <a:highlight>
                  <a:srgbClr val="FAFFDD"/>
                </a:highligh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effectLst/>
                <a:highlight>
                  <a:srgbClr val="FFE1E1"/>
                </a:highlight>
                <a:latin typeface="Calibri" panose="020F0502020204030204" pitchFamily="34" charset="0"/>
                <a:ea typeface="Calibri" panose="020F0502020204030204" pitchFamily="34" charset="0"/>
                <a:cs typeface="Times New Roman" panose="02020603050405020304" pitchFamily="18" charset="0"/>
              </a:rPr>
              <a:t>-l </a:t>
            </a:r>
            <a:r>
              <a:rPr lang="en-US" sz="1800" b="1" kern="100" dirty="0" err="1">
                <a:effectLst/>
                <a:highlight>
                  <a:srgbClr val="FFE1E1"/>
                </a:highlight>
                <a:latin typeface="Calibri" panose="020F0502020204030204" pitchFamily="34" charset="0"/>
                <a:ea typeface="Calibri" panose="020F0502020204030204" pitchFamily="34" charset="0"/>
                <a:cs typeface="Times New Roman" panose="02020603050405020304" pitchFamily="18" charset="0"/>
              </a:rPr>
              <a:t>vuln_nx|grep</a:t>
            </a:r>
            <a:r>
              <a:rPr lang="en-US" sz="1800" b="1" kern="100" dirty="0">
                <a:effectLst/>
                <a:highlight>
                  <a:srgbClr val="FFE1E1"/>
                </a:highlight>
                <a:latin typeface="Calibri" panose="020F0502020204030204" pitchFamily="34" charset="0"/>
                <a:ea typeface="Calibri" panose="020F0502020204030204" pitchFamily="34" charset="0"/>
                <a:cs typeface="Times New Roman" panose="02020603050405020304" pitchFamily="18" charset="0"/>
              </a:rPr>
              <a:t> -A1 GNU_STACK</a:t>
            </a:r>
            <a:endParaRPr lang="en-US" sz="1800" kern="100" dirty="0">
              <a:effectLst/>
              <a:highlight>
                <a:srgbClr val="FFE1E1"/>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vuln.c</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In function ‘auth’:</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vuln.c:24:5: warning: ‘read’ writing 512 bytes into a region of size 64 overflows the destination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Wstringop</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-overflow=]</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(lots of warnings)</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GNU_STACK      0x0000000000000000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0x0000000000000000</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0x0000000000000000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0x0000000000000000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0x0000000000000000</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RWE    </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0x10</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0607161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2BFA3-26D2-B2BA-B485-E44D2FE10C0D}"/>
              </a:ext>
            </a:extLst>
          </p:cNvPr>
          <p:cNvSpPr>
            <a:spLocks noGrp="1"/>
          </p:cNvSpPr>
          <p:nvPr>
            <p:ph type="title"/>
          </p:nvPr>
        </p:nvSpPr>
        <p:spPr>
          <a:xfrm>
            <a:off x="-101600" y="119593"/>
            <a:ext cx="10515600" cy="464608"/>
          </a:xfrm>
        </p:spPr>
        <p:txBody>
          <a:bodyPr>
            <a:normAutofit fontScale="90000"/>
          </a:bodyPr>
          <a:lstStyle/>
          <a:p>
            <a:r>
              <a:rPr lang="en-US" dirty="0"/>
              <a:t>Bypass NX with ROP Example</a:t>
            </a:r>
          </a:p>
        </p:txBody>
      </p:sp>
      <p:sp>
        <p:nvSpPr>
          <p:cNvPr id="6" name="Content Placeholder 5">
            <a:extLst>
              <a:ext uri="{FF2B5EF4-FFF2-40B4-BE49-F238E27FC236}">
                <a16:creationId xmlns:a16="http://schemas.microsoft.com/office/drawing/2014/main" id="{8928BDB5-F117-73A5-33E0-1850D0298D66}"/>
              </a:ext>
            </a:extLst>
          </p:cNvPr>
          <p:cNvSpPr>
            <a:spLocks noGrp="1"/>
          </p:cNvSpPr>
          <p:nvPr>
            <p:ph sz="half" idx="2"/>
          </p:nvPr>
        </p:nvSpPr>
        <p:spPr>
          <a:xfrm>
            <a:off x="8805863" y="922072"/>
            <a:ext cx="2696104" cy="5190861"/>
          </a:xfrm>
        </p:spPr>
        <p:txBody>
          <a:bodyPr>
            <a:normAutofit fontScale="92500" lnSpcReduction="10000"/>
          </a:bodyPr>
          <a:lstStyle/>
          <a:p>
            <a:r>
              <a:rPr lang="en-US" dirty="0"/>
              <a:t>Running vuln like so puts it in a thread in background, on local port </a:t>
            </a:r>
            <a:r>
              <a:rPr lang="en-US" b="1" dirty="0">
                <a:solidFill>
                  <a:srgbClr val="FF0000"/>
                </a:solidFill>
              </a:rPr>
              <a:t>4446</a:t>
            </a:r>
            <a:r>
              <a:rPr lang="en-US" dirty="0"/>
              <a:t> (127.0.0.1 = local to box)</a:t>
            </a:r>
          </a:p>
          <a:p>
            <a:r>
              <a:rPr lang="en-US" dirty="0"/>
              <a:t>Runs until interrupted by ^C or killed.</a:t>
            </a:r>
          </a:p>
          <a:p>
            <a:r>
              <a:rPr lang="en-US" dirty="0"/>
              <a:t>Setting vuln up so it can be hacked by another terminal window…</a:t>
            </a:r>
          </a:p>
        </p:txBody>
      </p:sp>
      <p:sp>
        <p:nvSpPr>
          <p:cNvPr id="9" name="TextBox 8">
            <a:extLst>
              <a:ext uri="{FF2B5EF4-FFF2-40B4-BE49-F238E27FC236}">
                <a16:creationId xmlns:a16="http://schemas.microsoft.com/office/drawing/2014/main" id="{10413DA7-BAA7-6FAD-D2E8-C23D21CD3733}"/>
              </a:ext>
            </a:extLst>
          </p:cNvPr>
          <p:cNvSpPr txBox="1"/>
          <p:nvPr/>
        </p:nvSpPr>
        <p:spPr>
          <a:xfrm>
            <a:off x="71966" y="870318"/>
            <a:ext cx="8520113" cy="5117363"/>
          </a:xfrm>
          <a:prstGeom prst="rect">
            <a:avLst/>
          </a:prstGeom>
          <a:noFill/>
        </p:spPr>
        <p:txBody>
          <a:bodyPr wrap="square">
            <a:spAutoFit/>
          </a:bodyPr>
          <a:lstStyle/>
          <a:p>
            <a:pPr marL="0" marR="0">
              <a:lnSpc>
                <a:spcPct val="107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b="1" kern="100" dirty="0">
                <a:effectLst/>
                <a:highlight>
                  <a:srgbClr val="FFE1E1"/>
                </a:highlight>
                <a:latin typeface="Calibri" panose="020F0502020204030204" pitchFamily="34" charset="0"/>
                <a:ea typeface="Calibri" panose="020F0502020204030204" pitchFamily="34" charset="0"/>
                <a:cs typeface="Times New Roman" panose="02020603050405020304" pitchFamily="18" charset="0"/>
              </a:rPr>
              <a:t>$ </a:t>
            </a:r>
            <a:r>
              <a:rPr lang="en-US" sz="1800" b="1" kern="100" dirty="0" err="1">
                <a:effectLst/>
                <a:highlight>
                  <a:srgbClr val="FFE1E1"/>
                </a:highlight>
                <a:latin typeface="Calibri" panose="020F0502020204030204" pitchFamily="34" charset="0"/>
                <a:ea typeface="Calibri" panose="020F0502020204030204" pitchFamily="34" charset="0"/>
                <a:cs typeface="Times New Roman" panose="02020603050405020304" pitchFamily="18" charset="0"/>
              </a:rPr>
              <a:t>gdb</a:t>
            </a:r>
            <a:r>
              <a:rPr lang="en-US" sz="1800" b="1" kern="100" dirty="0">
                <a:effectLst/>
                <a:highlight>
                  <a:srgbClr val="FFE1E1"/>
                </a:highlight>
                <a:latin typeface="Calibri" panose="020F0502020204030204" pitchFamily="34" charset="0"/>
                <a:ea typeface="Calibri" panose="020F0502020204030204" pitchFamily="34" charset="0"/>
                <a:cs typeface="Times New Roman" panose="02020603050405020304" pitchFamily="18" charset="0"/>
              </a:rPr>
              <a:t> ./vuln -q -ex "set follow-fork-mode child" -ex "r"                     </a:t>
            </a:r>
            <a:endParaRPr lang="en-US" sz="1800" kern="100" dirty="0">
              <a:effectLst/>
              <a:highlight>
                <a:srgbClr val="FFE1E1"/>
              </a:highligh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GEF for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linux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ready, type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gef</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to start,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gef</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config' to configure</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90 commands loaded and 5 functions added for GDB 12.1 in 0.00ms using Python engine 3.11</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Reading symbols from ./vuln...</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(No debugging symbols found in ./vuln)</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Starting program: ~/GHHv6/ch11/vuln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Failed to find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objfile</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or not a valid file format: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Errno</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2] No such file or directory: 'system-supplied DSO at 0x7ffff7fc9000'</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[Thread debugging using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libthread_db</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enabled]</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Using host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libthread_db</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library "/lib/x86_64-linux-gnu/libthread_db.so.1".</a:t>
            </a:r>
          </a:p>
          <a:p>
            <a:pPr marL="0" marR="0">
              <a:lnSpc>
                <a:spcPct val="107000"/>
              </a:lnSpc>
              <a:spcBef>
                <a:spcPts val="0"/>
              </a:spcBef>
              <a:spcAft>
                <a:spcPts val="0"/>
              </a:spcAft>
            </a:pPr>
            <a:r>
              <a:rPr lang="en-US" sz="1800" b="1" i="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Listening on 127.0.0.1:4446</a:t>
            </a:r>
          </a:p>
          <a:p>
            <a:pPr marL="0" marR="0">
              <a:lnSpc>
                <a:spcPct val="107000"/>
              </a:lnSpc>
              <a:spcBef>
                <a:spcPts val="0"/>
              </a:spcBef>
              <a:spcAft>
                <a:spcPts val="0"/>
              </a:spcAft>
            </a:pPr>
            <a:r>
              <a:rPr lang="en-US" kern="100" dirty="0">
                <a:latin typeface="Calibri" panose="020F0502020204030204" pitchFamily="34" charset="0"/>
                <a:ea typeface="Calibri" panose="020F0502020204030204" pitchFamily="34" charset="0"/>
                <a:cs typeface="Times New Roman" panose="02020603050405020304" pitchFamily="18" charset="0"/>
              </a:rPr>
              <a:t>^C</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Program received signal SIGINT, Interrupt.</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0x00007ffff7ed6460 in __</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libc_accept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fd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=0x3,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addr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len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=0x7fffffffddac)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sysdeps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unix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sysv</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linux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/accept.c:26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26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sysdeps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unix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sysv</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linux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accept.c</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No such file or directory</a:t>
            </a:r>
          </a:p>
        </p:txBody>
      </p:sp>
      <p:sp>
        <p:nvSpPr>
          <p:cNvPr id="2" name="TextBox 1">
            <a:extLst>
              <a:ext uri="{FF2B5EF4-FFF2-40B4-BE49-F238E27FC236}">
                <a16:creationId xmlns:a16="http://schemas.microsoft.com/office/drawing/2014/main" id="{9D788F50-8D3A-FA74-A746-7F616589E4BC}"/>
              </a:ext>
            </a:extLst>
          </p:cNvPr>
          <p:cNvSpPr txBox="1"/>
          <p:nvPr/>
        </p:nvSpPr>
        <p:spPr>
          <a:xfrm>
            <a:off x="9347200" y="6450013"/>
            <a:ext cx="2716213" cy="369332"/>
          </a:xfrm>
          <a:prstGeom prst="rect">
            <a:avLst/>
          </a:prstGeom>
          <a:noFill/>
        </p:spPr>
        <p:txBody>
          <a:bodyPr wrap="square" rtlCol="0">
            <a:spAutoFit/>
          </a:bodyPr>
          <a:lstStyle/>
          <a:p>
            <a:r>
              <a:rPr lang="en-US" dirty="0"/>
              <a:t>run using GHHv6 code…</a:t>
            </a:r>
          </a:p>
        </p:txBody>
      </p:sp>
    </p:spTree>
    <p:extLst>
      <p:ext uri="{BB962C8B-B14F-4D97-AF65-F5344CB8AC3E}">
        <p14:creationId xmlns:p14="http://schemas.microsoft.com/office/powerpoint/2010/main" val="4384588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2BFA3-26D2-B2BA-B485-E44D2FE10C0D}"/>
              </a:ext>
            </a:extLst>
          </p:cNvPr>
          <p:cNvSpPr>
            <a:spLocks noGrp="1"/>
          </p:cNvSpPr>
          <p:nvPr>
            <p:ph type="title"/>
          </p:nvPr>
        </p:nvSpPr>
        <p:spPr>
          <a:xfrm>
            <a:off x="76200" y="139418"/>
            <a:ext cx="10515600" cy="479284"/>
          </a:xfrm>
        </p:spPr>
        <p:txBody>
          <a:bodyPr>
            <a:normAutofit fontScale="90000"/>
          </a:bodyPr>
          <a:lstStyle/>
          <a:p>
            <a:r>
              <a:rPr lang="en-US" dirty="0"/>
              <a:t>Bypass NX with ROP Example</a:t>
            </a:r>
          </a:p>
        </p:txBody>
      </p:sp>
      <p:sp>
        <p:nvSpPr>
          <p:cNvPr id="3" name="TextBox 2">
            <a:extLst>
              <a:ext uri="{FF2B5EF4-FFF2-40B4-BE49-F238E27FC236}">
                <a16:creationId xmlns:a16="http://schemas.microsoft.com/office/drawing/2014/main" id="{A24F5F19-9764-EC94-75DE-4275B65FA822}"/>
              </a:ext>
            </a:extLst>
          </p:cNvPr>
          <p:cNvSpPr txBox="1"/>
          <p:nvPr/>
        </p:nvSpPr>
        <p:spPr>
          <a:xfrm>
            <a:off x="76199" y="844409"/>
            <a:ext cx="10473268" cy="4296112"/>
          </a:xfrm>
          <a:prstGeom prst="rect">
            <a:avLst/>
          </a:prstGeom>
          <a:noFill/>
        </p:spPr>
        <p:txBody>
          <a:bodyPr wrap="square">
            <a:spAutoFit/>
          </a:bodyPr>
          <a:lstStyle/>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Legend: Modified register | Code | Heap | Stack | String ]</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registers ────</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rax</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0xfffffffffffffe00</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rbx</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0x007fffffffdef8  →  0x007fffffffe248  →  "/home/brycekalel1/GHHv6/ch11/vuln"</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rsp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0x007fffffffdd68  →  0x000000004014dc  →  &lt;</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main+474</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&gt; mov DWORD PTR [rbp-0x8],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eax</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rbp</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0x007fffffffdde0  →  0x0000000000000001</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rsi</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0x007fffffffddb0  →  0x0000000000000000</a:t>
            </a:r>
          </a:p>
          <a:p>
            <a:pPr marL="0" marR="0">
              <a:lnSpc>
                <a:spcPct val="107000"/>
              </a:lnSpc>
              <a:spcBef>
                <a:spcPts val="0"/>
              </a:spcBef>
              <a:spcAft>
                <a:spcPts val="0"/>
              </a:spcAft>
            </a:pP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$rdi   : 0x3               </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$rip   : 0x007ffff7ed6460  →  0x5877fffff0003d48 ("H="?)</a:t>
            </a:r>
          </a:p>
          <a:p>
            <a:pPr marL="0" marR="0">
              <a:lnSpc>
                <a:spcPct val="107000"/>
              </a:lnSpc>
              <a:spcBef>
                <a:spcPts val="0"/>
              </a:spcBef>
              <a:spcAft>
                <a:spcPts val="0"/>
              </a:spcAft>
            </a:pPr>
            <a:r>
              <a:rPr lang="it-IT" sz="1600" kern="100" dirty="0">
                <a:latin typeface="Calibri" panose="020F0502020204030204" pitchFamily="34" charset="0"/>
                <a:ea typeface="Calibri" panose="020F0502020204030204" pitchFamily="34" charset="0"/>
                <a:cs typeface="Times New Roman" panose="02020603050405020304" pitchFamily="18" charset="0"/>
              </a:rPr>
              <a:t>....</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stack ────</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0x007fffffffdd68│+0x0000: 0x000000004014dc  →  &lt;main+474&gt; mov DWORD PTR [rbp-0x8],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eax</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rsp</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0x007fffffffdd70│+0x0008: 0x0000000000000000</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0"/>
              </a:spcAft>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95C3566E-819B-E94D-EB6F-A1031BE315FC}"/>
              </a:ext>
            </a:extLst>
          </p:cNvPr>
          <p:cNvSpPr txBox="1"/>
          <p:nvPr/>
        </p:nvSpPr>
        <p:spPr>
          <a:xfrm>
            <a:off x="9425205" y="6198662"/>
            <a:ext cx="2716213" cy="369332"/>
          </a:xfrm>
          <a:prstGeom prst="rect">
            <a:avLst/>
          </a:prstGeom>
          <a:noFill/>
        </p:spPr>
        <p:txBody>
          <a:bodyPr wrap="square" rtlCol="0">
            <a:spAutoFit/>
          </a:bodyPr>
          <a:lstStyle/>
          <a:p>
            <a:r>
              <a:rPr lang="en-US" dirty="0"/>
              <a:t>run using GHHv6 code…</a:t>
            </a:r>
          </a:p>
        </p:txBody>
      </p:sp>
    </p:spTree>
    <p:extLst>
      <p:ext uri="{BB962C8B-B14F-4D97-AF65-F5344CB8AC3E}">
        <p14:creationId xmlns:p14="http://schemas.microsoft.com/office/powerpoint/2010/main" val="34928066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322BFA3-26D2-B2BA-B485-E44D2FE10C0D}"/>
              </a:ext>
            </a:extLst>
          </p:cNvPr>
          <p:cNvSpPr>
            <a:spLocks noGrp="1"/>
          </p:cNvSpPr>
          <p:nvPr>
            <p:ph type="title"/>
          </p:nvPr>
        </p:nvSpPr>
        <p:spPr/>
        <p:txBody>
          <a:bodyPr/>
          <a:lstStyle/>
          <a:p>
            <a:r>
              <a:rPr lang="en-US" dirty="0"/>
              <a:t>Bypass NX with ROP Example</a:t>
            </a:r>
          </a:p>
        </p:txBody>
      </p:sp>
      <p:sp>
        <p:nvSpPr>
          <p:cNvPr id="6" name="Content Placeholder 5">
            <a:extLst>
              <a:ext uri="{FF2B5EF4-FFF2-40B4-BE49-F238E27FC236}">
                <a16:creationId xmlns:a16="http://schemas.microsoft.com/office/drawing/2014/main" id="{8928BDB5-F117-73A5-33E0-1850D0298D66}"/>
              </a:ext>
            </a:extLst>
          </p:cNvPr>
          <p:cNvSpPr>
            <a:spLocks noGrp="1"/>
          </p:cNvSpPr>
          <p:nvPr>
            <p:ph sz="half" idx="2"/>
          </p:nvPr>
        </p:nvSpPr>
        <p:spPr>
          <a:xfrm>
            <a:off x="309563" y="4900613"/>
            <a:ext cx="11044237" cy="1633538"/>
          </a:xfrm>
        </p:spPr>
        <p:txBody>
          <a:bodyPr/>
          <a:lstStyle/>
          <a:p>
            <a:r>
              <a:rPr lang="en-US" dirty="0"/>
              <a:t>This is where I will be grabbing my ROP gadgets</a:t>
            </a:r>
          </a:p>
        </p:txBody>
      </p:sp>
      <p:sp>
        <p:nvSpPr>
          <p:cNvPr id="3" name="TextBox 2">
            <a:extLst>
              <a:ext uri="{FF2B5EF4-FFF2-40B4-BE49-F238E27FC236}">
                <a16:creationId xmlns:a16="http://schemas.microsoft.com/office/drawing/2014/main" id="{F834572B-3142-1BFE-56F1-285611976C33}"/>
              </a:ext>
            </a:extLst>
          </p:cNvPr>
          <p:cNvSpPr txBox="1"/>
          <p:nvPr/>
        </p:nvSpPr>
        <p:spPr>
          <a:xfrm>
            <a:off x="390524" y="1391686"/>
            <a:ext cx="10553700" cy="2450094"/>
          </a:xfrm>
          <a:prstGeom prst="rect">
            <a:avLst/>
          </a:prstGeom>
          <a:noFill/>
        </p:spPr>
        <p:txBody>
          <a:bodyPr wrap="square">
            <a:spAutoFit/>
          </a:bodyPr>
          <a:lstStyle/>
          <a:p>
            <a:pPr marL="0" marR="0">
              <a:lnSpc>
                <a:spcPct val="107000"/>
              </a:lnSpc>
              <a:spcBef>
                <a:spcPts val="0"/>
              </a:spcBef>
              <a:spcAft>
                <a:spcPts val="0"/>
              </a:spcAft>
            </a:pP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gef</a:t>
            </a:r>
            <a:r>
              <a:rPr lang="en-US" sz="1800" b="1" kern="100" dirty="0">
                <a:effectLst/>
                <a:latin typeface="Segoe UI Symbol" panose="020B0502040204020203" pitchFamily="34" charset="0"/>
                <a:ea typeface="Calibri" panose="020F0502020204030204" pitchFamily="34" charset="0"/>
                <a:cs typeface="Segoe UI Symbol" panose="020B0502040204020203" pitchFamily="34" charset="0"/>
              </a:rPr>
              <a:t>➤</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vmmap</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libc</a:t>
            </a:r>
            <a:endParaRPr lang="en-US"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Legend:  Code | Heap | Stack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Start              End                Offset             Perm Path</a:t>
            </a:r>
          </a:p>
          <a:p>
            <a:pPr marL="0" marR="0">
              <a:lnSpc>
                <a:spcPct val="107000"/>
              </a:lnSpc>
              <a:spcBef>
                <a:spcPts val="0"/>
              </a:spcBef>
              <a:spcAft>
                <a:spcPts val="0"/>
              </a:spcAft>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0x007ffff7dcc000 0x007ffff7df2000 0x00000000000000 r-- /</a:t>
            </a:r>
            <a:r>
              <a:rPr lang="en-US" sz="1800" b="1" kern="100" dirty="0" err="1">
                <a:effectLst/>
                <a:latin typeface="Calibri" panose="020F0502020204030204" pitchFamily="34" charset="0"/>
                <a:ea typeface="Calibri" panose="020F0502020204030204" pitchFamily="34" charset="0"/>
                <a:cs typeface="Times New Roman" panose="02020603050405020304" pitchFamily="18" charset="0"/>
              </a:rPr>
              <a:t>usr</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/lib/x86_64-linux-gnu/libc.so.6</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0x007ffff7df2000 0x007ffff7f47000 0x00000000026000 r-x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usr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/lib/x86_64-linux-gnu/libc.so.6                                                                        </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0x007ffff7f47000 0x007ffff7f9a000 0x0000000017b000 r--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usr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/lib/x86_64-linux-gnu/libc.so.6</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0x007ffff7f9a000 0x007ffff7f9e000 0x000000001ce000 r--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usr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/lib/x86_64-linux-gnu/libc.so.6</a:t>
            </a:r>
          </a:p>
          <a:p>
            <a:pPr marL="0" marR="0">
              <a:lnSpc>
                <a:spcPct val="107000"/>
              </a:lnSpc>
              <a:spcBef>
                <a:spcPts val="0"/>
              </a:spcBef>
              <a:spcAft>
                <a:spcPts val="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0x007ffff7f9e000 0x007ffff7fa0000 0x000000001d2000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rw</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usr</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/lib/x86_64-linux-gnu/libc.so.6</a:t>
            </a:r>
          </a:p>
        </p:txBody>
      </p:sp>
      <p:sp>
        <p:nvSpPr>
          <p:cNvPr id="2" name="TextBox 1">
            <a:extLst>
              <a:ext uri="{FF2B5EF4-FFF2-40B4-BE49-F238E27FC236}">
                <a16:creationId xmlns:a16="http://schemas.microsoft.com/office/drawing/2014/main" id="{C3BE6252-08A3-128B-82E5-367B544B49AF}"/>
              </a:ext>
            </a:extLst>
          </p:cNvPr>
          <p:cNvSpPr txBox="1"/>
          <p:nvPr/>
        </p:nvSpPr>
        <p:spPr>
          <a:xfrm>
            <a:off x="9381869" y="5630953"/>
            <a:ext cx="2716213" cy="369332"/>
          </a:xfrm>
          <a:prstGeom prst="rect">
            <a:avLst/>
          </a:prstGeom>
          <a:noFill/>
        </p:spPr>
        <p:txBody>
          <a:bodyPr wrap="square" rtlCol="0">
            <a:spAutoFit/>
          </a:bodyPr>
          <a:lstStyle/>
          <a:p>
            <a:r>
              <a:rPr lang="en-US" dirty="0"/>
              <a:t>run using GHHv6 code…</a:t>
            </a:r>
          </a:p>
        </p:txBody>
      </p:sp>
    </p:spTree>
    <p:extLst>
      <p:ext uri="{BB962C8B-B14F-4D97-AF65-F5344CB8AC3E}">
        <p14:creationId xmlns:p14="http://schemas.microsoft.com/office/powerpoint/2010/main" val="14414450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2F289-FCC2-FFBC-FB23-B4DBB9F43709}"/>
              </a:ext>
            </a:extLst>
          </p:cNvPr>
          <p:cNvSpPr>
            <a:spLocks noGrp="1"/>
          </p:cNvSpPr>
          <p:nvPr>
            <p:ph type="title"/>
          </p:nvPr>
        </p:nvSpPr>
        <p:spPr>
          <a:xfrm>
            <a:off x="118533" y="128059"/>
            <a:ext cx="10515600" cy="809268"/>
          </a:xfrm>
        </p:spPr>
        <p:txBody>
          <a:bodyPr/>
          <a:lstStyle/>
          <a:p>
            <a:r>
              <a:rPr lang="en-US" dirty="0"/>
              <a:t>ASLR (Address Space Layout Randomization)</a:t>
            </a:r>
          </a:p>
        </p:txBody>
      </p:sp>
      <p:sp>
        <p:nvSpPr>
          <p:cNvPr id="3" name="Content Placeholder 2">
            <a:extLst>
              <a:ext uri="{FF2B5EF4-FFF2-40B4-BE49-F238E27FC236}">
                <a16:creationId xmlns:a16="http://schemas.microsoft.com/office/drawing/2014/main" id="{36D260BE-BA20-B2F6-866E-1BB9FD3C96ED}"/>
              </a:ext>
            </a:extLst>
          </p:cNvPr>
          <p:cNvSpPr>
            <a:spLocks noGrp="1"/>
          </p:cNvSpPr>
          <p:nvPr>
            <p:ph idx="1"/>
          </p:nvPr>
        </p:nvSpPr>
        <p:spPr>
          <a:xfrm>
            <a:off x="838200" y="982900"/>
            <a:ext cx="10515600" cy="3475553"/>
          </a:xfrm>
        </p:spPr>
        <p:txBody>
          <a:bodyPr>
            <a:normAutofit fontScale="92500"/>
          </a:bodyPr>
          <a:lstStyle/>
          <a:p>
            <a:r>
              <a:rPr lang="en-US" sz="3200" b="0" i="0" dirty="0">
                <a:solidFill>
                  <a:srgbClr val="202122"/>
                </a:solidFill>
                <a:effectLst/>
              </a:rPr>
              <a:t>ASLR :”randomly arranges the </a:t>
            </a:r>
            <a:r>
              <a:rPr lang="en-US" sz="3200" b="0" i="0" u="none" strike="noStrike" dirty="0">
                <a:solidFill>
                  <a:srgbClr val="0645AD"/>
                </a:solidFill>
                <a:effectLst/>
                <a:hlinkClick r:id="rId2" tooltip="Address space"/>
              </a:rPr>
              <a:t>address space</a:t>
            </a:r>
            <a:r>
              <a:rPr lang="en-US" sz="3200" b="0" i="0" dirty="0">
                <a:solidFill>
                  <a:srgbClr val="202122"/>
                </a:solidFill>
                <a:effectLst/>
              </a:rPr>
              <a:t> positions of key data areas of a </a:t>
            </a:r>
            <a:r>
              <a:rPr lang="en-US" sz="3200" b="0" i="0" u="none" strike="noStrike" dirty="0">
                <a:solidFill>
                  <a:srgbClr val="0645AD"/>
                </a:solidFill>
                <a:effectLst/>
                <a:hlinkClick r:id="rId3" tooltip="Process (computer science)"/>
              </a:rPr>
              <a:t>process</a:t>
            </a:r>
            <a:r>
              <a:rPr lang="en-US" sz="3200" b="0" i="0" dirty="0">
                <a:solidFill>
                  <a:srgbClr val="202122"/>
                </a:solidFill>
                <a:effectLst/>
              </a:rPr>
              <a:t>, including the base of the </a:t>
            </a:r>
            <a:r>
              <a:rPr lang="en-US" sz="3200" b="0" i="0" u="none" strike="noStrike" dirty="0">
                <a:solidFill>
                  <a:srgbClr val="0645AD"/>
                </a:solidFill>
                <a:effectLst/>
                <a:hlinkClick r:id="rId4" tooltip="Executable"/>
              </a:rPr>
              <a:t>executable</a:t>
            </a:r>
            <a:r>
              <a:rPr lang="en-US" sz="3200" b="0" i="0" dirty="0">
                <a:solidFill>
                  <a:srgbClr val="202122"/>
                </a:solidFill>
                <a:effectLst/>
              </a:rPr>
              <a:t> and the positions of the </a:t>
            </a:r>
            <a:r>
              <a:rPr lang="en-US" sz="3200" b="0" i="0" u="none" strike="noStrike" dirty="0">
                <a:solidFill>
                  <a:srgbClr val="0645AD"/>
                </a:solidFill>
                <a:effectLst/>
                <a:hlinkClick r:id="rId5" tooltip="Stack-based memory allocation"/>
              </a:rPr>
              <a:t>stack</a:t>
            </a:r>
            <a:r>
              <a:rPr lang="en-US" sz="3200" b="0" i="0" dirty="0">
                <a:solidFill>
                  <a:srgbClr val="202122"/>
                </a:solidFill>
                <a:effectLst/>
              </a:rPr>
              <a:t>, </a:t>
            </a:r>
            <a:r>
              <a:rPr lang="en-US" sz="3200" b="0" i="0" u="none" strike="noStrike" dirty="0">
                <a:solidFill>
                  <a:srgbClr val="0645AD"/>
                </a:solidFill>
                <a:effectLst/>
                <a:hlinkClick r:id="rId6" tooltip="Dynamic memory allocation"/>
              </a:rPr>
              <a:t>heap</a:t>
            </a:r>
            <a:r>
              <a:rPr lang="en-US" sz="3200" b="0" i="0" dirty="0">
                <a:solidFill>
                  <a:srgbClr val="202122"/>
                </a:solidFill>
                <a:effectLst/>
              </a:rPr>
              <a:t> and </a:t>
            </a:r>
            <a:r>
              <a:rPr lang="en-US" sz="3200" b="0" i="0" u="none" strike="noStrike" dirty="0">
                <a:solidFill>
                  <a:srgbClr val="0645AD"/>
                </a:solidFill>
                <a:effectLst/>
                <a:hlinkClick r:id="rId7"/>
              </a:rPr>
              <a:t>libraries</a:t>
            </a:r>
            <a:r>
              <a:rPr lang="en-US" sz="3200" b="0" i="0" u="none" strike="noStrike" dirty="0">
                <a:solidFill>
                  <a:srgbClr val="0645AD"/>
                </a:solidFill>
                <a:effectLst/>
              </a:rPr>
              <a:t>” via Wiki.</a:t>
            </a:r>
          </a:p>
          <a:p>
            <a:r>
              <a:rPr lang="en-US" sz="3200" b="0" i="0" dirty="0">
                <a:solidFill>
                  <a:srgbClr val="202122"/>
                </a:solidFill>
                <a:effectLst/>
              </a:rPr>
              <a:t>Hackers need to find the positions of all areas they want to attack or use. </a:t>
            </a:r>
            <a:r>
              <a:rPr lang="en-US" sz="2800" b="0" i="0" dirty="0">
                <a:solidFill>
                  <a:srgbClr val="202122"/>
                </a:solidFill>
                <a:effectLst/>
              </a:rPr>
              <a:t>Makes a ROP attack harder by moving the gadgets….</a:t>
            </a:r>
          </a:p>
          <a:p>
            <a:r>
              <a:rPr lang="en-US" sz="3200" dirty="0">
                <a:solidFill>
                  <a:srgbClr val="202122"/>
                </a:solidFill>
              </a:rPr>
              <a:t>In short, the allocated virtual space is randomly used for parts of the program</a:t>
            </a:r>
            <a:endParaRPr lang="en-US" sz="3200" dirty="0"/>
          </a:p>
        </p:txBody>
      </p:sp>
      <p:sp>
        <p:nvSpPr>
          <p:cNvPr id="5" name="TextBox 4">
            <a:extLst>
              <a:ext uri="{FF2B5EF4-FFF2-40B4-BE49-F238E27FC236}">
                <a16:creationId xmlns:a16="http://schemas.microsoft.com/office/drawing/2014/main" id="{98F8143E-C8B8-1AC2-F698-261B71087FD1}"/>
              </a:ext>
            </a:extLst>
          </p:cNvPr>
          <p:cNvSpPr txBox="1"/>
          <p:nvPr/>
        </p:nvSpPr>
        <p:spPr>
          <a:xfrm>
            <a:off x="46566" y="6429002"/>
            <a:ext cx="7395633" cy="369332"/>
          </a:xfrm>
          <a:prstGeom prst="rect">
            <a:avLst/>
          </a:prstGeom>
          <a:noFill/>
        </p:spPr>
        <p:txBody>
          <a:bodyPr wrap="square">
            <a:spAutoFit/>
          </a:bodyPr>
          <a:lstStyle/>
          <a:p>
            <a:r>
              <a:rPr lang="en-US" dirty="0">
                <a:hlinkClick r:id="rId8"/>
              </a:rPr>
              <a:t>https://en.wikipedia.org/wiki/Address_space_layout_randomization</a:t>
            </a:r>
            <a:r>
              <a:rPr lang="en-US" dirty="0"/>
              <a:t> </a:t>
            </a:r>
          </a:p>
        </p:txBody>
      </p:sp>
      <p:sp>
        <p:nvSpPr>
          <p:cNvPr id="6" name="TextBox 5">
            <a:extLst>
              <a:ext uri="{FF2B5EF4-FFF2-40B4-BE49-F238E27FC236}">
                <a16:creationId xmlns:a16="http://schemas.microsoft.com/office/drawing/2014/main" id="{CDE8A70C-90F6-E2A1-3A54-9CEBC6ABEEAE}"/>
              </a:ext>
            </a:extLst>
          </p:cNvPr>
          <p:cNvSpPr txBox="1"/>
          <p:nvPr/>
        </p:nvSpPr>
        <p:spPr>
          <a:xfrm>
            <a:off x="46566" y="6127234"/>
            <a:ext cx="9279467" cy="369332"/>
          </a:xfrm>
          <a:prstGeom prst="rect">
            <a:avLst/>
          </a:prstGeom>
          <a:noFill/>
        </p:spPr>
        <p:txBody>
          <a:bodyPr wrap="square">
            <a:spAutoFit/>
          </a:bodyPr>
          <a:lstStyle/>
          <a:p>
            <a:r>
              <a:rPr lang="en-US" dirty="0">
                <a:hlinkClick r:id="rId9"/>
              </a:rPr>
              <a:t>https://www.ibm.com/docs/en/zos/2.4.0?topic=overview-address-space-layout-randomization</a:t>
            </a:r>
            <a:r>
              <a:rPr lang="en-US" dirty="0"/>
              <a:t> </a:t>
            </a:r>
          </a:p>
        </p:txBody>
      </p:sp>
      <p:sp>
        <p:nvSpPr>
          <p:cNvPr id="8" name="TextBox 7">
            <a:extLst>
              <a:ext uri="{FF2B5EF4-FFF2-40B4-BE49-F238E27FC236}">
                <a16:creationId xmlns:a16="http://schemas.microsoft.com/office/drawing/2014/main" id="{1239D4A5-C6CC-1C33-DCDF-5C59DE05A68D}"/>
              </a:ext>
            </a:extLst>
          </p:cNvPr>
          <p:cNvSpPr txBox="1"/>
          <p:nvPr/>
        </p:nvSpPr>
        <p:spPr>
          <a:xfrm>
            <a:off x="46566" y="5825466"/>
            <a:ext cx="12052301" cy="369332"/>
          </a:xfrm>
          <a:prstGeom prst="rect">
            <a:avLst/>
          </a:prstGeom>
          <a:noFill/>
        </p:spPr>
        <p:txBody>
          <a:bodyPr wrap="square">
            <a:spAutoFit/>
          </a:bodyPr>
          <a:lstStyle/>
          <a:p>
            <a:r>
              <a:rPr lang="en-US" dirty="0">
                <a:hlinkClick r:id="rId10"/>
              </a:rPr>
              <a:t>https://learn.microsoft.com/en-us/cpp/build/reference/dynamicbase-use-address-space-layout-randomization?view=msvc-170</a:t>
            </a:r>
            <a:r>
              <a:rPr lang="en-US" dirty="0"/>
              <a:t> </a:t>
            </a:r>
          </a:p>
        </p:txBody>
      </p:sp>
      <p:sp>
        <p:nvSpPr>
          <p:cNvPr id="10" name="TextBox 9">
            <a:extLst>
              <a:ext uri="{FF2B5EF4-FFF2-40B4-BE49-F238E27FC236}">
                <a16:creationId xmlns:a16="http://schemas.microsoft.com/office/drawing/2014/main" id="{0CFECFB0-3F0A-DFA5-896C-4EAAC4B6D76D}"/>
              </a:ext>
            </a:extLst>
          </p:cNvPr>
          <p:cNvSpPr txBox="1"/>
          <p:nvPr/>
        </p:nvSpPr>
        <p:spPr>
          <a:xfrm>
            <a:off x="46566" y="5505768"/>
            <a:ext cx="7454900" cy="369332"/>
          </a:xfrm>
          <a:prstGeom prst="rect">
            <a:avLst/>
          </a:prstGeom>
          <a:noFill/>
        </p:spPr>
        <p:txBody>
          <a:bodyPr wrap="square">
            <a:spAutoFit/>
          </a:bodyPr>
          <a:lstStyle/>
          <a:p>
            <a:r>
              <a:rPr lang="en-US" dirty="0">
                <a:hlinkClick r:id="rId11"/>
              </a:rPr>
              <a:t>https://ctf101.org/binary-exploitation/address-space-layout-randomization/</a:t>
            </a:r>
            <a:r>
              <a:rPr lang="en-US" dirty="0"/>
              <a:t> </a:t>
            </a:r>
          </a:p>
        </p:txBody>
      </p:sp>
      <p:sp>
        <p:nvSpPr>
          <p:cNvPr id="12" name="TextBox 11">
            <a:extLst>
              <a:ext uri="{FF2B5EF4-FFF2-40B4-BE49-F238E27FC236}">
                <a16:creationId xmlns:a16="http://schemas.microsoft.com/office/drawing/2014/main" id="{3FD84143-E088-E24E-CDDE-F07654DF633F}"/>
              </a:ext>
            </a:extLst>
          </p:cNvPr>
          <p:cNvSpPr txBox="1"/>
          <p:nvPr/>
        </p:nvSpPr>
        <p:spPr>
          <a:xfrm>
            <a:off x="46566" y="5151351"/>
            <a:ext cx="8403167" cy="369332"/>
          </a:xfrm>
          <a:prstGeom prst="rect">
            <a:avLst/>
          </a:prstGeom>
          <a:noFill/>
        </p:spPr>
        <p:txBody>
          <a:bodyPr wrap="square">
            <a:spAutoFit/>
          </a:bodyPr>
          <a:lstStyle/>
          <a:p>
            <a:r>
              <a:rPr lang="en-US" dirty="0">
                <a:hlinkClick r:id="rId12"/>
              </a:rPr>
              <a:t>https://linux-audit.com/linux-aslr-and-kernelrandomize_va_space-setting/</a:t>
            </a:r>
            <a:r>
              <a:rPr lang="en-US" dirty="0"/>
              <a:t> </a:t>
            </a:r>
          </a:p>
        </p:txBody>
      </p:sp>
      <p:sp>
        <p:nvSpPr>
          <p:cNvPr id="7" name="TextBox 6">
            <a:extLst>
              <a:ext uri="{FF2B5EF4-FFF2-40B4-BE49-F238E27FC236}">
                <a16:creationId xmlns:a16="http://schemas.microsoft.com/office/drawing/2014/main" id="{764B9A15-7F55-0FEE-7F33-60E301940D3F}"/>
              </a:ext>
            </a:extLst>
          </p:cNvPr>
          <p:cNvSpPr txBox="1"/>
          <p:nvPr/>
        </p:nvSpPr>
        <p:spPr>
          <a:xfrm>
            <a:off x="46566" y="4804902"/>
            <a:ext cx="8881533" cy="369332"/>
          </a:xfrm>
          <a:prstGeom prst="rect">
            <a:avLst/>
          </a:prstGeom>
          <a:noFill/>
        </p:spPr>
        <p:txBody>
          <a:bodyPr wrap="square">
            <a:spAutoFit/>
          </a:bodyPr>
          <a:lstStyle/>
          <a:p>
            <a:r>
              <a:rPr lang="en-US" dirty="0">
                <a:hlinkClick r:id="rId13"/>
              </a:rPr>
              <a:t>https://www.cisa.gov/uscert/ncas/current-activity/2017/11/20/Windows-ASLR-Vulnerability</a:t>
            </a:r>
            <a:r>
              <a:rPr lang="en-US" dirty="0"/>
              <a:t> </a:t>
            </a:r>
          </a:p>
        </p:txBody>
      </p:sp>
      <p:sp>
        <p:nvSpPr>
          <p:cNvPr id="9" name="TextBox 8">
            <a:extLst>
              <a:ext uri="{FF2B5EF4-FFF2-40B4-BE49-F238E27FC236}">
                <a16:creationId xmlns:a16="http://schemas.microsoft.com/office/drawing/2014/main" id="{11397C70-9126-1A46-1C67-770038A77977}"/>
              </a:ext>
            </a:extLst>
          </p:cNvPr>
          <p:cNvSpPr txBox="1"/>
          <p:nvPr/>
        </p:nvSpPr>
        <p:spPr>
          <a:xfrm>
            <a:off x="46566" y="4467845"/>
            <a:ext cx="7996767" cy="369332"/>
          </a:xfrm>
          <a:prstGeom prst="rect">
            <a:avLst/>
          </a:prstGeom>
          <a:noFill/>
        </p:spPr>
        <p:txBody>
          <a:bodyPr wrap="square">
            <a:spAutoFit/>
          </a:bodyPr>
          <a:lstStyle/>
          <a:p>
            <a:r>
              <a:rPr lang="en-US" dirty="0">
                <a:hlinkClick r:id="rId14"/>
              </a:rPr>
              <a:t>https://www.tomsguide.com/us/aslr-definition,news-18456.html</a:t>
            </a:r>
            <a:r>
              <a:rPr lang="en-US" dirty="0"/>
              <a:t> </a:t>
            </a:r>
          </a:p>
        </p:txBody>
      </p:sp>
    </p:spTree>
    <p:extLst>
      <p:ext uri="{BB962C8B-B14F-4D97-AF65-F5344CB8AC3E}">
        <p14:creationId xmlns:p14="http://schemas.microsoft.com/office/powerpoint/2010/main" val="1852101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DFB3D-52CE-B284-C0C1-AAD3A49F7F3B}"/>
              </a:ext>
            </a:extLst>
          </p:cNvPr>
          <p:cNvSpPr>
            <a:spLocks noGrp="1"/>
          </p:cNvSpPr>
          <p:nvPr>
            <p:ph type="title"/>
          </p:nvPr>
        </p:nvSpPr>
        <p:spPr/>
        <p:txBody>
          <a:bodyPr/>
          <a:lstStyle/>
          <a:p>
            <a:r>
              <a:rPr lang="en-US" dirty="0"/>
              <a:t>Weaknesses of concern here</a:t>
            </a:r>
          </a:p>
        </p:txBody>
      </p:sp>
      <p:sp>
        <p:nvSpPr>
          <p:cNvPr id="3" name="Content Placeholder 2">
            <a:extLst>
              <a:ext uri="{FF2B5EF4-FFF2-40B4-BE49-F238E27FC236}">
                <a16:creationId xmlns:a16="http://schemas.microsoft.com/office/drawing/2014/main" id="{FE492670-9631-07E7-04F3-4CA32EE66884}"/>
              </a:ext>
            </a:extLst>
          </p:cNvPr>
          <p:cNvSpPr>
            <a:spLocks noGrp="1"/>
          </p:cNvSpPr>
          <p:nvPr>
            <p:ph idx="1"/>
          </p:nvPr>
        </p:nvSpPr>
        <p:spPr/>
        <p:txBody>
          <a:bodyPr/>
          <a:lstStyle/>
          <a:p>
            <a:r>
              <a:rPr lang="en-US" dirty="0">
                <a:hlinkClick r:id="rId2"/>
              </a:rPr>
              <a:t>CWE - CWE-1218: Memory Buffer Errors (4.10) (mitre.org)</a:t>
            </a:r>
            <a:endParaRPr lang="en-US" dirty="0"/>
          </a:p>
          <a:p>
            <a:r>
              <a:rPr lang="en-US" dirty="0">
                <a:hlinkClick r:id="rId3"/>
              </a:rPr>
              <a:t>CWE - CWE-787: Out-of-bounds Write (4.10) (mitre.org)</a:t>
            </a:r>
            <a:endParaRPr lang="en-US" dirty="0"/>
          </a:p>
          <a:p>
            <a:r>
              <a:rPr lang="en-US" dirty="0">
                <a:hlinkClick r:id="rId4"/>
              </a:rPr>
              <a:t>CWE - CWE-121: Stack-based Buffer Overflow (4.10) (mitre.org)</a:t>
            </a:r>
            <a:endParaRPr lang="en-US" dirty="0"/>
          </a:p>
          <a:p>
            <a:r>
              <a:rPr lang="en-US" dirty="0">
                <a:hlinkClick r:id="rId5"/>
              </a:rPr>
              <a:t>CWE - CWE-788: Access of Memory Location After End of Buffer (4.10) (mitre.org)</a:t>
            </a:r>
            <a:endParaRPr lang="en-US" dirty="0"/>
          </a:p>
          <a:p>
            <a:endParaRPr lang="en-US" dirty="0"/>
          </a:p>
          <a:p>
            <a:endParaRPr lang="en-US" dirty="0"/>
          </a:p>
        </p:txBody>
      </p:sp>
    </p:spTree>
    <p:extLst>
      <p:ext uri="{BB962C8B-B14F-4D97-AF65-F5344CB8AC3E}">
        <p14:creationId xmlns:p14="http://schemas.microsoft.com/office/powerpoint/2010/main" val="37085497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C2241-B7B5-85E2-722A-3FF42E8A0C5C}"/>
              </a:ext>
            </a:extLst>
          </p:cNvPr>
          <p:cNvSpPr>
            <a:spLocks noGrp="1"/>
          </p:cNvSpPr>
          <p:nvPr>
            <p:ph type="title"/>
          </p:nvPr>
        </p:nvSpPr>
        <p:spPr>
          <a:xfrm>
            <a:off x="237066" y="100188"/>
            <a:ext cx="10515600" cy="596344"/>
          </a:xfrm>
        </p:spPr>
        <p:txBody>
          <a:bodyPr>
            <a:normAutofit fontScale="90000"/>
          </a:bodyPr>
          <a:lstStyle/>
          <a:p>
            <a:r>
              <a:rPr lang="en-US" dirty="0"/>
              <a:t>ELF files Review</a:t>
            </a:r>
          </a:p>
        </p:txBody>
      </p:sp>
      <p:sp>
        <p:nvSpPr>
          <p:cNvPr id="3" name="Content Placeholder 2">
            <a:extLst>
              <a:ext uri="{FF2B5EF4-FFF2-40B4-BE49-F238E27FC236}">
                <a16:creationId xmlns:a16="http://schemas.microsoft.com/office/drawing/2014/main" id="{886DA514-2B88-577F-4096-10D11C1684A2}"/>
              </a:ext>
            </a:extLst>
          </p:cNvPr>
          <p:cNvSpPr>
            <a:spLocks noGrp="1"/>
          </p:cNvSpPr>
          <p:nvPr>
            <p:ph idx="1"/>
          </p:nvPr>
        </p:nvSpPr>
        <p:spPr>
          <a:xfrm>
            <a:off x="149510" y="632009"/>
            <a:ext cx="8030497" cy="5365762"/>
          </a:xfrm>
        </p:spPr>
        <p:txBody>
          <a:bodyPr>
            <a:normAutofit fontScale="92500" lnSpcReduction="10000"/>
          </a:bodyPr>
          <a:lstStyle/>
          <a:p>
            <a:r>
              <a:rPr lang="en-US" dirty="0"/>
              <a:t>ELF: </a:t>
            </a:r>
            <a:r>
              <a:rPr lang="en-US" b="0" i="0" dirty="0">
                <a:solidFill>
                  <a:srgbClr val="111111"/>
                </a:solidFill>
                <a:effectLst/>
                <a:latin typeface="-apple-system"/>
              </a:rPr>
              <a:t> </a:t>
            </a:r>
            <a:r>
              <a:rPr lang="en-US" b="0" i="1" dirty="0">
                <a:solidFill>
                  <a:srgbClr val="111111"/>
                </a:solidFill>
                <a:effectLst/>
                <a:latin typeface="-apple-system"/>
              </a:rPr>
              <a:t>Executable and Linkable Format</a:t>
            </a:r>
            <a:r>
              <a:rPr lang="en-US" b="0" i="0" dirty="0">
                <a:solidFill>
                  <a:srgbClr val="111111"/>
                </a:solidFill>
                <a:effectLst/>
                <a:latin typeface="-apple-system"/>
              </a:rPr>
              <a:t> : Standardized defined format of a binary, ready to run, program file (or part of an object file). ELF File=formatted using ELF. </a:t>
            </a:r>
          </a:p>
          <a:p>
            <a:r>
              <a:rPr lang="en-US" b="0" i="0" dirty="0">
                <a:solidFill>
                  <a:srgbClr val="111111"/>
                </a:solidFill>
                <a:effectLst/>
                <a:latin typeface="-apple-system"/>
              </a:rPr>
              <a:t>Has header and file data. Static (self contained) and Dynamic (needs external data to run) types.</a:t>
            </a:r>
          </a:p>
          <a:p>
            <a:r>
              <a:rPr lang="en-US" dirty="0">
                <a:solidFill>
                  <a:srgbClr val="111111"/>
                </a:solidFill>
                <a:latin typeface="-apple-system"/>
              </a:rPr>
              <a:t>ELF Header: Starts in binary with “7f 45 4c 46”. Contains all the information to execute the file in runtime memory, including bit type (32 bit, 64 bit), OS, processor type, Entry Points and offsets, and string table (see Class 3 on memory)</a:t>
            </a:r>
          </a:p>
          <a:p>
            <a:pPr fontAlgn="base"/>
            <a:r>
              <a:rPr lang="en-US" sz="3200" dirty="0">
                <a:solidFill>
                  <a:srgbClr val="111111"/>
                </a:solidFill>
                <a:latin typeface="-apple-system"/>
              </a:rPr>
              <a:t>File Data:</a:t>
            </a:r>
          </a:p>
          <a:p>
            <a:pPr lvl="1" fontAlgn="base"/>
            <a:r>
              <a:rPr lang="en-US" dirty="0">
                <a:solidFill>
                  <a:srgbClr val="111111"/>
                </a:solidFill>
                <a:latin typeface="-apple-system"/>
              </a:rPr>
              <a:t>Program Headers or Segments: maps binary to virtual memory space</a:t>
            </a:r>
          </a:p>
          <a:p>
            <a:pPr lvl="1" fontAlgn="base"/>
            <a:r>
              <a:rPr lang="en-US" dirty="0">
                <a:solidFill>
                  <a:srgbClr val="111111"/>
                </a:solidFill>
                <a:latin typeface="-apple-system"/>
              </a:rPr>
              <a:t>Section Headers: Defines sections in the executable file</a:t>
            </a:r>
          </a:p>
          <a:p>
            <a:pPr lvl="1" fontAlgn="base"/>
            <a:r>
              <a:rPr lang="en-US" dirty="0">
                <a:solidFill>
                  <a:srgbClr val="111111"/>
                </a:solidFill>
                <a:latin typeface="-apple-system"/>
              </a:rPr>
              <a:t>Data: the file data</a:t>
            </a:r>
          </a:p>
          <a:p>
            <a:pPr lvl="1"/>
            <a:endParaRPr lang="en-US" dirty="0">
              <a:solidFill>
                <a:srgbClr val="111111"/>
              </a:solidFill>
              <a:latin typeface="-apple-system"/>
            </a:endParaRPr>
          </a:p>
          <a:p>
            <a:pPr lvl="1"/>
            <a:endParaRPr lang="en-US" dirty="0">
              <a:solidFill>
                <a:srgbClr val="111111"/>
              </a:solidFill>
              <a:latin typeface="-apple-system"/>
            </a:endParaRPr>
          </a:p>
          <a:p>
            <a:pPr lvl="1"/>
            <a:endParaRPr lang="en-US" dirty="0"/>
          </a:p>
          <a:p>
            <a:endParaRPr lang="en-US" dirty="0"/>
          </a:p>
        </p:txBody>
      </p:sp>
      <p:sp>
        <p:nvSpPr>
          <p:cNvPr id="4" name="TextBox 3">
            <a:extLst>
              <a:ext uri="{FF2B5EF4-FFF2-40B4-BE49-F238E27FC236}">
                <a16:creationId xmlns:a16="http://schemas.microsoft.com/office/drawing/2014/main" id="{FC9FF7AD-529F-373A-4224-F48530F317C8}"/>
              </a:ext>
            </a:extLst>
          </p:cNvPr>
          <p:cNvSpPr txBox="1"/>
          <p:nvPr/>
        </p:nvSpPr>
        <p:spPr>
          <a:xfrm>
            <a:off x="-32808" y="6464680"/>
            <a:ext cx="7377642" cy="369332"/>
          </a:xfrm>
          <a:prstGeom prst="rect">
            <a:avLst/>
          </a:prstGeom>
          <a:noFill/>
        </p:spPr>
        <p:txBody>
          <a:bodyPr wrap="square">
            <a:spAutoFit/>
          </a:bodyPr>
          <a:lstStyle/>
          <a:p>
            <a:r>
              <a:rPr lang="en-US" dirty="0">
                <a:hlinkClick r:id="rId2"/>
              </a:rPr>
              <a:t>https://linux-audit.com/elf-binaries-on-linux-understanding-and-analysis/</a:t>
            </a:r>
            <a:r>
              <a:rPr lang="en-US" dirty="0"/>
              <a:t> </a:t>
            </a:r>
          </a:p>
        </p:txBody>
      </p:sp>
      <p:sp>
        <p:nvSpPr>
          <p:cNvPr id="17" name="TextBox 16">
            <a:extLst>
              <a:ext uri="{FF2B5EF4-FFF2-40B4-BE49-F238E27FC236}">
                <a16:creationId xmlns:a16="http://schemas.microsoft.com/office/drawing/2014/main" id="{362A5B2B-7A60-A0AE-CB04-DF5070004B2B}"/>
              </a:ext>
            </a:extLst>
          </p:cNvPr>
          <p:cNvSpPr txBox="1"/>
          <p:nvPr/>
        </p:nvSpPr>
        <p:spPr>
          <a:xfrm>
            <a:off x="-8208" y="6168329"/>
            <a:ext cx="4140200" cy="369332"/>
          </a:xfrm>
          <a:prstGeom prst="rect">
            <a:avLst/>
          </a:prstGeom>
          <a:noFill/>
        </p:spPr>
        <p:txBody>
          <a:bodyPr wrap="square">
            <a:spAutoFit/>
          </a:bodyPr>
          <a:lstStyle/>
          <a:p>
            <a:r>
              <a:rPr lang="en-US" dirty="0">
                <a:hlinkClick r:id="rId3"/>
              </a:rPr>
              <a:t>https://man.archlinux.org/man/elf.5.en</a:t>
            </a:r>
            <a:r>
              <a:rPr lang="en-US" dirty="0"/>
              <a:t> </a:t>
            </a:r>
          </a:p>
        </p:txBody>
      </p:sp>
      <p:sp>
        <p:nvSpPr>
          <p:cNvPr id="6" name="TextBox 5">
            <a:extLst>
              <a:ext uri="{FF2B5EF4-FFF2-40B4-BE49-F238E27FC236}">
                <a16:creationId xmlns:a16="http://schemas.microsoft.com/office/drawing/2014/main" id="{2A4EAFF9-FE79-C261-9A75-A270F46ADB4E}"/>
              </a:ext>
            </a:extLst>
          </p:cNvPr>
          <p:cNvSpPr txBox="1"/>
          <p:nvPr/>
        </p:nvSpPr>
        <p:spPr>
          <a:xfrm>
            <a:off x="0" y="5888240"/>
            <a:ext cx="6134280" cy="369332"/>
          </a:xfrm>
          <a:prstGeom prst="rect">
            <a:avLst/>
          </a:prstGeom>
          <a:noFill/>
        </p:spPr>
        <p:txBody>
          <a:bodyPr wrap="square">
            <a:spAutoFit/>
          </a:bodyPr>
          <a:lstStyle/>
          <a:p>
            <a:r>
              <a:rPr lang="en-US" dirty="0">
                <a:hlinkClick r:id="rId4"/>
              </a:rPr>
              <a:t>https://en.wikipedia.org/wiki/Executable_and_Linkable_Format</a:t>
            </a:r>
            <a:r>
              <a:rPr lang="en-US" dirty="0"/>
              <a:t> </a:t>
            </a:r>
          </a:p>
        </p:txBody>
      </p:sp>
      <p:pic>
        <p:nvPicPr>
          <p:cNvPr id="1026" name="Picture 2">
            <a:extLst>
              <a:ext uri="{FF2B5EF4-FFF2-40B4-BE49-F238E27FC236}">
                <a16:creationId xmlns:a16="http://schemas.microsoft.com/office/drawing/2014/main" id="{33E75CE2-3DB1-8DD8-36AE-BFCC9CEC6A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80008" y="398360"/>
            <a:ext cx="3774926" cy="4179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07058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FCADF-3412-EE92-1445-B3E0A251ABB3}"/>
              </a:ext>
            </a:extLst>
          </p:cNvPr>
          <p:cNvSpPr>
            <a:spLocks noGrp="1"/>
          </p:cNvSpPr>
          <p:nvPr>
            <p:ph type="title"/>
          </p:nvPr>
        </p:nvSpPr>
        <p:spPr>
          <a:xfrm>
            <a:off x="385233" y="116923"/>
            <a:ext cx="10515600" cy="401108"/>
          </a:xfrm>
        </p:spPr>
        <p:txBody>
          <a:bodyPr>
            <a:normAutofit fontScale="90000"/>
          </a:bodyPr>
          <a:lstStyle/>
          <a:p>
            <a:r>
              <a:rPr lang="en-US" dirty="0"/>
              <a:t>Getting GOT and PLT 101</a:t>
            </a:r>
          </a:p>
        </p:txBody>
      </p:sp>
      <p:sp>
        <p:nvSpPr>
          <p:cNvPr id="3" name="Content Placeholder 2">
            <a:extLst>
              <a:ext uri="{FF2B5EF4-FFF2-40B4-BE49-F238E27FC236}">
                <a16:creationId xmlns:a16="http://schemas.microsoft.com/office/drawing/2014/main" id="{5AC4151F-ED43-CDD6-1391-367E595CCC62}"/>
              </a:ext>
            </a:extLst>
          </p:cNvPr>
          <p:cNvSpPr>
            <a:spLocks noGrp="1"/>
          </p:cNvSpPr>
          <p:nvPr>
            <p:ph idx="1"/>
          </p:nvPr>
        </p:nvSpPr>
        <p:spPr>
          <a:xfrm>
            <a:off x="321732" y="476766"/>
            <a:ext cx="11548535" cy="4879005"/>
          </a:xfrm>
        </p:spPr>
        <p:txBody>
          <a:bodyPr>
            <a:normAutofit/>
          </a:bodyPr>
          <a:lstStyle/>
          <a:p>
            <a:r>
              <a:rPr lang="en-US" b="1" dirty="0">
                <a:solidFill>
                  <a:srgbClr val="202122"/>
                </a:solidFill>
                <a:latin typeface="Arial" panose="020B0604020202020204" pitchFamily="34" charset="0"/>
              </a:rPr>
              <a:t>GOT: Global Offset Table: </a:t>
            </a:r>
            <a:r>
              <a:rPr lang="en-US" dirty="0">
                <a:solidFill>
                  <a:srgbClr val="202122"/>
                </a:solidFill>
                <a:latin typeface="Arial" panose="020B0604020202020204" pitchFamily="34" charset="0"/>
              </a:rPr>
              <a:t>memory used to enable an ELF (formatted) program’s executables and shared libraries to run, independent of the memory address where the program's code or data is loaded at runtime….i.e. random memory assignment to make code harder to hack. </a:t>
            </a:r>
          </a:p>
          <a:p>
            <a:pPr lvl="1"/>
            <a:r>
              <a:rPr lang="en-US" dirty="0">
                <a:solidFill>
                  <a:srgbClr val="202122"/>
                </a:solidFill>
                <a:latin typeface="Arial" panose="020B0604020202020204" pitchFamily="34" charset="0"/>
              </a:rPr>
              <a:t>Maps symbols (human-readable notes, atoms)  to their corresponding absolute memory addresses </a:t>
            </a:r>
          </a:p>
          <a:p>
            <a:pPr lvl="1"/>
            <a:r>
              <a:rPr lang="en-US" dirty="0">
                <a:solidFill>
                  <a:srgbClr val="202122"/>
                </a:solidFill>
                <a:latin typeface="Arial" panose="020B0604020202020204" pitchFamily="34" charset="0"/>
              </a:rPr>
              <a:t>Addresses to </a:t>
            </a:r>
            <a:r>
              <a:rPr lang="en-US" dirty="0" err="1">
                <a:solidFill>
                  <a:srgbClr val="202122"/>
                </a:solidFill>
                <a:latin typeface="Arial" panose="020B0604020202020204" pitchFamily="34" charset="0"/>
                <a:hlinkClick r:id="rId2"/>
              </a:rPr>
              <a:t>libc</a:t>
            </a:r>
            <a:r>
              <a:rPr lang="en-US" dirty="0">
                <a:solidFill>
                  <a:srgbClr val="202122"/>
                </a:solidFill>
                <a:latin typeface="Arial" panose="020B0604020202020204" pitchFamily="34" charset="0"/>
              </a:rPr>
              <a:t> function</a:t>
            </a:r>
            <a:endParaRPr lang="en-US" b="0" i="0" dirty="0">
              <a:solidFill>
                <a:srgbClr val="202122"/>
              </a:solidFill>
              <a:effectLst/>
            </a:endParaRPr>
          </a:p>
          <a:p>
            <a:pPr lvl="1"/>
            <a:r>
              <a:rPr lang="en-US" b="0" i="0" u="none" strike="noStrike" dirty="0">
                <a:solidFill>
                  <a:srgbClr val="0645AD"/>
                </a:solidFill>
                <a:effectLst/>
                <a:latin typeface="Arial" panose="020B0604020202020204" pitchFamily="34" charset="0"/>
                <a:hlinkClick r:id="rId3" tooltip="Position-independent code"/>
              </a:rPr>
              <a:t>Position Independent Code (PIC)</a:t>
            </a:r>
            <a:endParaRPr lang="en-US" u="none" strike="noStrike" dirty="0">
              <a:solidFill>
                <a:srgbClr val="202122"/>
              </a:solidFill>
              <a:latin typeface="Arial" panose="020B0604020202020204" pitchFamily="34" charset="0"/>
            </a:endParaRPr>
          </a:p>
          <a:p>
            <a:pPr lvl="1"/>
            <a:r>
              <a:rPr lang="en-US" b="0" i="0" dirty="0">
                <a:solidFill>
                  <a:srgbClr val="202122"/>
                </a:solidFill>
                <a:effectLst/>
                <a:latin typeface="Arial" panose="020B0604020202020204" pitchFamily="34" charset="0"/>
              </a:rPr>
              <a:t>Position Independent Executables (PIE) </a:t>
            </a:r>
            <a:endParaRPr lang="en-US" dirty="0"/>
          </a:p>
          <a:p>
            <a:r>
              <a:rPr lang="en-US" b="1" dirty="0"/>
              <a:t>PLT: Procedure Linkage Table: </a:t>
            </a:r>
            <a:r>
              <a:rPr lang="en-US" dirty="0"/>
              <a:t>links dynamic objects in programs to absolute locations in memory.  Read only section of ELF made at compile time.</a:t>
            </a:r>
          </a:p>
        </p:txBody>
      </p:sp>
      <p:sp>
        <p:nvSpPr>
          <p:cNvPr id="5" name="TextBox 4">
            <a:extLst>
              <a:ext uri="{FF2B5EF4-FFF2-40B4-BE49-F238E27FC236}">
                <a16:creationId xmlns:a16="http://schemas.microsoft.com/office/drawing/2014/main" id="{D4181A4D-231D-2996-CD10-05DF397109E4}"/>
              </a:ext>
            </a:extLst>
          </p:cNvPr>
          <p:cNvSpPr txBox="1"/>
          <p:nvPr/>
        </p:nvSpPr>
        <p:spPr>
          <a:xfrm>
            <a:off x="97366" y="6381234"/>
            <a:ext cx="6096000" cy="369332"/>
          </a:xfrm>
          <a:prstGeom prst="rect">
            <a:avLst/>
          </a:prstGeom>
          <a:noFill/>
        </p:spPr>
        <p:txBody>
          <a:bodyPr wrap="square">
            <a:spAutoFit/>
          </a:bodyPr>
          <a:lstStyle/>
          <a:p>
            <a:r>
              <a:rPr lang="en-US" dirty="0">
                <a:hlinkClick r:id="rId4"/>
              </a:rPr>
              <a:t>https://en.wikipedia.org/wiki/Global_Offset_Table</a:t>
            </a:r>
            <a:r>
              <a:rPr lang="en-US" dirty="0"/>
              <a:t> </a:t>
            </a:r>
          </a:p>
        </p:txBody>
      </p:sp>
      <p:sp>
        <p:nvSpPr>
          <p:cNvPr id="7" name="TextBox 6">
            <a:extLst>
              <a:ext uri="{FF2B5EF4-FFF2-40B4-BE49-F238E27FC236}">
                <a16:creationId xmlns:a16="http://schemas.microsoft.com/office/drawing/2014/main" id="{ED713DDC-2129-C492-5FCE-8DA9D539173C}"/>
              </a:ext>
            </a:extLst>
          </p:cNvPr>
          <p:cNvSpPr txBox="1"/>
          <p:nvPr/>
        </p:nvSpPr>
        <p:spPr>
          <a:xfrm>
            <a:off x="97366" y="6094433"/>
            <a:ext cx="6096000" cy="369332"/>
          </a:xfrm>
          <a:prstGeom prst="rect">
            <a:avLst/>
          </a:prstGeom>
          <a:noFill/>
        </p:spPr>
        <p:txBody>
          <a:bodyPr wrap="square">
            <a:spAutoFit/>
          </a:bodyPr>
          <a:lstStyle/>
          <a:p>
            <a:r>
              <a:rPr lang="en-US" dirty="0">
                <a:hlinkClick r:id="rId5"/>
              </a:rPr>
              <a:t>https://en.wikipedia.org/wiki/Symbol_(programming)</a:t>
            </a:r>
            <a:r>
              <a:rPr lang="en-US" dirty="0"/>
              <a:t> </a:t>
            </a:r>
          </a:p>
        </p:txBody>
      </p:sp>
      <p:sp>
        <p:nvSpPr>
          <p:cNvPr id="9" name="TextBox 8">
            <a:extLst>
              <a:ext uri="{FF2B5EF4-FFF2-40B4-BE49-F238E27FC236}">
                <a16:creationId xmlns:a16="http://schemas.microsoft.com/office/drawing/2014/main" id="{CB66D53F-5B12-48C6-714E-26FCA1DF6DFB}"/>
              </a:ext>
            </a:extLst>
          </p:cNvPr>
          <p:cNvSpPr txBox="1"/>
          <p:nvPr/>
        </p:nvSpPr>
        <p:spPr>
          <a:xfrm>
            <a:off x="97366" y="5827237"/>
            <a:ext cx="6096000" cy="369332"/>
          </a:xfrm>
          <a:prstGeom prst="rect">
            <a:avLst/>
          </a:prstGeom>
          <a:noFill/>
        </p:spPr>
        <p:txBody>
          <a:bodyPr wrap="square">
            <a:spAutoFit/>
          </a:bodyPr>
          <a:lstStyle/>
          <a:p>
            <a:r>
              <a:rPr lang="en-US" dirty="0">
                <a:hlinkClick r:id="rId6"/>
              </a:rPr>
              <a:t>https://en.wikipedia.org/wiki/Memory_address</a:t>
            </a:r>
            <a:r>
              <a:rPr lang="en-US" dirty="0"/>
              <a:t> </a:t>
            </a:r>
          </a:p>
        </p:txBody>
      </p:sp>
      <p:sp>
        <p:nvSpPr>
          <p:cNvPr id="11" name="TextBox 10">
            <a:extLst>
              <a:ext uri="{FF2B5EF4-FFF2-40B4-BE49-F238E27FC236}">
                <a16:creationId xmlns:a16="http://schemas.microsoft.com/office/drawing/2014/main" id="{4F4DE1E4-9464-234E-261D-30FD2328E1B3}"/>
              </a:ext>
            </a:extLst>
          </p:cNvPr>
          <p:cNvSpPr txBox="1"/>
          <p:nvPr/>
        </p:nvSpPr>
        <p:spPr>
          <a:xfrm>
            <a:off x="97366" y="5499170"/>
            <a:ext cx="6096000" cy="369332"/>
          </a:xfrm>
          <a:prstGeom prst="rect">
            <a:avLst/>
          </a:prstGeom>
          <a:noFill/>
        </p:spPr>
        <p:txBody>
          <a:bodyPr wrap="square">
            <a:spAutoFit/>
          </a:bodyPr>
          <a:lstStyle/>
          <a:p>
            <a:r>
              <a:rPr lang="en-US" dirty="0">
                <a:hlinkClick r:id="rId3"/>
              </a:rPr>
              <a:t>https://en.wikipedia.org/wiki/Position-independent_code</a:t>
            </a:r>
            <a:r>
              <a:rPr lang="en-US" dirty="0"/>
              <a:t> </a:t>
            </a:r>
          </a:p>
        </p:txBody>
      </p:sp>
      <p:sp>
        <p:nvSpPr>
          <p:cNvPr id="13" name="TextBox 12">
            <a:extLst>
              <a:ext uri="{FF2B5EF4-FFF2-40B4-BE49-F238E27FC236}">
                <a16:creationId xmlns:a16="http://schemas.microsoft.com/office/drawing/2014/main" id="{1F492D13-C40F-B4D5-29BF-36E9993C85F5}"/>
              </a:ext>
            </a:extLst>
          </p:cNvPr>
          <p:cNvSpPr txBox="1"/>
          <p:nvPr/>
        </p:nvSpPr>
        <p:spPr>
          <a:xfrm>
            <a:off x="4897967" y="6381234"/>
            <a:ext cx="7196667" cy="369332"/>
          </a:xfrm>
          <a:prstGeom prst="rect">
            <a:avLst/>
          </a:prstGeom>
          <a:noFill/>
        </p:spPr>
        <p:txBody>
          <a:bodyPr wrap="square">
            <a:spAutoFit/>
          </a:bodyPr>
          <a:lstStyle/>
          <a:p>
            <a:r>
              <a:rPr lang="en-US" dirty="0">
                <a:hlinkClick r:id="rId7"/>
              </a:rPr>
              <a:t>https://www.redhat.com/en/blog/position-independent-executables-pie</a:t>
            </a:r>
            <a:r>
              <a:rPr lang="en-US" dirty="0"/>
              <a:t> </a:t>
            </a:r>
          </a:p>
        </p:txBody>
      </p:sp>
      <p:sp>
        <p:nvSpPr>
          <p:cNvPr id="15" name="TextBox 14">
            <a:extLst>
              <a:ext uri="{FF2B5EF4-FFF2-40B4-BE49-F238E27FC236}">
                <a16:creationId xmlns:a16="http://schemas.microsoft.com/office/drawing/2014/main" id="{D40FBD78-3B8B-A11C-CEEF-CB18462F588F}"/>
              </a:ext>
            </a:extLst>
          </p:cNvPr>
          <p:cNvSpPr txBox="1"/>
          <p:nvPr/>
        </p:nvSpPr>
        <p:spPr>
          <a:xfrm>
            <a:off x="5681133" y="5734903"/>
            <a:ext cx="6096000" cy="646331"/>
          </a:xfrm>
          <a:prstGeom prst="rect">
            <a:avLst/>
          </a:prstGeom>
          <a:noFill/>
        </p:spPr>
        <p:txBody>
          <a:bodyPr wrap="square">
            <a:spAutoFit/>
          </a:bodyPr>
          <a:lstStyle/>
          <a:p>
            <a:r>
              <a:rPr lang="en-US" dirty="0">
                <a:hlinkClick r:id="rId8"/>
              </a:rPr>
              <a:t>https://www.intel.com/content/www/us/en/docs/programmable/683620/current/procedure-linkage-table.html</a:t>
            </a:r>
            <a:r>
              <a:rPr lang="en-US" dirty="0"/>
              <a:t> </a:t>
            </a:r>
          </a:p>
        </p:txBody>
      </p:sp>
      <p:sp>
        <p:nvSpPr>
          <p:cNvPr id="17" name="TextBox 16">
            <a:extLst>
              <a:ext uri="{FF2B5EF4-FFF2-40B4-BE49-F238E27FC236}">
                <a16:creationId xmlns:a16="http://schemas.microsoft.com/office/drawing/2014/main" id="{029EC146-8D78-C306-28F4-F8AAD0077754}"/>
              </a:ext>
            </a:extLst>
          </p:cNvPr>
          <p:cNvSpPr txBox="1"/>
          <p:nvPr/>
        </p:nvSpPr>
        <p:spPr>
          <a:xfrm>
            <a:off x="6096000" y="5155372"/>
            <a:ext cx="6096000" cy="646331"/>
          </a:xfrm>
          <a:prstGeom prst="rect">
            <a:avLst/>
          </a:prstGeom>
          <a:noFill/>
        </p:spPr>
        <p:txBody>
          <a:bodyPr wrap="square">
            <a:spAutoFit/>
          </a:bodyPr>
          <a:lstStyle/>
          <a:p>
            <a:r>
              <a:rPr lang="en-US" dirty="0">
                <a:hlinkClick r:id="rId9"/>
              </a:rPr>
              <a:t>https://docs.oracle.com/cd/E23824_01/html/819-0690/chapter6-1235.html</a:t>
            </a:r>
            <a:r>
              <a:rPr lang="en-US" dirty="0"/>
              <a:t> </a:t>
            </a:r>
          </a:p>
        </p:txBody>
      </p:sp>
      <p:sp>
        <p:nvSpPr>
          <p:cNvPr id="6" name="TextBox 5">
            <a:extLst>
              <a:ext uri="{FF2B5EF4-FFF2-40B4-BE49-F238E27FC236}">
                <a16:creationId xmlns:a16="http://schemas.microsoft.com/office/drawing/2014/main" id="{56E9F461-5121-3706-EB7B-5497D3C0DCF8}"/>
              </a:ext>
            </a:extLst>
          </p:cNvPr>
          <p:cNvSpPr txBox="1"/>
          <p:nvPr/>
        </p:nvSpPr>
        <p:spPr>
          <a:xfrm>
            <a:off x="131233" y="5129838"/>
            <a:ext cx="6096000" cy="369332"/>
          </a:xfrm>
          <a:prstGeom prst="rect">
            <a:avLst/>
          </a:prstGeom>
          <a:noFill/>
        </p:spPr>
        <p:txBody>
          <a:bodyPr wrap="square">
            <a:spAutoFit/>
          </a:bodyPr>
          <a:lstStyle/>
          <a:p>
            <a:r>
              <a:rPr lang="en-US" dirty="0">
                <a:hlinkClick r:id="rId2"/>
              </a:rPr>
              <a:t>https://www.man7.org/linux/man-pages/man7/libc.7.html</a:t>
            </a:r>
            <a:r>
              <a:rPr lang="en-US" dirty="0"/>
              <a:t> </a:t>
            </a:r>
          </a:p>
        </p:txBody>
      </p:sp>
    </p:spTree>
    <p:extLst>
      <p:ext uri="{BB962C8B-B14F-4D97-AF65-F5344CB8AC3E}">
        <p14:creationId xmlns:p14="http://schemas.microsoft.com/office/powerpoint/2010/main" val="5185147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9B9EC-F14D-4FF7-9AAE-5752194C1B58}"/>
              </a:ext>
            </a:extLst>
          </p:cNvPr>
          <p:cNvSpPr>
            <a:spLocks noGrp="1"/>
          </p:cNvSpPr>
          <p:nvPr>
            <p:ph type="title"/>
          </p:nvPr>
        </p:nvSpPr>
        <p:spPr/>
        <p:txBody>
          <a:bodyPr/>
          <a:lstStyle/>
          <a:p>
            <a:r>
              <a:rPr lang="en-US" sz="4400" dirty="0">
                <a:effectLst/>
                <a:latin typeface="Calibri" panose="020F0502020204030204" pitchFamily="34" charset="0"/>
                <a:ea typeface="Calibri" panose="020F0502020204030204" pitchFamily="34" charset="0"/>
                <a:cs typeface="Times New Roman" panose="02020603050405020304" pitchFamily="18" charset="0"/>
              </a:rPr>
              <a:t>ASLR bypass (with Information Leak)</a:t>
            </a:r>
            <a:endParaRPr lang="en-US" dirty="0"/>
          </a:p>
        </p:txBody>
      </p:sp>
      <p:sp>
        <p:nvSpPr>
          <p:cNvPr id="3" name="Content Placeholder 2">
            <a:extLst>
              <a:ext uri="{FF2B5EF4-FFF2-40B4-BE49-F238E27FC236}">
                <a16:creationId xmlns:a16="http://schemas.microsoft.com/office/drawing/2014/main" id="{A4B6375A-43F0-0975-4A0E-A4FCD498E521}"/>
              </a:ext>
            </a:extLst>
          </p:cNvPr>
          <p:cNvSpPr>
            <a:spLocks noGrp="1"/>
          </p:cNvSpPr>
          <p:nvPr>
            <p:ph idx="1"/>
          </p:nvPr>
        </p:nvSpPr>
        <p:spPr>
          <a:xfrm>
            <a:off x="838200" y="1825625"/>
            <a:ext cx="10515600" cy="3093508"/>
          </a:xfrm>
        </p:spPr>
        <p:txBody>
          <a:bodyPr/>
          <a:lstStyle/>
          <a:p>
            <a:r>
              <a:rPr lang="en-US" dirty="0"/>
              <a:t>Combination of ROP Chain, Bypass of NX , and Defeat Stack Canary exploits</a:t>
            </a:r>
          </a:p>
        </p:txBody>
      </p:sp>
      <p:sp>
        <p:nvSpPr>
          <p:cNvPr id="4" name="TextBox 3">
            <a:extLst>
              <a:ext uri="{FF2B5EF4-FFF2-40B4-BE49-F238E27FC236}">
                <a16:creationId xmlns:a16="http://schemas.microsoft.com/office/drawing/2014/main" id="{4EF62E5A-7FEA-B70F-7893-0FBA2D09CF05}"/>
              </a:ext>
            </a:extLst>
          </p:cNvPr>
          <p:cNvSpPr txBox="1"/>
          <p:nvPr/>
        </p:nvSpPr>
        <p:spPr>
          <a:xfrm>
            <a:off x="8217327" y="6488668"/>
            <a:ext cx="3856140" cy="369332"/>
          </a:xfrm>
          <a:prstGeom prst="rect">
            <a:avLst/>
          </a:prstGeom>
          <a:noFill/>
        </p:spPr>
        <p:txBody>
          <a:bodyPr wrap="square" rtlCol="0">
            <a:spAutoFit/>
          </a:bodyPr>
          <a:lstStyle/>
          <a:p>
            <a:r>
              <a:rPr lang="en-US" dirty="0"/>
              <a:t>See also Grey Hat Hacking  p.228-230</a:t>
            </a:r>
          </a:p>
        </p:txBody>
      </p:sp>
      <p:sp>
        <p:nvSpPr>
          <p:cNvPr id="6" name="TextBox 5">
            <a:extLst>
              <a:ext uri="{FF2B5EF4-FFF2-40B4-BE49-F238E27FC236}">
                <a16:creationId xmlns:a16="http://schemas.microsoft.com/office/drawing/2014/main" id="{8EE647E6-8FCA-A900-3208-C77F61B99EE6}"/>
              </a:ext>
            </a:extLst>
          </p:cNvPr>
          <p:cNvSpPr txBox="1"/>
          <p:nvPr/>
        </p:nvSpPr>
        <p:spPr>
          <a:xfrm>
            <a:off x="118534" y="6414185"/>
            <a:ext cx="7670800" cy="369332"/>
          </a:xfrm>
          <a:prstGeom prst="rect">
            <a:avLst/>
          </a:prstGeom>
          <a:noFill/>
        </p:spPr>
        <p:txBody>
          <a:bodyPr wrap="square">
            <a:spAutoFit/>
          </a:bodyPr>
          <a:lstStyle/>
          <a:p>
            <a:r>
              <a:rPr lang="en-US" dirty="0">
                <a:hlinkClick r:id="rId2"/>
              </a:rPr>
              <a:t>https://github.com/GrayHatHacking/GHHv6/blob/main/ch11/exploit3.py</a:t>
            </a:r>
            <a:r>
              <a:rPr lang="en-US" dirty="0"/>
              <a:t> </a:t>
            </a:r>
          </a:p>
        </p:txBody>
      </p:sp>
      <p:sp>
        <p:nvSpPr>
          <p:cNvPr id="8" name="TextBox 7">
            <a:extLst>
              <a:ext uri="{FF2B5EF4-FFF2-40B4-BE49-F238E27FC236}">
                <a16:creationId xmlns:a16="http://schemas.microsoft.com/office/drawing/2014/main" id="{40B277BE-73C6-4181-083D-78AE94A0FA0B}"/>
              </a:ext>
            </a:extLst>
          </p:cNvPr>
          <p:cNvSpPr txBox="1"/>
          <p:nvPr/>
        </p:nvSpPr>
        <p:spPr>
          <a:xfrm>
            <a:off x="76199" y="6044853"/>
            <a:ext cx="7577667" cy="369332"/>
          </a:xfrm>
          <a:prstGeom prst="rect">
            <a:avLst/>
          </a:prstGeom>
          <a:noFill/>
        </p:spPr>
        <p:txBody>
          <a:bodyPr wrap="square">
            <a:spAutoFit/>
          </a:bodyPr>
          <a:lstStyle/>
          <a:p>
            <a:r>
              <a:rPr lang="en-US" dirty="0">
                <a:hlinkClick r:id="rId3"/>
              </a:rPr>
              <a:t>https://github.com/GrayHatHacking/GHHv6/blob/main/ch11/exploit3-v2.py</a:t>
            </a:r>
            <a:r>
              <a:rPr lang="en-US" dirty="0"/>
              <a:t> </a:t>
            </a:r>
          </a:p>
        </p:txBody>
      </p:sp>
      <p:sp>
        <p:nvSpPr>
          <p:cNvPr id="12" name="TextBox 11">
            <a:extLst>
              <a:ext uri="{FF2B5EF4-FFF2-40B4-BE49-F238E27FC236}">
                <a16:creationId xmlns:a16="http://schemas.microsoft.com/office/drawing/2014/main" id="{4834D95D-0BCD-0701-824C-F4762B7EEBDA}"/>
              </a:ext>
            </a:extLst>
          </p:cNvPr>
          <p:cNvSpPr txBox="1"/>
          <p:nvPr/>
        </p:nvSpPr>
        <p:spPr>
          <a:xfrm>
            <a:off x="76199" y="5711450"/>
            <a:ext cx="10921999" cy="369332"/>
          </a:xfrm>
          <a:prstGeom prst="rect">
            <a:avLst/>
          </a:prstGeom>
          <a:noFill/>
        </p:spPr>
        <p:txBody>
          <a:bodyPr wrap="square">
            <a:spAutoFit/>
          </a:bodyPr>
          <a:lstStyle/>
          <a:p>
            <a:r>
              <a:rPr lang="en-US" dirty="0">
                <a:hlinkClick r:id="rId4"/>
              </a:rPr>
              <a:t>https://www.fortinet.com/blog/threat-research/tutorial-of-arm-stack-overflow-exploit-defeating-aslr-with-ret2plt</a:t>
            </a:r>
            <a:r>
              <a:rPr lang="en-US" dirty="0"/>
              <a:t> </a:t>
            </a:r>
          </a:p>
        </p:txBody>
      </p:sp>
      <p:sp>
        <p:nvSpPr>
          <p:cNvPr id="14" name="TextBox 13">
            <a:extLst>
              <a:ext uri="{FF2B5EF4-FFF2-40B4-BE49-F238E27FC236}">
                <a16:creationId xmlns:a16="http://schemas.microsoft.com/office/drawing/2014/main" id="{31AFAC9A-8993-6800-3FE5-06626F1AC7B0}"/>
              </a:ext>
            </a:extLst>
          </p:cNvPr>
          <p:cNvSpPr txBox="1"/>
          <p:nvPr/>
        </p:nvSpPr>
        <p:spPr>
          <a:xfrm>
            <a:off x="76199" y="5379739"/>
            <a:ext cx="6095276" cy="369332"/>
          </a:xfrm>
          <a:prstGeom prst="rect">
            <a:avLst/>
          </a:prstGeom>
          <a:noFill/>
        </p:spPr>
        <p:txBody>
          <a:bodyPr wrap="square">
            <a:spAutoFit/>
          </a:bodyPr>
          <a:lstStyle/>
          <a:p>
            <a:r>
              <a:rPr lang="en-US" dirty="0">
                <a:hlinkClick r:id="rId5"/>
              </a:rPr>
              <a:t>https://www.man7.org/linux/man-pages/man2/mmap.2.html</a:t>
            </a:r>
            <a:r>
              <a:rPr lang="en-US" dirty="0"/>
              <a:t> </a:t>
            </a:r>
          </a:p>
        </p:txBody>
      </p:sp>
      <p:sp>
        <p:nvSpPr>
          <p:cNvPr id="15" name="Rectangle: Rounded Corners 14">
            <a:extLst>
              <a:ext uri="{FF2B5EF4-FFF2-40B4-BE49-F238E27FC236}">
                <a16:creationId xmlns:a16="http://schemas.microsoft.com/office/drawing/2014/main" id="{1D63ADFC-47C9-5510-9E85-1383D6701318}"/>
              </a:ext>
            </a:extLst>
          </p:cNvPr>
          <p:cNvSpPr/>
          <p:nvPr/>
        </p:nvSpPr>
        <p:spPr>
          <a:xfrm>
            <a:off x="630766" y="3388782"/>
            <a:ext cx="1858433" cy="723900"/>
          </a:xfrm>
          <a:prstGeom prst="roundRect">
            <a:avLst/>
          </a:prstGeom>
          <a:solidFill>
            <a:srgbClr val="FAFFDD"/>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Leak (get) Stack Canary (location)</a:t>
            </a:r>
          </a:p>
        </p:txBody>
      </p:sp>
      <p:sp>
        <p:nvSpPr>
          <p:cNvPr id="16" name="Rectangle: Rounded Corners 15">
            <a:extLst>
              <a:ext uri="{FF2B5EF4-FFF2-40B4-BE49-F238E27FC236}">
                <a16:creationId xmlns:a16="http://schemas.microsoft.com/office/drawing/2014/main" id="{87BE2BDB-3FC5-3DE5-3BBD-A337C8622A1F}"/>
              </a:ext>
            </a:extLst>
          </p:cNvPr>
          <p:cNvSpPr/>
          <p:nvPr/>
        </p:nvSpPr>
        <p:spPr>
          <a:xfrm>
            <a:off x="3123837" y="2813048"/>
            <a:ext cx="4288367" cy="1875367"/>
          </a:xfrm>
          <a:prstGeom prst="roundRect">
            <a:avLst/>
          </a:prstGeom>
          <a:solidFill>
            <a:srgbClr val="FAFFDD"/>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Build ROP chain that calls </a:t>
            </a:r>
            <a:r>
              <a:rPr lang="en-US" b="1" i="1" dirty="0"/>
              <a:t>write</a:t>
            </a:r>
            <a:r>
              <a:rPr lang="en-US" dirty="0"/>
              <a:t> PLT function with accept file descriptor (4)  (to get </a:t>
            </a:r>
            <a:r>
              <a:rPr lang="en-US" dirty="0" err="1"/>
              <a:t>write@plt</a:t>
            </a:r>
            <a:r>
              <a:rPr lang="en-US" dirty="0"/>
              <a:t> pointer) from client and  address of </a:t>
            </a:r>
            <a:r>
              <a:rPr lang="en-US" b="1" i="1" dirty="0"/>
              <a:t>write</a:t>
            </a:r>
            <a:r>
              <a:rPr lang="en-US" dirty="0"/>
              <a:t> GOT</a:t>
            </a:r>
          </a:p>
          <a:p>
            <a:pPr algn="ctr"/>
            <a:r>
              <a:rPr lang="en-US" dirty="0"/>
              <a:t>(get GOT entry for write in c code, jumps to </a:t>
            </a:r>
            <a:r>
              <a:rPr lang="en-US" dirty="0" err="1"/>
              <a:t>write@got</a:t>
            </a:r>
            <a:r>
              <a:rPr lang="en-US" dirty="0"/>
              <a:t> location) </a:t>
            </a:r>
          </a:p>
        </p:txBody>
      </p:sp>
      <p:sp>
        <p:nvSpPr>
          <p:cNvPr id="17" name="Rectangle: Rounded Corners 16">
            <a:extLst>
              <a:ext uri="{FF2B5EF4-FFF2-40B4-BE49-F238E27FC236}">
                <a16:creationId xmlns:a16="http://schemas.microsoft.com/office/drawing/2014/main" id="{AD8C7AC0-A5F3-6721-1414-C202122798FF}"/>
              </a:ext>
            </a:extLst>
          </p:cNvPr>
          <p:cNvSpPr/>
          <p:nvPr/>
        </p:nvSpPr>
        <p:spPr>
          <a:xfrm>
            <a:off x="8456082" y="2929466"/>
            <a:ext cx="2256367" cy="1642533"/>
          </a:xfrm>
          <a:prstGeom prst="roundRect">
            <a:avLst/>
          </a:prstGeom>
          <a:solidFill>
            <a:srgbClr val="FAFFDD"/>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t>Modify ROP chain to write (4,write@got) then calculate </a:t>
            </a:r>
            <a:r>
              <a:rPr lang="en-US" dirty="0" err="1"/>
              <a:t>libc</a:t>
            </a:r>
            <a:r>
              <a:rPr lang="en-US" dirty="0"/>
              <a:t> base in memory and use it to make a payload/hack</a:t>
            </a:r>
          </a:p>
        </p:txBody>
      </p:sp>
      <p:cxnSp>
        <p:nvCxnSpPr>
          <p:cNvPr id="19" name="Straight Arrow Connector 18">
            <a:extLst>
              <a:ext uri="{FF2B5EF4-FFF2-40B4-BE49-F238E27FC236}">
                <a16:creationId xmlns:a16="http://schemas.microsoft.com/office/drawing/2014/main" id="{62FC11B2-F3BE-3A8D-BE42-C47A04C30509}"/>
              </a:ext>
            </a:extLst>
          </p:cNvPr>
          <p:cNvCxnSpPr>
            <a:stCxn id="15" idx="3"/>
            <a:endCxn id="16" idx="1"/>
          </p:cNvCxnSpPr>
          <p:nvPr/>
        </p:nvCxnSpPr>
        <p:spPr>
          <a:xfrm>
            <a:off x="2489199" y="3750732"/>
            <a:ext cx="634638" cy="0"/>
          </a:xfrm>
          <a:prstGeom prst="straightConnector1">
            <a:avLst/>
          </a:prstGeom>
          <a:ln w="57150">
            <a:tailEnd type="triangle"/>
          </a:ln>
        </p:spPr>
        <p:style>
          <a:lnRef idx="2">
            <a:schemeClr val="dk1"/>
          </a:lnRef>
          <a:fillRef idx="1">
            <a:schemeClr val="lt1"/>
          </a:fillRef>
          <a:effectRef idx="0">
            <a:schemeClr val="dk1"/>
          </a:effectRef>
          <a:fontRef idx="minor">
            <a:schemeClr val="dk1"/>
          </a:fontRef>
        </p:style>
      </p:cxnSp>
      <p:cxnSp>
        <p:nvCxnSpPr>
          <p:cNvPr id="23" name="Straight Arrow Connector 22">
            <a:extLst>
              <a:ext uri="{FF2B5EF4-FFF2-40B4-BE49-F238E27FC236}">
                <a16:creationId xmlns:a16="http://schemas.microsoft.com/office/drawing/2014/main" id="{5DF92BDE-AAB2-9AFC-4F98-08BE99FA3B70}"/>
              </a:ext>
            </a:extLst>
          </p:cNvPr>
          <p:cNvCxnSpPr>
            <a:stCxn id="16" idx="3"/>
            <a:endCxn id="17" idx="1"/>
          </p:cNvCxnSpPr>
          <p:nvPr/>
        </p:nvCxnSpPr>
        <p:spPr>
          <a:xfrm>
            <a:off x="7412204" y="3750732"/>
            <a:ext cx="1043878" cy="1"/>
          </a:xfrm>
          <a:prstGeom prst="straightConnector1">
            <a:avLst/>
          </a:prstGeom>
          <a:ln w="57150">
            <a:tailEnd type="triangle"/>
          </a:ln>
        </p:spPr>
        <p:style>
          <a:lnRef idx="2">
            <a:schemeClr val="dk1"/>
          </a:lnRef>
          <a:fillRef idx="1">
            <a:schemeClr val="lt1"/>
          </a:fillRef>
          <a:effectRef idx="0">
            <a:schemeClr val="dk1"/>
          </a:effectRef>
          <a:fontRef idx="minor">
            <a:schemeClr val="dk1"/>
          </a:fontRef>
        </p:style>
      </p:cxnSp>
    </p:spTree>
    <p:extLst>
      <p:ext uri="{BB962C8B-B14F-4D97-AF65-F5344CB8AC3E}">
        <p14:creationId xmlns:p14="http://schemas.microsoft.com/office/powerpoint/2010/main" val="21836542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E410F-54AB-3AB4-BF2C-A1BA99E30338}"/>
              </a:ext>
            </a:extLst>
          </p:cNvPr>
          <p:cNvSpPr>
            <a:spLocks noGrp="1"/>
          </p:cNvSpPr>
          <p:nvPr>
            <p:ph type="title"/>
          </p:nvPr>
        </p:nvSpPr>
        <p:spPr/>
        <p:txBody>
          <a:bodyPr>
            <a:normAutofit/>
          </a:bodyPr>
          <a:lstStyle/>
          <a:p>
            <a:r>
              <a:rPr lang="en-US" dirty="0">
                <a:latin typeface="Calibri" panose="020F0502020204030204" pitchFamily="34" charset="0"/>
                <a:ea typeface="Calibri" panose="020F0502020204030204" pitchFamily="34" charset="0"/>
                <a:cs typeface="Times New Roman" panose="02020603050405020304" pitchFamily="18" charset="0"/>
              </a:rPr>
              <a:t>PIE (Position Independent Executables)/ PIC (Position-Independent Code)</a:t>
            </a:r>
          </a:p>
        </p:txBody>
      </p:sp>
      <p:sp>
        <p:nvSpPr>
          <p:cNvPr id="3" name="Content Placeholder 2">
            <a:extLst>
              <a:ext uri="{FF2B5EF4-FFF2-40B4-BE49-F238E27FC236}">
                <a16:creationId xmlns:a16="http://schemas.microsoft.com/office/drawing/2014/main" id="{A022FC19-0E3F-B69D-202A-475CC9D29E90}"/>
              </a:ext>
            </a:extLst>
          </p:cNvPr>
          <p:cNvSpPr>
            <a:spLocks noGrp="1"/>
          </p:cNvSpPr>
          <p:nvPr>
            <p:ph idx="1"/>
          </p:nvPr>
        </p:nvSpPr>
        <p:spPr>
          <a:xfrm>
            <a:off x="838200" y="1825625"/>
            <a:ext cx="10515600" cy="3643842"/>
          </a:xfrm>
        </p:spPr>
        <p:txBody>
          <a:bodyPr>
            <a:normAutofit fontScale="92500" lnSpcReduction="10000"/>
          </a:bodyPr>
          <a:lstStyle/>
          <a:p>
            <a:r>
              <a:rPr lang="en-US" dirty="0"/>
              <a:t>Code that operates properly regardless of where it is in memory</a:t>
            </a:r>
          </a:p>
          <a:p>
            <a:r>
              <a:rPr lang="en-US" dirty="0"/>
              <a:t> </a:t>
            </a:r>
            <a:r>
              <a:rPr lang="en-US" dirty="0">
                <a:solidFill>
                  <a:srgbClr val="151515"/>
                </a:solidFill>
                <a:latin typeface="RedHatText"/>
              </a:rPr>
              <a:t>“</a:t>
            </a:r>
            <a:r>
              <a:rPr lang="en-US" b="0" i="0" dirty="0">
                <a:solidFill>
                  <a:srgbClr val="151515"/>
                </a:solidFill>
                <a:effectLst/>
                <a:latin typeface="RedHatText"/>
              </a:rPr>
              <a:t>PIE binary and all of its dependencies are loaded into random locations within virtual memory </a:t>
            </a:r>
            <a:r>
              <a:rPr lang="en-US" b="1" i="0" dirty="0">
                <a:solidFill>
                  <a:srgbClr val="151515"/>
                </a:solidFill>
                <a:effectLst/>
                <a:highlight>
                  <a:srgbClr val="FFFF00"/>
                </a:highlight>
                <a:latin typeface="RedHatText"/>
              </a:rPr>
              <a:t>each time the application is executed</a:t>
            </a:r>
            <a:r>
              <a:rPr lang="en-US" b="0" i="0" dirty="0">
                <a:solidFill>
                  <a:srgbClr val="151515"/>
                </a:solidFill>
                <a:effectLst/>
                <a:latin typeface="RedHatText"/>
              </a:rPr>
              <a:t>.” (via </a:t>
            </a:r>
            <a:r>
              <a:rPr lang="en-US" b="0" i="0" dirty="0" err="1">
                <a:solidFill>
                  <a:srgbClr val="151515"/>
                </a:solidFill>
                <a:effectLst/>
                <a:latin typeface="RedHatText"/>
              </a:rPr>
              <a:t>Redhat</a:t>
            </a:r>
            <a:r>
              <a:rPr lang="en-US" b="0" i="0" dirty="0">
                <a:solidFill>
                  <a:srgbClr val="151515"/>
                </a:solidFill>
                <a:effectLst/>
                <a:latin typeface="RedHatText"/>
              </a:rPr>
              <a:t>) to prevent exploits</a:t>
            </a:r>
          </a:p>
          <a:p>
            <a:r>
              <a:rPr lang="en-US" dirty="0">
                <a:solidFill>
                  <a:srgbClr val="151515"/>
                </a:solidFill>
                <a:latin typeface="RedHatText"/>
              </a:rPr>
              <a:t>Addresses in code complied as PIE are RELATIVE versus absolute in dynamic compiled code</a:t>
            </a:r>
          </a:p>
          <a:p>
            <a:r>
              <a:rPr lang="en-US" b="0" i="0" dirty="0">
                <a:solidFill>
                  <a:srgbClr val="151515"/>
                </a:solidFill>
                <a:effectLst/>
                <a:latin typeface="RedHatText"/>
              </a:rPr>
              <a:t>Helps stop ROP attacks…hard to figure out where to return</a:t>
            </a:r>
            <a:r>
              <a:rPr lang="en-US" dirty="0">
                <a:solidFill>
                  <a:srgbClr val="151515"/>
                </a:solidFill>
                <a:latin typeface="RedHatText"/>
              </a:rPr>
              <a:t> and put code</a:t>
            </a:r>
          </a:p>
          <a:p>
            <a:r>
              <a:rPr lang="en-US" b="0" i="0" dirty="0" err="1">
                <a:solidFill>
                  <a:srgbClr val="151515"/>
                </a:solidFill>
                <a:effectLst/>
                <a:latin typeface="RedHatText"/>
              </a:rPr>
              <a:t>gcc</a:t>
            </a:r>
            <a:r>
              <a:rPr lang="en-US" b="0" i="0" dirty="0">
                <a:solidFill>
                  <a:srgbClr val="151515"/>
                </a:solidFill>
                <a:effectLst/>
                <a:latin typeface="RedHatText"/>
              </a:rPr>
              <a:t> -</a:t>
            </a:r>
            <a:r>
              <a:rPr lang="en-US" b="0" i="0" dirty="0" err="1">
                <a:solidFill>
                  <a:srgbClr val="151515"/>
                </a:solidFill>
                <a:effectLst/>
                <a:latin typeface="RedHatText"/>
              </a:rPr>
              <a:t>fstack</a:t>
            </a:r>
            <a:r>
              <a:rPr lang="en-US" b="0" i="0" dirty="0">
                <a:solidFill>
                  <a:srgbClr val="151515"/>
                </a:solidFill>
                <a:effectLst/>
                <a:latin typeface="RedHatText"/>
              </a:rPr>
              <a:t>-protector…</a:t>
            </a:r>
          </a:p>
          <a:p>
            <a:r>
              <a:rPr lang="en-US" b="1" dirty="0">
                <a:solidFill>
                  <a:srgbClr val="151515"/>
                </a:solidFill>
                <a:highlight>
                  <a:srgbClr val="FFFF00"/>
                </a:highlight>
                <a:latin typeface="RedHatText"/>
              </a:rPr>
              <a:t>In short, every time I run code, I have to re-find the gadgets</a:t>
            </a:r>
            <a:r>
              <a:rPr lang="en-US" dirty="0">
                <a:solidFill>
                  <a:srgbClr val="151515"/>
                </a:solidFill>
                <a:latin typeface="RedHatText"/>
              </a:rPr>
              <a:t>….</a:t>
            </a:r>
            <a:endParaRPr lang="en-US" b="0" i="0" dirty="0">
              <a:solidFill>
                <a:srgbClr val="151515"/>
              </a:solidFill>
              <a:effectLst/>
              <a:latin typeface="RedHatText"/>
            </a:endParaRPr>
          </a:p>
          <a:p>
            <a:endParaRPr lang="en-US" dirty="0"/>
          </a:p>
        </p:txBody>
      </p:sp>
      <p:sp>
        <p:nvSpPr>
          <p:cNvPr id="5" name="TextBox 4">
            <a:extLst>
              <a:ext uri="{FF2B5EF4-FFF2-40B4-BE49-F238E27FC236}">
                <a16:creationId xmlns:a16="http://schemas.microsoft.com/office/drawing/2014/main" id="{070DFA81-2E5B-3EB6-465C-63A84D399254}"/>
              </a:ext>
            </a:extLst>
          </p:cNvPr>
          <p:cNvSpPr txBox="1"/>
          <p:nvPr/>
        </p:nvSpPr>
        <p:spPr>
          <a:xfrm>
            <a:off x="0" y="6221569"/>
            <a:ext cx="7315200" cy="369332"/>
          </a:xfrm>
          <a:prstGeom prst="rect">
            <a:avLst/>
          </a:prstGeom>
          <a:noFill/>
        </p:spPr>
        <p:txBody>
          <a:bodyPr wrap="square">
            <a:spAutoFit/>
          </a:bodyPr>
          <a:lstStyle/>
          <a:p>
            <a:r>
              <a:rPr lang="en-US" dirty="0">
                <a:hlinkClick r:id="rId2"/>
              </a:rPr>
              <a:t>https://www.redhat.com/en/blog/position-independent-executables-pie</a:t>
            </a:r>
            <a:r>
              <a:rPr lang="en-US" dirty="0"/>
              <a:t> </a:t>
            </a:r>
          </a:p>
        </p:txBody>
      </p:sp>
      <p:sp>
        <p:nvSpPr>
          <p:cNvPr id="7" name="TextBox 6">
            <a:extLst>
              <a:ext uri="{FF2B5EF4-FFF2-40B4-BE49-F238E27FC236}">
                <a16:creationId xmlns:a16="http://schemas.microsoft.com/office/drawing/2014/main" id="{5DD7E06C-6A72-D4C4-BCF7-C9048A5DB8AA}"/>
              </a:ext>
            </a:extLst>
          </p:cNvPr>
          <p:cNvSpPr txBox="1"/>
          <p:nvPr/>
        </p:nvSpPr>
        <p:spPr>
          <a:xfrm>
            <a:off x="0" y="6450841"/>
            <a:ext cx="12026899" cy="369332"/>
          </a:xfrm>
          <a:prstGeom prst="rect">
            <a:avLst/>
          </a:prstGeom>
          <a:noFill/>
        </p:spPr>
        <p:txBody>
          <a:bodyPr wrap="square">
            <a:spAutoFit/>
          </a:bodyPr>
          <a:lstStyle/>
          <a:p>
            <a:r>
              <a:rPr lang="en-US" dirty="0">
                <a:hlinkClick r:id="rId3"/>
              </a:rPr>
              <a:t>https://stackoverflow.com/questions/2463150/what-is-the-fpie-option-for-position-independent-executables-in-gcc-and-ld</a:t>
            </a:r>
            <a:r>
              <a:rPr lang="en-US" dirty="0"/>
              <a:t> </a:t>
            </a:r>
          </a:p>
        </p:txBody>
      </p:sp>
      <p:sp>
        <p:nvSpPr>
          <p:cNvPr id="9" name="TextBox 8">
            <a:extLst>
              <a:ext uri="{FF2B5EF4-FFF2-40B4-BE49-F238E27FC236}">
                <a16:creationId xmlns:a16="http://schemas.microsoft.com/office/drawing/2014/main" id="{7DAAE186-2CC8-3D2E-77F6-5499B4CB6F0D}"/>
              </a:ext>
            </a:extLst>
          </p:cNvPr>
          <p:cNvSpPr txBox="1"/>
          <p:nvPr/>
        </p:nvSpPr>
        <p:spPr>
          <a:xfrm>
            <a:off x="0" y="5944570"/>
            <a:ext cx="6119282" cy="369332"/>
          </a:xfrm>
          <a:prstGeom prst="rect">
            <a:avLst/>
          </a:prstGeom>
          <a:noFill/>
        </p:spPr>
        <p:txBody>
          <a:bodyPr wrap="square">
            <a:spAutoFit/>
          </a:bodyPr>
          <a:lstStyle/>
          <a:p>
            <a:r>
              <a:rPr lang="en-US" dirty="0">
                <a:hlinkClick r:id="rId4"/>
              </a:rPr>
              <a:t>https://en.wikipedia.org/wiki/Position-independent_code</a:t>
            </a:r>
            <a:r>
              <a:rPr lang="en-US" dirty="0"/>
              <a:t> </a:t>
            </a:r>
          </a:p>
        </p:txBody>
      </p:sp>
      <p:sp>
        <p:nvSpPr>
          <p:cNvPr id="6" name="TextBox 5">
            <a:extLst>
              <a:ext uri="{FF2B5EF4-FFF2-40B4-BE49-F238E27FC236}">
                <a16:creationId xmlns:a16="http://schemas.microsoft.com/office/drawing/2014/main" id="{F477F880-C0C3-7C14-3B98-9412F40C6C6B}"/>
              </a:ext>
            </a:extLst>
          </p:cNvPr>
          <p:cNvSpPr txBox="1"/>
          <p:nvPr/>
        </p:nvSpPr>
        <p:spPr>
          <a:xfrm>
            <a:off x="104775" y="5552935"/>
            <a:ext cx="9013824" cy="369332"/>
          </a:xfrm>
          <a:prstGeom prst="rect">
            <a:avLst/>
          </a:prstGeom>
          <a:noFill/>
        </p:spPr>
        <p:txBody>
          <a:bodyPr wrap="square">
            <a:spAutoFit/>
          </a:bodyPr>
          <a:lstStyle/>
          <a:p>
            <a:r>
              <a:rPr lang="en-US" dirty="0">
                <a:hlinkClick r:id="rId5"/>
              </a:rPr>
              <a:t>https://inst.eecs.berkeley.edu/~cs164/fa11/ia32-refs/ia32-chapter-seven.pdf</a:t>
            </a:r>
            <a:r>
              <a:rPr lang="en-US" dirty="0"/>
              <a:t> </a:t>
            </a:r>
          </a:p>
        </p:txBody>
      </p:sp>
    </p:spTree>
    <p:extLst>
      <p:ext uri="{BB962C8B-B14F-4D97-AF65-F5344CB8AC3E}">
        <p14:creationId xmlns:p14="http://schemas.microsoft.com/office/powerpoint/2010/main" val="25036004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B46AB-2603-B1CB-AF9C-258305AE1A4B}"/>
              </a:ext>
            </a:extLst>
          </p:cNvPr>
          <p:cNvSpPr>
            <a:spLocks noGrp="1"/>
          </p:cNvSpPr>
          <p:nvPr>
            <p:ph type="title"/>
          </p:nvPr>
        </p:nvSpPr>
        <p:spPr/>
        <p:txBody>
          <a:bodyPr/>
          <a:lstStyle/>
          <a:p>
            <a:r>
              <a:rPr lang="en-US" dirty="0"/>
              <a:t>PIE bypass with Information Leak</a:t>
            </a:r>
          </a:p>
        </p:txBody>
      </p:sp>
      <p:sp>
        <p:nvSpPr>
          <p:cNvPr id="3" name="Content Placeholder 2">
            <a:extLst>
              <a:ext uri="{FF2B5EF4-FFF2-40B4-BE49-F238E27FC236}">
                <a16:creationId xmlns:a16="http://schemas.microsoft.com/office/drawing/2014/main" id="{3BF599EE-281B-C70C-F1BF-3C3DD83C8486}"/>
              </a:ext>
            </a:extLst>
          </p:cNvPr>
          <p:cNvSpPr>
            <a:spLocks noGrp="1"/>
          </p:cNvSpPr>
          <p:nvPr>
            <p:ph idx="1"/>
          </p:nvPr>
        </p:nvSpPr>
        <p:spPr>
          <a:xfrm>
            <a:off x="794997" y="1440094"/>
            <a:ext cx="10515600" cy="807166"/>
          </a:xfrm>
        </p:spPr>
        <p:txBody>
          <a:bodyPr>
            <a:normAutofit lnSpcReduction="10000"/>
          </a:bodyPr>
          <a:lstStyle/>
          <a:p>
            <a:r>
              <a:rPr lang="en-US" dirty="0"/>
              <a:t>PIE bypass works by finding the RELATIVE values of key pointers, then exploit the calculated locations given initial base values</a:t>
            </a:r>
          </a:p>
        </p:txBody>
      </p:sp>
      <p:sp>
        <p:nvSpPr>
          <p:cNvPr id="4" name="TextBox 3">
            <a:extLst>
              <a:ext uri="{FF2B5EF4-FFF2-40B4-BE49-F238E27FC236}">
                <a16:creationId xmlns:a16="http://schemas.microsoft.com/office/drawing/2014/main" id="{C2464CB4-9F96-7073-7924-EFCD6C373524}"/>
              </a:ext>
            </a:extLst>
          </p:cNvPr>
          <p:cNvSpPr txBox="1"/>
          <p:nvPr/>
        </p:nvSpPr>
        <p:spPr>
          <a:xfrm>
            <a:off x="8499254" y="6313452"/>
            <a:ext cx="3692746" cy="369332"/>
          </a:xfrm>
          <a:prstGeom prst="rect">
            <a:avLst/>
          </a:prstGeom>
          <a:noFill/>
        </p:spPr>
        <p:txBody>
          <a:bodyPr wrap="square" rtlCol="0">
            <a:spAutoFit/>
          </a:bodyPr>
          <a:lstStyle/>
          <a:p>
            <a:r>
              <a:rPr lang="en-US" dirty="0"/>
              <a:t>see also Grey Hat Hacking  p.230-232</a:t>
            </a:r>
          </a:p>
        </p:txBody>
      </p:sp>
      <p:sp>
        <p:nvSpPr>
          <p:cNvPr id="6" name="TextBox 5">
            <a:extLst>
              <a:ext uri="{FF2B5EF4-FFF2-40B4-BE49-F238E27FC236}">
                <a16:creationId xmlns:a16="http://schemas.microsoft.com/office/drawing/2014/main" id="{CE89F231-BD2D-2AF9-C0C6-672354C25989}"/>
              </a:ext>
            </a:extLst>
          </p:cNvPr>
          <p:cNvSpPr txBox="1"/>
          <p:nvPr/>
        </p:nvSpPr>
        <p:spPr>
          <a:xfrm>
            <a:off x="16933" y="6485467"/>
            <a:ext cx="8428567" cy="369332"/>
          </a:xfrm>
          <a:prstGeom prst="rect">
            <a:avLst/>
          </a:prstGeom>
          <a:noFill/>
        </p:spPr>
        <p:txBody>
          <a:bodyPr wrap="square">
            <a:spAutoFit/>
          </a:bodyPr>
          <a:lstStyle/>
          <a:p>
            <a:r>
              <a:rPr lang="en-US" dirty="0">
                <a:hlinkClick r:id="rId2"/>
              </a:rPr>
              <a:t>https://github.com/ir0nstone/pwn-notes/blob/master/types/stack/pie/pie-bypass.md</a:t>
            </a:r>
            <a:r>
              <a:rPr lang="en-US" dirty="0"/>
              <a:t> </a:t>
            </a:r>
          </a:p>
        </p:txBody>
      </p:sp>
      <p:sp>
        <p:nvSpPr>
          <p:cNvPr id="8" name="TextBox 7">
            <a:extLst>
              <a:ext uri="{FF2B5EF4-FFF2-40B4-BE49-F238E27FC236}">
                <a16:creationId xmlns:a16="http://schemas.microsoft.com/office/drawing/2014/main" id="{F225E88D-516A-1F0E-82E7-E66BFAB008E7}"/>
              </a:ext>
            </a:extLst>
          </p:cNvPr>
          <p:cNvSpPr txBox="1"/>
          <p:nvPr/>
        </p:nvSpPr>
        <p:spPr>
          <a:xfrm>
            <a:off x="16933" y="6116135"/>
            <a:ext cx="7210425" cy="369332"/>
          </a:xfrm>
          <a:prstGeom prst="rect">
            <a:avLst/>
          </a:prstGeom>
          <a:noFill/>
        </p:spPr>
        <p:txBody>
          <a:bodyPr wrap="square">
            <a:spAutoFit/>
          </a:bodyPr>
          <a:lstStyle/>
          <a:p>
            <a:r>
              <a:rPr lang="en-US" dirty="0">
                <a:hlinkClick r:id="rId3"/>
              </a:rPr>
              <a:t>https://github.com/GrayHatHacking/GHHv6/blob/main/ch11/exploit4.py</a:t>
            </a:r>
            <a:r>
              <a:rPr lang="en-US" dirty="0"/>
              <a:t> </a:t>
            </a:r>
          </a:p>
        </p:txBody>
      </p:sp>
      <p:sp>
        <p:nvSpPr>
          <p:cNvPr id="10" name="TextBox 9">
            <a:extLst>
              <a:ext uri="{FF2B5EF4-FFF2-40B4-BE49-F238E27FC236}">
                <a16:creationId xmlns:a16="http://schemas.microsoft.com/office/drawing/2014/main" id="{CA611C36-7FE2-9244-4809-62A67332BC22}"/>
              </a:ext>
            </a:extLst>
          </p:cNvPr>
          <p:cNvSpPr txBox="1"/>
          <p:nvPr/>
        </p:nvSpPr>
        <p:spPr>
          <a:xfrm>
            <a:off x="0" y="5835650"/>
            <a:ext cx="7155392" cy="369332"/>
          </a:xfrm>
          <a:prstGeom prst="rect">
            <a:avLst/>
          </a:prstGeom>
          <a:noFill/>
        </p:spPr>
        <p:txBody>
          <a:bodyPr wrap="square">
            <a:spAutoFit/>
          </a:bodyPr>
          <a:lstStyle/>
          <a:p>
            <a:r>
              <a:rPr lang="en-US" dirty="0">
                <a:hlinkClick r:id="rId4"/>
              </a:rPr>
              <a:t>https://github.com/GrayHatHacking/GHHv6/blob/main/ch11/exploit3.py</a:t>
            </a:r>
            <a:r>
              <a:rPr lang="en-US" dirty="0"/>
              <a:t> </a:t>
            </a:r>
          </a:p>
        </p:txBody>
      </p:sp>
      <p:sp>
        <p:nvSpPr>
          <p:cNvPr id="11" name="Rectangle: Rounded Corners 10">
            <a:extLst>
              <a:ext uri="{FF2B5EF4-FFF2-40B4-BE49-F238E27FC236}">
                <a16:creationId xmlns:a16="http://schemas.microsoft.com/office/drawing/2014/main" id="{1060ECC5-4DB7-8888-7B91-BBD207B40D62}"/>
              </a:ext>
            </a:extLst>
          </p:cNvPr>
          <p:cNvSpPr/>
          <p:nvPr/>
        </p:nvSpPr>
        <p:spPr>
          <a:xfrm>
            <a:off x="643470" y="3202658"/>
            <a:ext cx="2133598" cy="19642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Get address of stack canary, Saved Frame Pointer (SFP) , RIP (64-bit program counter)</a:t>
            </a:r>
          </a:p>
          <a:p>
            <a:pPr algn="ctr"/>
            <a:r>
              <a:rPr lang="en-US" dirty="0"/>
              <a:t>(</a:t>
            </a:r>
            <a:r>
              <a:rPr lang="en-US" dirty="0" err="1"/>
              <a:t>leak_base</a:t>
            </a:r>
            <a:r>
              <a:rPr lang="en-US" dirty="0"/>
              <a:t>)</a:t>
            </a:r>
          </a:p>
        </p:txBody>
      </p:sp>
      <p:sp>
        <p:nvSpPr>
          <p:cNvPr id="12" name="Rectangle: Rounded Corners 11">
            <a:extLst>
              <a:ext uri="{FF2B5EF4-FFF2-40B4-BE49-F238E27FC236}">
                <a16:creationId xmlns:a16="http://schemas.microsoft.com/office/drawing/2014/main" id="{9101EEA1-3D53-97D1-1BBC-B46F16A8F9D5}"/>
              </a:ext>
            </a:extLst>
          </p:cNvPr>
          <p:cNvSpPr/>
          <p:nvPr/>
        </p:nvSpPr>
        <p:spPr>
          <a:xfrm>
            <a:off x="4724401" y="3471642"/>
            <a:ext cx="2133598" cy="14262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Find program’s base by subtracting (leaked) RIP from Distance to Program Base</a:t>
            </a:r>
          </a:p>
        </p:txBody>
      </p:sp>
      <p:sp>
        <p:nvSpPr>
          <p:cNvPr id="13" name="Rectangle: Rounded Corners 12">
            <a:extLst>
              <a:ext uri="{FF2B5EF4-FFF2-40B4-BE49-F238E27FC236}">
                <a16:creationId xmlns:a16="http://schemas.microsoft.com/office/drawing/2014/main" id="{F5FCA83B-9857-8225-645B-2E3371E2C3C7}"/>
              </a:ext>
            </a:extLst>
          </p:cNvPr>
          <p:cNvSpPr/>
          <p:nvPr/>
        </p:nvSpPr>
        <p:spPr>
          <a:xfrm>
            <a:off x="8331200" y="3506178"/>
            <a:ext cx="2620433" cy="13246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result (program base address) to ELF</a:t>
            </a:r>
            <a:r>
              <a:rPr lang="en-US" dirty="0">
                <a:sym typeface="Wingdings" panose="05000000000000000000" pitchFamily="2" charset="2"/>
              </a:rPr>
              <a:t>(</a:t>
            </a:r>
            <a:r>
              <a:rPr lang="en-US" dirty="0"/>
              <a:t>base) address</a:t>
            </a:r>
          </a:p>
          <a:p>
            <a:pPr algn="ctr"/>
            <a:r>
              <a:rPr lang="en-US" dirty="0"/>
              <a:t>(relative addresses)</a:t>
            </a:r>
          </a:p>
        </p:txBody>
      </p:sp>
      <p:sp>
        <p:nvSpPr>
          <p:cNvPr id="15" name="TextBox 14">
            <a:extLst>
              <a:ext uri="{FF2B5EF4-FFF2-40B4-BE49-F238E27FC236}">
                <a16:creationId xmlns:a16="http://schemas.microsoft.com/office/drawing/2014/main" id="{C40C9445-3701-8CBE-C146-79850B4B2877}"/>
              </a:ext>
            </a:extLst>
          </p:cNvPr>
          <p:cNvSpPr txBox="1"/>
          <p:nvPr/>
        </p:nvSpPr>
        <p:spPr>
          <a:xfrm>
            <a:off x="0" y="5533638"/>
            <a:ext cx="8946092" cy="369332"/>
          </a:xfrm>
          <a:prstGeom prst="rect">
            <a:avLst/>
          </a:prstGeom>
          <a:noFill/>
        </p:spPr>
        <p:txBody>
          <a:bodyPr wrap="square">
            <a:spAutoFit/>
          </a:bodyPr>
          <a:lstStyle/>
          <a:p>
            <a:r>
              <a:rPr lang="en-US" dirty="0">
                <a:hlinkClick r:id="rId5"/>
              </a:rPr>
              <a:t>https://stackoverflow.com/questions/27429026/understanding-how-eip-rip-register-works</a:t>
            </a:r>
            <a:r>
              <a:rPr lang="en-US" dirty="0"/>
              <a:t> </a:t>
            </a:r>
          </a:p>
        </p:txBody>
      </p:sp>
      <p:cxnSp>
        <p:nvCxnSpPr>
          <p:cNvPr id="17" name="Straight Arrow Connector 16">
            <a:extLst>
              <a:ext uri="{FF2B5EF4-FFF2-40B4-BE49-F238E27FC236}">
                <a16:creationId xmlns:a16="http://schemas.microsoft.com/office/drawing/2014/main" id="{3207DDCE-BABB-459E-6697-0DDE95EB97E6}"/>
              </a:ext>
            </a:extLst>
          </p:cNvPr>
          <p:cNvCxnSpPr>
            <a:stCxn id="11" idx="3"/>
            <a:endCxn id="12" idx="1"/>
          </p:cNvCxnSpPr>
          <p:nvPr/>
        </p:nvCxnSpPr>
        <p:spPr>
          <a:xfrm flipV="1">
            <a:off x="2777068" y="4184791"/>
            <a:ext cx="1947333"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65308F3E-9886-93C5-C6A6-B29E3998BBD0}"/>
              </a:ext>
            </a:extLst>
          </p:cNvPr>
          <p:cNvCxnSpPr>
            <a:cxnSpLocks/>
            <a:stCxn id="12" idx="3"/>
            <a:endCxn id="13" idx="1"/>
          </p:cNvCxnSpPr>
          <p:nvPr/>
        </p:nvCxnSpPr>
        <p:spPr>
          <a:xfrm flipV="1">
            <a:off x="6857999" y="4168507"/>
            <a:ext cx="1473201" cy="1628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4826BAF6-1A5B-818E-6173-0DDD82892EF5}"/>
              </a:ext>
            </a:extLst>
          </p:cNvPr>
          <p:cNvSpPr txBox="1"/>
          <p:nvPr/>
        </p:nvSpPr>
        <p:spPr>
          <a:xfrm>
            <a:off x="794997" y="2174664"/>
            <a:ext cx="10664636" cy="1015663"/>
          </a:xfrm>
          <a:prstGeom prst="rect">
            <a:avLst/>
          </a:prstGeom>
          <a:noFill/>
        </p:spPr>
        <p:txBody>
          <a:bodyPr wrap="square">
            <a:spAutoFit/>
          </a:bodyPr>
          <a:lstStyle/>
          <a:p>
            <a:pPr algn="l">
              <a:buFont typeface="Arial" panose="020B0604020202020204" pitchFamily="34" charset="0"/>
              <a:buChar char="•"/>
            </a:pPr>
            <a:r>
              <a:rPr lang="en-US" sz="2000" b="0" i="0" dirty="0">
                <a:solidFill>
                  <a:srgbClr val="202122"/>
                </a:solidFill>
                <a:effectLst/>
                <a:latin typeface="Arial" panose="020B0604020202020204" pitchFamily="34" charset="0"/>
              </a:rPr>
              <a:t>Via Wiki x86:</a:t>
            </a:r>
          </a:p>
          <a:p>
            <a:pPr algn="l">
              <a:buFont typeface="Arial" panose="020B0604020202020204" pitchFamily="34" charset="0"/>
              <a:buChar char="•"/>
            </a:pPr>
            <a:r>
              <a:rPr lang="en-US" sz="2000" b="0" i="0" dirty="0">
                <a:solidFill>
                  <a:srgbClr val="202122"/>
                </a:solidFill>
                <a:effectLst/>
                <a:latin typeface="Arial" panose="020B0604020202020204" pitchFamily="34" charset="0"/>
              </a:rPr>
              <a:t>BP/EBP/RBP: Stack base pointer for holding the address of the current </a:t>
            </a:r>
            <a:r>
              <a:rPr lang="en-US" sz="2000" b="0" i="0" u="none" strike="noStrike" dirty="0">
                <a:solidFill>
                  <a:srgbClr val="0645AD"/>
                </a:solidFill>
                <a:effectLst/>
                <a:latin typeface="Arial" panose="020B0604020202020204" pitchFamily="34" charset="0"/>
                <a:hlinkClick r:id="rId6" tooltip="Stack frame"/>
              </a:rPr>
              <a:t>stack frame</a:t>
            </a:r>
            <a:r>
              <a:rPr lang="en-US" sz="2000" b="0" i="0" dirty="0">
                <a:solidFill>
                  <a:srgbClr val="202122"/>
                </a:solidFill>
                <a:effectLst/>
                <a:latin typeface="Arial" panose="020B0604020202020204" pitchFamily="34" charset="0"/>
              </a:rPr>
              <a:t>.</a:t>
            </a:r>
          </a:p>
          <a:p>
            <a:pPr>
              <a:buFont typeface="Arial" panose="020B0604020202020204" pitchFamily="34" charset="0"/>
              <a:buChar char="•"/>
            </a:pPr>
            <a:r>
              <a:rPr lang="en-US" sz="2000" b="0" i="0" dirty="0">
                <a:solidFill>
                  <a:srgbClr val="202122"/>
                </a:solidFill>
                <a:effectLst/>
                <a:latin typeface="Arial" panose="020B0604020202020204" pitchFamily="34" charset="0"/>
              </a:rPr>
              <a:t>IP/EIP/RIP: Instruction pointer. Holds the </a:t>
            </a:r>
            <a:r>
              <a:rPr lang="en-US" sz="2000" b="0" i="0" u="none" strike="noStrike" dirty="0">
                <a:solidFill>
                  <a:srgbClr val="0645AD"/>
                </a:solidFill>
                <a:effectLst/>
                <a:latin typeface="Arial" panose="020B0604020202020204" pitchFamily="34" charset="0"/>
                <a:hlinkClick r:id="rId7" tooltip="Program counter"/>
              </a:rPr>
              <a:t>program counter</a:t>
            </a:r>
            <a:r>
              <a:rPr lang="en-US" sz="2000" b="0" i="0" dirty="0">
                <a:solidFill>
                  <a:srgbClr val="202122"/>
                </a:solidFill>
                <a:effectLst/>
                <a:latin typeface="Arial" panose="020B0604020202020204" pitchFamily="34" charset="0"/>
              </a:rPr>
              <a:t>, the address of next instruction</a:t>
            </a:r>
          </a:p>
        </p:txBody>
      </p:sp>
      <p:sp>
        <p:nvSpPr>
          <p:cNvPr id="35" name="TextBox 34">
            <a:extLst>
              <a:ext uri="{FF2B5EF4-FFF2-40B4-BE49-F238E27FC236}">
                <a16:creationId xmlns:a16="http://schemas.microsoft.com/office/drawing/2014/main" id="{875658FA-B530-E28A-12B9-CFD53AD03FAB}"/>
              </a:ext>
            </a:extLst>
          </p:cNvPr>
          <p:cNvSpPr txBox="1"/>
          <p:nvPr/>
        </p:nvSpPr>
        <p:spPr>
          <a:xfrm>
            <a:off x="0" y="5281652"/>
            <a:ext cx="10079566" cy="369332"/>
          </a:xfrm>
          <a:prstGeom prst="rect">
            <a:avLst/>
          </a:prstGeom>
          <a:noFill/>
        </p:spPr>
        <p:txBody>
          <a:bodyPr wrap="square">
            <a:spAutoFit/>
          </a:bodyPr>
          <a:lstStyle/>
          <a:p>
            <a:r>
              <a:rPr lang="en-US" dirty="0">
                <a:hlinkClick r:id="rId8"/>
              </a:rPr>
              <a:t>https://stackoverflow.com/questions/45112182/why-is-saved-frame-pointer-present-in-a-stack-frame</a:t>
            </a:r>
            <a:r>
              <a:rPr lang="en-US" dirty="0"/>
              <a:t> </a:t>
            </a:r>
          </a:p>
        </p:txBody>
      </p:sp>
    </p:spTree>
    <p:extLst>
      <p:ext uri="{BB962C8B-B14F-4D97-AF65-F5344CB8AC3E}">
        <p14:creationId xmlns:p14="http://schemas.microsoft.com/office/powerpoint/2010/main" val="26321879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5C301-387E-3208-C0E3-31867A489AA9}"/>
              </a:ext>
            </a:extLst>
          </p:cNvPr>
          <p:cNvSpPr>
            <a:spLocks noGrp="1"/>
          </p:cNvSpPr>
          <p:nvPr>
            <p:ph type="title"/>
          </p:nvPr>
        </p:nvSpPr>
        <p:spPr>
          <a:xfrm>
            <a:off x="194387" y="85207"/>
            <a:ext cx="10515600" cy="488579"/>
          </a:xfrm>
        </p:spPr>
        <p:txBody>
          <a:bodyPr>
            <a:normAutofit fontScale="90000"/>
          </a:bodyPr>
          <a:lstStyle/>
          <a:p>
            <a:r>
              <a:rPr lang="en-US" dirty="0"/>
              <a:t>Stack Overflow from User--Ring 3…in 1 slide</a:t>
            </a:r>
          </a:p>
        </p:txBody>
      </p:sp>
      <p:sp>
        <p:nvSpPr>
          <p:cNvPr id="4" name="Rectangle: Rounded Corners 3">
            <a:extLst>
              <a:ext uri="{FF2B5EF4-FFF2-40B4-BE49-F238E27FC236}">
                <a16:creationId xmlns:a16="http://schemas.microsoft.com/office/drawing/2014/main" id="{43B1B3B1-1011-1FC7-C1D9-9E49FF8CAB62}"/>
              </a:ext>
            </a:extLst>
          </p:cNvPr>
          <p:cNvSpPr/>
          <p:nvPr/>
        </p:nvSpPr>
        <p:spPr>
          <a:xfrm>
            <a:off x="363894" y="721701"/>
            <a:ext cx="1763486" cy="1129671"/>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Vulnerable program is written, compiled</a:t>
            </a:r>
          </a:p>
        </p:txBody>
      </p:sp>
      <p:sp>
        <p:nvSpPr>
          <p:cNvPr id="5" name="Rectangle: Rounded Corners 4">
            <a:extLst>
              <a:ext uri="{FF2B5EF4-FFF2-40B4-BE49-F238E27FC236}">
                <a16:creationId xmlns:a16="http://schemas.microsoft.com/office/drawing/2014/main" id="{1DE2813D-E4CB-6515-E41C-C99433A8DAF3}"/>
              </a:ext>
            </a:extLst>
          </p:cNvPr>
          <p:cNvSpPr/>
          <p:nvPr/>
        </p:nvSpPr>
        <p:spPr>
          <a:xfrm>
            <a:off x="2315539" y="579310"/>
            <a:ext cx="1763486" cy="1414453"/>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Compiler warnings ignored, program is fielded</a:t>
            </a:r>
          </a:p>
        </p:txBody>
      </p:sp>
      <p:sp>
        <p:nvSpPr>
          <p:cNvPr id="7" name="Rectangle: Rounded Corners 6">
            <a:extLst>
              <a:ext uri="{FF2B5EF4-FFF2-40B4-BE49-F238E27FC236}">
                <a16:creationId xmlns:a16="http://schemas.microsoft.com/office/drawing/2014/main" id="{FB07370A-0177-118C-5723-D9BFE2E08081}"/>
              </a:ext>
            </a:extLst>
          </p:cNvPr>
          <p:cNvSpPr/>
          <p:nvPr/>
        </p:nvSpPr>
        <p:spPr>
          <a:xfrm>
            <a:off x="4267184" y="696352"/>
            <a:ext cx="2394095" cy="1180368"/>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Vulnerability that allows buffer overflow discovered, likely a CWE/CVE</a:t>
            </a:r>
          </a:p>
        </p:txBody>
      </p:sp>
      <p:sp>
        <p:nvSpPr>
          <p:cNvPr id="8" name="Rectangle: Rounded Corners 7">
            <a:extLst>
              <a:ext uri="{FF2B5EF4-FFF2-40B4-BE49-F238E27FC236}">
                <a16:creationId xmlns:a16="http://schemas.microsoft.com/office/drawing/2014/main" id="{6F15BD5F-9912-B48A-E35E-88CB2E7D4AAA}"/>
              </a:ext>
            </a:extLst>
          </p:cNvPr>
          <p:cNvSpPr/>
          <p:nvPr/>
        </p:nvSpPr>
        <p:spPr>
          <a:xfrm>
            <a:off x="6849438" y="696353"/>
            <a:ext cx="2211355" cy="1180367"/>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Buffer overflow uses NOPs and crashes with Segmentation Fault</a:t>
            </a:r>
          </a:p>
        </p:txBody>
      </p:sp>
      <p:sp>
        <p:nvSpPr>
          <p:cNvPr id="9" name="Rectangle: Rounded Corners 8">
            <a:extLst>
              <a:ext uri="{FF2B5EF4-FFF2-40B4-BE49-F238E27FC236}">
                <a16:creationId xmlns:a16="http://schemas.microsoft.com/office/drawing/2014/main" id="{DEA49FDE-DC73-0CB3-ED72-DF95B16A5C99}"/>
              </a:ext>
            </a:extLst>
          </p:cNvPr>
          <p:cNvSpPr/>
          <p:nvPr/>
        </p:nvSpPr>
        <p:spPr>
          <a:xfrm>
            <a:off x="9248954" y="633472"/>
            <a:ext cx="2394095" cy="1306129"/>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Buffer overflows used to locate stored instruction pointer, an offset from buffer</a:t>
            </a:r>
          </a:p>
        </p:txBody>
      </p:sp>
      <p:sp>
        <p:nvSpPr>
          <p:cNvPr id="10" name="Rectangle: Rounded Corners 9">
            <a:extLst>
              <a:ext uri="{FF2B5EF4-FFF2-40B4-BE49-F238E27FC236}">
                <a16:creationId xmlns:a16="http://schemas.microsoft.com/office/drawing/2014/main" id="{1AB986F8-E96D-B9D2-E7C5-71E846703B2F}"/>
              </a:ext>
            </a:extLst>
          </p:cNvPr>
          <p:cNvSpPr/>
          <p:nvPr/>
        </p:nvSpPr>
        <p:spPr>
          <a:xfrm>
            <a:off x="363894" y="2271199"/>
            <a:ext cx="2435289" cy="1184988"/>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Buffer + NOPs to full offset + shellcode inserted to redirect instruction pointer</a:t>
            </a:r>
          </a:p>
        </p:txBody>
      </p:sp>
      <p:sp>
        <p:nvSpPr>
          <p:cNvPr id="11" name="Rectangle: Rounded Corners 10">
            <a:extLst>
              <a:ext uri="{FF2B5EF4-FFF2-40B4-BE49-F238E27FC236}">
                <a16:creationId xmlns:a16="http://schemas.microsoft.com/office/drawing/2014/main" id="{9625D6ED-1B8F-83D6-0D84-7A66CE495E5F}"/>
              </a:ext>
            </a:extLst>
          </p:cNvPr>
          <p:cNvSpPr/>
          <p:nvPr/>
        </p:nvSpPr>
        <p:spPr>
          <a:xfrm>
            <a:off x="5915608" y="2301524"/>
            <a:ext cx="2817845" cy="1124339"/>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Escalate permissions using </a:t>
            </a:r>
            <a:r>
              <a:rPr lang="en-US" b="1" dirty="0">
                <a:solidFill>
                  <a:srgbClr val="FF0000"/>
                </a:solidFill>
              </a:rPr>
              <a:t>$ </a:t>
            </a:r>
            <a:r>
              <a:rPr lang="en-US" dirty="0" err="1"/>
              <a:t>sudo</a:t>
            </a:r>
            <a:r>
              <a:rPr lang="en-US" dirty="0"/>
              <a:t>, then add bot to Command-and-Control Network and use it</a:t>
            </a:r>
          </a:p>
        </p:txBody>
      </p:sp>
      <p:sp>
        <p:nvSpPr>
          <p:cNvPr id="12" name="Diamond 11">
            <a:extLst>
              <a:ext uri="{FF2B5EF4-FFF2-40B4-BE49-F238E27FC236}">
                <a16:creationId xmlns:a16="http://schemas.microsoft.com/office/drawing/2014/main" id="{3ECFA617-F0AE-5C05-D913-F516A7EE30FC}"/>
              </a:ext>
            </a:extLst>
          </p:cNvPr>
          <p:cNvSpPr/>
          <p:nvPr/>
        </p:nvSpPr>
        <p:spPr>
          <a:xfrm>
            <a:off x="3428999" y="2261730"/>
            <a:ext cx="1856792" cy="1176744"/>
          </a:xfrm>
          <a:prstGeom prst="diamond">
            <a:avLst/>
          </a:prstGeom>
          <a:solidFill>
            <a:srgbClr val="FFCCFF"/>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WORKS?</a:t>
            </a:r>
          </a:p>
        </p:txBody>
      </p:sp>
      <p:sp>
        <p:nvSpPr>
          <p:cNvPr id="13" name="Rectangle: Rounded Corners 12">
            <a:extLst>
              <a:ext uri="{FF2B5EF4-FFF2-40B4-BE49-F238E27FC236}">
                <a16:creationId xmlns:a16="http://schemas.microsoft.com/office/drawing/2014/main" id="{F6C42F56-36A3-AA06-508E-5CADC2E2F288}"/>
              </a:ext>
            </a:extLst>
          </p:cNvPr>
          <p:cNvSpPr/>
          <p:nvPr/>
        </p:nvSpPr>
        <p:spPr>
          <a:xfrm>
            <a:off x="662473" y="3797559"/>
            <a:ext cx="3744691" cy="1113416"/>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NX Bits? Replace Shellcode with pointers to gadgets (a chain) in existing executable code like </a:t>
            </a:r>
            <a:r>
              <a:rPr lang="en-US" dirty="0" err="1"/>
              <a:t>libc</a:t>
            </a:r>
            <a:r>
              <a:rPr lang="en-US" dirty="0"/>
              <a:t> (Return Oriented Programming, ROP)</a:t>
            </a:r>
          </a:p>
        </p:txBody>
      </p:sp>
      <p:sp>
        <p:nvSpPr>
          <p:cNvPr id="14" name="Rectangle: Rounded Corners 13">
            <a:extLst>
              <a:ext uri="{FF2B5EF4-FFF2-40B4-BE49-F238E27FC236}">
                <a16:creationId xmlns:a16="http://schemas.microsoft.com/office/drawing/2014/main" id="{0318133D-602C-9590-0CE9-892F86B17AC1}"/>
              </a:ext>
            </a:extLst>
          </p:cNvPr>
          <p:cNvSpPr/>
          <p:nvPr/>
        </p:nvSpPr>
        <p:spPr>
          <a:xfrm>
            <a:off x="5110720" y="3546181"/>
            <a:ext cx="4198777" cy="1595535"/>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Stack Canary alerts on attempt to overwrite pointers?</a:t>
            </a:r>
          </a:p>
          <a:p>
            <a:pPr algn="ctr"/>
            <a:r>
              <a:rPr lang="en-US" dirty="0"/>
              <a:t>Locate Stack Canary, copy its offset location and value, then add the value at the right spot in NOPs before ROP Chain </a:t>
            </a:r>
          </a:p>
        </p:txBody>
      </p:sp>
      <p:sp>
        <p:nvSpPr>
          <p:cNvPr id="15" name="Rectangle: Rounded Corners 14">
            <a:extLst>
              <a:ext uri="{FF2B5EF4-FFF2-40B4-BE49-F238E27FC236}">
                <a16:creationId xmlns:a16="http://schemas.microsoft.com/office/drawing/2014/main" id="{95FFE3DD-2023-3847-6930-670D9F23033C}"/>
              </a:ext>
            </a:extLst>
          </p:cNvPr>
          <p:cNvSpPr/>
          <p:nvPr/>
        </p:nvSpPr>
        <p:spPr>
          <a:xfrm>
            <a:off x="704806" y="5434758"/>
            <a:ext cx="5262466" cy="1240972"/>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Addresses of stack elements or gadgets is randomized (Address Space Layout Randomization)? Use ELF file key parts to locate stack elements and gadgets then fix offsets and ROP Chain pointers</a:t>
            </a:r>
          </a:p>
        </p:txBody>
      </p:sp>
      <p:sp>
        <p:nvSpPr>
          <p:cNvPr id="16" name="Rectangle: Rounded Corners 15">
            <a:extLst>
              <a:ext uri="{FF2B5EF4-FFF2-40B4-BE49-F238E27FC236}">
                <a16:creationId xmlns:a16="http://schemas.microsoft.com/office/drawing/2014/main" id="{3F4D795B-D9F0-44BE-EC2C-FE802FDE1437}"/>
              </a:ext>
            </a:extLst>
          </p:cNvPr>
          <p:cNvSpPr/>
          <p:nvPr/>
        </p:nvSpPr>
        <p:spPr>
          <a:xfrm>
            <a:off x="6363478" y="5514667"/>
            <a:ext cx="4198777" cy="1073021"/>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t>Create buffer overflow, add fixed NOP offsets with canary inserted, then fixed ROP chain</a:t>
            </a:r>
          </a:p>
        </p:txBody>
      </p:sp>
      <p:sp>
        <p:nvSpPr>
          <p:cNvPr id="17" name="Diamond 16">
            <a:extLst>
              <a:ext uri="{FF2B5EF4-FFF2-40B4-BE49-F238E27FC236}">
                <a16:creationId xmlns:a16="http://schemas.microsoft.com/office/drawing/2014/main" id="{C0A28322-FDAF-13D7-55D9-92B1433ADEA7}"/>
              </a:ext>
            </a:extLst>
          </p:cNvPr>
          <p:cNvSpPr/>
          <p:nvPr/>
        </p:nvSpPr>
        <p:spPr>
          <a:xfrm>
            <a:off x="10140821" y="3671549"/>
            <a:ext cx="1856792" cy="1428660"/>
          </a:xfrm>
          <a:prstGeom prst="diamond">
            <a:avLst/>
          </a:prstGeom>
          <a:solidFill>
            <a:srgbClr val="FFCCFF"/>
          </a:solidFill>
          <a:ln w="38100"/>
        </p:spPr>
        <p:style>
          <a:lnRef idx="2">
            <a:schemeClr val="dk1"/>
          </a:lnRef>
          <a:fillRef idx="1">
            <a:schemeClr val="lt1"/>
          </a:fillRef>
          <a:effectRef idx="0">
            <a:schemeClr val="dk1"/>
          </a:effectRef>
          <a:fontRef idx="minor">
            <a:schemeClr val="dk1"/>
          </a:fontRef>
        </p:style>
        <p:txBody>
          <a:bodyPr rtlCol="0" anchor="ctr"/>
          <a:lstStyle/>
          <a:p>
            <a:pPr algn="ctr"/>
            <a:r>
              <a:rPr lang="en-US" dirty="0"/>
              <a:t>WORKS?</a:t>
            </a:r>
          </a:p>
        </p:txBody>
      </p:sp>
      <p:cxnSp>
        <p:nvCxnSpPr>
          <p:cNvPr id="19" name="Straight Arrow Connector 18">
            <a:extLst>
              <a:ext uri="{FF2B5EF4-FFF2-40B4-BE49-F238E27FC236}">
                <a16:creationId xmlns:a16="http://schemas.microsoft.com/office/drawing/2014/main" id="{820EF4F4-5191-6062-A8BC-D013F2CC375E}"/>
              </a:ext>
            </a:extLst>
          </p:cNvPr>
          <p:cNvCxnSpPr>
            <a:stCxn id="4" idx="3"/>
            <a:endCxn id="5" idx="1"/>
          </p:cNvCxnSpPr>
          <p:nvPr/>
        </p:nvCxnSpPr>
        <p:spPr>
          <a:xfrm>
            <a:off x="2127380" y="1286537"/>
            <a:ext cx="188159"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81B3CA32-75FD-C90E-EB58-992E7B111CF6}"/>
              </a:ext>
            </a:extLst>
          </p:cNvPr>
          <p:cNvCxnSpPr>
            <a:stCxn id="5" idx="3"/>
            <a:endCxn id="7" idx="1"/>
          </p:cNvCxnSpPr>
          <p:nvPr/>
        </p:nvCxnSpPr>
        <p:spPr>
          <a:xfrm flipV="1">
            <a:off x="4079025" y="1286536"/>
            <a:ext cx="188159"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A122D7BF-621E-CC36-F790-860499581C10}"/>
              </a:ext>
            </a:extLst>
          </p:cNvPr>
          <p:cNvCxnSpPr>
            <a:stCxn id="7" idx="3"/>
            <a:endCxn id="8" idx="1"/>
          </p:cNvCxnSpPr>
          <p:nvPr/>
        </p:nvCxnSpPr>
        <p:spPr>
          <a:xfrm>
            <a:off x="6661279" y="1286536"/>
            <a:ext cx="188159" cy="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BE706D98-3C70-B51D-2B52-47421654DDD3}"/>
              </a:ext>
            </a:extLst>
          </p:cNvPr>
          <p:cNvCxnSpPr>
            <a:stCxn id="8" idx="3"/>
            <a:endCxn id="9" idx="1"/>
          </p:cNvCxnSpPr>
          <p:nvPr/>
        </p:nvCxnSpPr>
        <p:spPr>
          <a:xfrm>
            <a:off x="9060793" y="1286537"/>
            <a:ext cx="188161"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Connector: Elbow 43">
            <a:extLst>
              <a:ext uri="{FF2B5EF4-FFF2-40B4-BE49-F238E27FC236}">
                <a16:creationId xmlns:a16="http://schemas.microsoft.com/office/drawing/2014/main" id="{98DF39FC-76B4-7C77-5124-C23DBF8A68DF}"/>
              </a:ext>
            </a:extLst>
          </p:cNvPr>
          <p:cNvCxnSpPr>
            <a:cxnSpLocks/>
            <a:stCxn id="9" idx="3"/>
            <a:endCxn id="10" idx="1"/>
          </p:cNvCxnSpPr>
          <p:nvPr/>
        </p:nvCxnSpPr>
        <p:spPr>
          <a:xfrm flipH="1">
            <a:off x="363894" y="1286537"/>
            <a:ext cx="11279155" cy="1577156"/>
          </a:xfrm>
          <a:prstGeom prst="bentConnector5">
            <a:avLst>
              <a:gd name="adj1" fmla="val -2027"/>
              <a:gd name="adj2" fmla="val 51920"/>
              <a:gd name="adj3" fmla="val 102027"/>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73FB7C8C-916D-E7DE-3CDE-35246735053D}"/>
              </a:ext>
            </a:extLst>
          </p:cNvPr>
          <p:cNvCxnSpPr>
            <a:cxnSpLocks/>
            <a:stCxn id="10" idx="3"/>
            <a:endCxn id="12" idx="1"/>
          </p:cNvCxnSpPr>
          <p:nvPr/>
        </p:nvCxnSpPr>
        <p:spPr>
          <a:xfrm flipV="1">
            <a:off x="2799183" y="2850102"/>
            <a:ext cx="629816" cy="1359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B7C32357-96A8-70C5-D9C0-18E23C922170}"/>
              </a:ext>
            </a:extLst>
          </p:cNvPr>
          <p:cNvCxnSpPr>
            <a:cxnSpLocks/>
            <a:stCxn id="12" idx="3"/>
            <a:endCxn id="11" idx="1"/>
          </p:cNvCxnSpPr>
          <p:nvPr/>
        </p:nvCxnSpPr>
        <p:spPr>
          <a:xfrm>
            <a:off x="5285791" y="2850102"/>
            <a:ext cx="629817" cy="1359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Connector: Elbow 71">
            <a:extLst>
              <a:ext uri="{FF2B5EF4-FFF2-40B4-BE49-F238E27FC236}">
                <a16:creationId xmlns:a16="http://schemas.microsoft.com/office/drawing/2014/main" id="{7DF46309-29EC-3DA1-24D8-A1A3C017BAAE}"/>
              </a:ext>
            </a:extLst>
          </p:cNvPr>
          <p:cNvCxnSpPr>
            <a:cxnSpLocks/>
            <a:stCxn id="12" idx="2"/>
            <a:endCxn id="13" idx="1"/>
          </p:cNvCxnSpPr>
          <p:nvPr/>
        </p:nvCxnSpPr>
        <p:spPr>
          <a:xfrm rot="5400000">
            <a:off x="2052038" y="2048909"/>
            <a:ext cx="915793" cy="3694922"/>
          </a:xfrm>
          <a:prstGeom prst="bentConnector4">
            <a:avLst>
              <a:gd name="adj1" fmla="val 19605"/>
              <a:gd name="adj2" fmla="val 106187"/>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6961E69D-C3E0-6E9A-87EA-334BAB838230}"/>
              </a:ext>
            </a:extLst>
          </p:cNvPr>
          <p:cNvCxnSpPr>
            <a:cxnSpLocks/>
            <a:stCxn id="13" idx="3"/>
            <a:endCxn id="14" idx="1"/>
          </p:cNvCxnSpPr>
          <p:nvPr/>
        </p:nvCxnSpPr>
        <p:spPr>
          <a:xfrm flipV="1">
            <a:off x="4407164" y="4343949"/>
            <a:ext cx="703556" cy="1031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Connector: Elbow 75">
            <a:extLst>
              <a:ext uri="{FF2B5EF4-FFF2-40B4-BE49-F238E27FC236}">
                <a16:creationId xmlns:a16="http://schemas.microsoft.com/office/drawing/2014/main" id="{9A9CFF43-44D7-5F83-79CC-9DF7A81BDB14}"/>
              </a:ext>
            </a:extLst>
          </p:cNvPr>
          <p:cNvCxnSpPr>
            <a:stCxn id="14" idx="3"/>
            <a:endCxn id="15" idx="1"/>
          </p:cNvCxnSpPr>
          <p:nvPr/>
        </p:nvCxnSpPr>
        <p:spPr>
          <a:xfrm flipH="1">
            <a:off x="704806" y="4343949"/>
            <a:ext cx="8604691" cy="1711295"/>
          </a:xfrm>
          <a:prstGeom prst="bentConnector5">
            <a:avLst>
              <a:gd name="adj1" fmla="val -2657"/>
              <a:gd name="adj2" fmla="val 55180"/>
              <a:gd name="adj3" fmla="val 102657"/>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20890E91-2187-9E22-8150-97128D354741}"/>
              </a:ext>
            </a:extLst>
          </p:cNvPr>
          <p:cNvCxnSpPr>
            <a:stCxn id="15" idx="3"/>
            <a:endCxn id="16" idx="1"/>
          </p:cNvCxnSpPr>
          <p:nvPr/>
        </p:nvCxnSpPr>
        <p:spPr>
          <a:xfrm flipV="1">
            <a:off x="5967272" y="6051178"/>
            <a:ext cx="396206" cy="406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Connector: Elbow 79">
            <a:extLst>
              <a:ext uri="{FF2B5EF4-FFF2-40B4-BE49-F238E27FC236}">
                <a16:creationId xmlns:a16="http://schemas.microsoft.com/office/drawing/2014/main" id="{54820E19-50BC-B716-D8C1-FFF33E0AA9E1}"/>
              </a:ext>
            </a:extLst>
          </p:cNvPr>
          <p:cNvCxnSpPr>
            <a:stCxn id="16" idx="3"/>
            <a:endCxn id="17" idx="2"/>
          </p:cNvCxnSpPr>
          <p:nvPr/>
        </p:nvCxnSpPr>
        <p:spPr>
          <a:xfrm flipV="1">
            <a:off x="10562255" y="5100209"/>
            <a:ext cx="506962" cy="950969"/>
          </a:xfrm>
          <a:prstGeom prst="bentConnector2">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Connector: Elbow 81">
            <a:extLst>
              <a:ext uri="{FF2B5EF4-FFF2-40B4-BE49-F238E27FC236}">
                <a16:creationId xmlns:a16="http://schemas.microsoft.com/office/drawing/2014/main" id="{D4ADC3D9-DF05-F095-0578-7881C7D8DB41}"/>
              </a:ext>
            </a:extLst>
          </p:cNvPr>
          <p:cNvCxnSpPr>
            <a:stCxn id="17" idx="0"/>
            <a:endCxn id="11" idx="3"/>
          </p:cNvCxnSpPr>
          <p:nvPr/>
        </p:nvCxnSpPr>
        <p:spPr>
          <a:xfrm rot="16200000" flipV="1">
            <a:off x="9497408" y="2099740"/>
            <a:ext cx="807855" cy="2335764"/>
          </a:xfrm>
          <a:prstGeom prst="bentConnector2">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BC3CA23B-4A8F-A3DA-EF5E-0A9916FD5567}"/>
              </a:ext>
            </a:extLst>
          </p:cNvPr>
          <p:cNvSpPr txBox="1"/>
          <p:nvPr/>
        </p:nvSpPr>
        <p:spPr>
          <a:xfrm>
            <a:off x="5175223" y="2423503"/>
            <a:ext cx="684867" cy="461665"/>
          </a:xfrm>
          <a:prstGeom prst="rect">
            <a:avLst/>
          </a:prstGeom>
          <a:noFill/>
        </p:spPr>
        <p:txBody>
          <a:bodyPr wrap="square" rtlCol="0">
            <a:spAutoFit/>
          </a:bodyPr>
          <a:lstStyle/>
          <a:p>
            <a:r>
              <a:rPr lang="en-US" sz="2400" b="1" dirty="0"/>
              <a:t>YES</a:t>
            </a:r>
          </a:p>
        </p:txBody>
      </p:sp>
      <p:sp>
        <p:nvSpPr>
          <p:cNvPr id="97" name="TextBox 96">
            <a:extLst>
              <a:ext uri="{FF2B5EF4-FFF2-40B4-BE49-F238E27FC236}">
                <a16:creationId xmlns:a16="http://schemas.microsoft.com/office/drawing/2014/main" id="{46334255-C940-35DD-957C-B1BE05F2D1BF}"/>
              </a:ext>
            </a:extLst>
          </p:cNvPr>
          <p:cNvSpPr txBox="1"/>
          <p:nvPr/>
        </p:nvSpPr>
        <p:spPr>
          <a:xfrm>
            <a:off x="11013700" y="3182113"/>
            <a:ext cx="684867" cy="461665"/>
          </a:xfrm>
          <a:prstGeom prst="rect">
            <a:avLst/>
          </a:prstGeom>
          <a:noFill/>
        </p:spPr>
        <p:txBody>
          <a:bodyPr wrap="square" rtlCol="0">
            <a:spAutoFit/>
          </a:bodyPr>
          <a:lstStyle/>
          <a:p>
            <a:r>
              <a:rPr lang="en-US" sz="2400" b="1" dirty="0"/>
              <a:t>YES</a:t>
            </a:r>
          </a:p>
        </p:txBody>
      </p:sp>
      <p:sp>
        <p:nvSpPr>
          <p:cNvPr id="98" name="TextBox 97">
            <a:extLst>
              <a:ext uri="{FF2B5EF4-FFF2-40B4-BE49-F238E27FC236}">
                <a16:creationId xmlns:a16="http://schemas.microsoft.com/office/drawing/2014/main" id="{BF31AEE7-66A0-F470-50B0-30A9C51DE0E6}"/>
              </a:ext>
            </a:extLst>
          </p:cNvPr>
          <p:cNvSpPr txBox="1"/>
          <p:nvPr/>
        </p:nvSpPr>
        <p:spPr>
          <a:xfrm>
            <a:off x="3697413" y="3224265"/>
            <a:ext cx="684867" cy="461665"/>
          </a:xfrm>
          <a:prstGeom prst="rect">
            <a:avLst/>
          </a:prstGeom>
          <a:noFill/>
        </p:spPr>
        <p:txBody>
          <a:bodyPr wrap="square" rtlCol="0">
            <a:spAutoFit/>
          </a:bodyPr>
          <a:lstStyle/>
          <a:p>
            <a:r>
              <a:rPr lang="en-US" sz="2400" b="1" dirty="0"/>
              <a:t>NO</a:t>
            </a:r>
          </a:p>
        </p:txBody>
      </p:sp>
      <p:sp>
        <p:nvSpPr>
          <p:cNvPr id="99" name="Rectangle: Rounded Corners 98">
            <a:extLst>
              <a:ext uri="{FF2B5EF4-FFF2-40B4-BE49-F238E27FC236}">
                <a16:creationId xmlns:a16="http://schemas.microsoft.com/office/drawing/2014/main" id="{0B6C968B-C2BF-ABDD-F9C9-CF0C60905D24}"/>
              </a:ext>
            </a:extLst>
          </p:cNvPr>
          <p:cNvSpPr/>
          <p:nvPr/>
        </p:nvSpPr>
        <p:spPr>
          <a:xfrm>
            <a:off x="9427643" y="3429839"/>
            <a:ext cx="891867" cy="466531"/>
          </a:xfrm>
          <a:prstGeom prst="roundRect">
            <a:avLst/>
          </a:prstGeom>
          <a:solidFill>
            <a:srgbClr val="FFFFCC"/>
          </a:solidFill>
          <a:ln w="2857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chemeClr val="dk1"/>
                </a:solidFill>
              </a:rPr>
              <a:t>Start Over</a:t>
            </a:r>
          </a:p>
        </p:txBody>
      </p:sp>
      <p:cxnSp>
        <p:nvCxnSpPr>
          <p:cNvPr id="102" name="Connector: Elbow 101">
            <a:extLst>
              <a:ext uri="{FF2B5EF4-FFF2-40B4-BE49-F238E27FC236}">
                <a16:creationId xmlns:a16="http://schemas.microsoft.com/office/drawing/2014/main" id="{53DD1D65-CDFD-E22E-2BF6-3EACC28C8827}"/>
              </a:ext>
            </a:extLst>
          </p:cNvPr>
          <p:cNvCxnSpPr>
            <a:cxnSpLocks/>
            <a:stCxn id="17" idx="1"/>
            <a:endCxn id="99" idx="2"/>
          </p:cNvCxnSpPr>
          <p:nvPr/>
        </p:nvCxnSpPr>
        <p:spPr>
          <a:xfrm rot="10800000">
            <a:off x="9873577" y="3896371"/>
            <a:ext cx="267244" cy="489509"/>
          </a:xfrm>
          <a:prstGeom prst="bentConnector2">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44F30642-EECF-A6F3-46B7-CE4C533C57C5}"/>
              </a:ext>
            </a:extLst>
          </p:cNvPr>
          <p:cNvSpPr txBox="1"/>
          <p:nvPr/>
        </p:nvSpPr>
        <p:spPr>
          <a:xfrm>
            <a:off x="9666086" y="4307101"/>
            <a:ext cx="684867" cy="461665"/>
          </a:xfrm>
          <a:prstGeom prst="rect">
            <a:avLst/>
          </a:prstGeom>
          <a:noFill/>
        </p:spPr>
        <p:txBody>
          <a:bodyPr wrap="square" rtlCol="0">
            <a:spAutoFit/>
          </a:bodyPr>
          <a:lstStyle/>
          <a:p>
            <a:r>
              <a:rPr lang="en-US" sz="2400" b="1" dirty="0"/>
              <a:t>NO</a:t>
            </a:r>
          </a:p>
        </p:txBody>
      </p:sp>
      <p:sp>
        <p:nvSpPr>
          <p:cNvPr id="3" name="TextBox 2">
            <a:extLst>
              <a:ext uri="{FF2B5EF4-FFF2-40B4-BE49-F238E27FC236}">
                <a16:creationId xmlns:a16="http://schemas.microsoft.com/office/drawing/2014/main" id="{BCF1C661-6B60-1EFF-9A8D-AE3086ECB2E7}"/>
              </a:ext>
            </a:extLst>
          </p:cNvPr>
          <p:cNvSpPr txBox="1"/>
          <p:nvPr/>
        </p:nvSpPr>
        <p:spPr>
          <a:xfrm>
            <a:off x="1963993" y="4856341"/>
            <a:ext cx="1150098" cy="369332"/>
          </a:xfrm>
          <a:prstGeom prst="rect">
            <a:avLst/>
          </a:prstGeom>
          <a:noFill/>
        </p:spPr>
        <p:txBody>
          <a:bodyPr wrap="square" rtlCol="0">
            <a:spAutoFit/>
          </a:bodyPr>
          <a:lstStyle/>
          <a:p>
            <a:r>
              <a:rPr lang="en-US" i="1" dirty="0">
                <a:solidFill>
                  <a:srgbClr val="FF0000"/>
                </a:solidFill>
              </a:rPr>
              <a:t>ROPPER</a:t>
            </a:r>
          </a:p>
        </p:txBody>
      </p:sp>
      <p:sp>
        <p:nvSpPr>
          <p:cNvPr id="6" name="TextBox 5">
            <a:extLst>
              <a:ext uri="{FF2B5EF4-FFF2-40B4-BE49-F238E27FC236}">
                <a16:creationId xmlns:a16="http://schemas.microsoft.com/office/drawing/2014/main" id="{92DAD477-6C2E-CD84-77AB-759C6C73918C}"/>
              </a:ext>
            </a:extLst>
          </p:cNvPr>
          <p:cNvSpPr txBox="1"/>
          <p:nvPr/>
        </p:nvSpPr>
        <p:spPr>
          <a:xfrm>
            <a:off x="3925056" y="4866072"/>
            <a:ext cx="1455033" cy="369332"/>
          </a:xfrm>
          <a:prstGeom prst="rect">
            <a:avLst/>
          </a:prstGeom>
          <a:noFill/>
        </p:spPr>
        <p:txBody>
          <a:bodyPr wrap="square" rtlCol="0">
            <a:spAutoFit/>
          </a:bodyPr>
          <a:lstStyle/>
          <a:p>
            <a:r>
              <a:rPr lang="en-US" i="1" dirty="0">
                <a:solidFill>
                  <a:srgbClr val="FF0000"/>
                </a:solidFill>
              </a:rPr>
              <a:t>PWNTOOLS</a:t>
            </a:r>
          </a:p>
        </p:txBody>
      </p:sp>
      <p:sp>
        <p:nvSpPr>
          <p:cNvPr id="28" name="TextBox 27">
            <a:extLst>
              <a:ext uri="{FF2B5EF4-FFF2-40B4-BE49-F238E27FC236}">
                <a16:creationId xmlns:a16="http://schemas.microsoft.com/office/drawing/2014/main" id="{5A72D510-0393-B86A-6205-E401F61A3F15}"/>
              </a:ext>
            </a:extLst>
          </p:cNvPr>
          <p:cNvSpPr txBox="1"/>
          <p:nvPr/>
        </p:nvSpPr>
        <p:spPr>
          <a:xfrm>
            <a:off x="4626193" y="3127767"/>
            <a:ext cx="1455033" cy="369332"/>
          </a:xfrm>
          <a:prstGeom prst="rect">
            <a:avLst/>
          </a:prstGeom>
          <a:noFill/>
        </p:spPr>
        <p:txBody>
          <a:bodyPr wrap="square" rtlCol="0">
            <a:spAutoFit/>
          </a:bodyPr>
          <a:lstStyle/>
          <a:p>
            <a:r>
              <a:rPr lang="en-US" i="1" dirty="0">
                <a:solidFill>
                  <a:srgbClr val="FF0000"/>
                </a:solidFill>
              </a:rPr>
              <a:t>METASPLOIT</a:t>
            </a:r>
          </a:p>
        </p:txBody>
      </p:sp>
      <p:sp>
        <p:nvSpPr>
          <p:cNvPr id="29" name="TextBox 28">
            <a:extLst>
              <a:ext uri="{FF2B5EF4-FFF2-40B4-BE49-F238E27FC236}">
                <a16:creationId xmlns:a16="http://schemas.microsoft.com/office/drawing/2014/main" id="{68DBDCFB-16FD-47C5-482B-86137BFF00C5}"/>
              </a:ext>
            </a:extLst>
          </p:cNvPr>
          <p:cNvSpPr txBox="1"/>
          <p:nvPr/>
        </p:nvSpPr>
        <p:spPr>
          <a:xfrm>
            <a:off x="9666086" y="232225"/>
            <a:ext cx="1455033" cy="369332"/>
          </a:xfrm>
          <a:prstGeom prst="rect">
            <a:avLst/>
          </a:prstGeom>
          <a:noFill/>
        </p:spPr>
        <p:txBody>
          <a:bodyPr wrap="square" rtlCol="0">
            <a:spAutoFit/>
          </a:bodyPr>
          <a:lstStyle/>
          <a:p>
            <a:r>
              <a:rPr lang="en-US" i="1" dirty="0">
                <a:solidFill>
                  <a:srgbClr val="FF0000"/>
                </a:solidFill>
              </a:rPr>
              <a:t>PWNTOOLS</a:t>
            </a:r>
          </a:p>
        </p:txBody>
      </p:sp>
      <p:sp>
        <p:nvSpPr>
          <p:cNvPr id="32" name="TextBox 31">
            <a:extLst>
              <a:ext uri="{FF2B5EF4-FFF2-40B4-BE49-F238E27FC236}">
                <a16:creationId xmlns:a16="http://schemas.microsoft.com/office/drawing/2014/main" id="{F849EECE-173F-2867-9796-23B33816F150}"/>
              </a:ext>
            </a:extLst>
          </p:cNvPr>
          <p:cNvSpPr txBox="1"/>
          <p:nvPr/>
        </p:nvSpPr>
        <p:spPr>
          <a:xfrm>
            <a:off x="9008367" y="2164421"/>
            <a:ext cx="2770470" cy="646331"/>
          </a:xfrm>
          <a:prstGeom prst="rect">
            <a:avLst/>
          </a:prstGeom>
          <a:solidFill>
            <a:srgbClr val="CCFFFF"/>
          </a:solidFill>
          <a:ln>
            <a:solidFill>
              <a:srgbClr val="FF0000"/>
            </a:solidFill>
          </a:ln>
        </p:spPr>
        <p:txBody>
          <a:bodyPr wrap="square" rtlCol="0">
            <a:spAutoFit/>
          </a:bodyPr>
          <a:lstStyle/>
          <a:p>
            <a:r>
              <a:rPr lang="en-US" dirty="0"/>
              <a:t>NOTE:&gt;&gt;Hacking kernel gets us ROOT (</a:t>
            </a:r>
            <a:r>
              <a:rPr lang="en-US" b="1" dirty="0">
                <a:solidFill>
                  <a:srgbClr val="FF0000"/>
                </a:solidFill>
              </a:rPr>
              <a:t>#</a:t>
            </a:r>
            <a:r>
              <a:rPr lang="en-US" dirty="0"/>
              <a:t>)</a:t>
            </a:r>
          </a:p>
        </p:txBody>
      </p:sp>
    </p:spTree>
    <p:extLst>
      <p:ext uri="{BB962C8B-B14F-4D97-AF65-F5344CB8AC3E}">
        <p14:creationId xmlns:p14="http://schemas.microsoft.com/office/powerpoint/2010/main" val="26305413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C559-8388-2EC4-3B35-88967F7D4C71}"/>
              </a:ext>
            </a:extLst>
          </p:cNvPr>
          <p:cNvSpPr>
            <a:spLocks noGrp="1"/>
          </p:cNvSpPr>
          <p:nvPr>
            <p:ph type="title"/>
          </p:nvPr>
        </p:nvSpPr>
        <p:spPr>
          <a:xfrm>
            <a:off x="838200" y="365126"/>
            <a:ext cx="10515600" cy="714972"/>
          </a:xfrm>
        </p:spPr>
        <p:txBody>
          <a:bodyPr/>
          <a:lstStyle/>
          <a:p>
            <a:r>
              <a:rPr lang="en-US" dirty="0"/>
              <a:t>Conclusion, do they still exist? Yes </a:t>
            </a:r>
          </a:p>
        </p:txBody>
      </p:sp>
      <p:sp>
        <p:nvSpPr>
          <p:cNvPr id="3" name="Content Placeholder 2">
            <a:extLst>
              <a:ext uri="{FF2B5EF4-FFF2-40B4-BE49-F238E27FC236}">
                <a16:creationId xmlns:a16="http://schemas.microsoft.com/office/drawing/2014/main" id="{EA5B75FC-208B-BB60-8B30-F85736D62586}"/>
              </a:ext>
            </a:extLst>
          </p:cNvPr>
          <p:cNvSpPr>
            <a:spLocks noGrp="1"/>
          </p:cNvSpPr>
          <p:nvPr>
            <p:ph idx="1"/>
          </p:nvPr>
        </p:nvSpPr>
        <p:spPr>
          <a:xfrm>
            <a:off x="767114" y="1380805"/>
            <a:ext cx="10586686" cy="4796158"/>
          </a:xfrm>
        </p:spPr>
        <p:txBody>
          <a:bodyPr>
            <a:normAutofit lnSpcReduction="10000"/>
          </a:bodyPr>
          <a:lstStyle/>
          <a:p>
            <a:r>
              <a:rPr lang="en-US" dirty="0"/>
              <a:t>It is an arms race to stop exploits in OS’s…some have gotten much harder to exploit!</a:t>
            </a:r>
          </a:p>
          <a:p>
            <a:r>
              <a:rPr lang="en-US" dirty="0"/>
              <a:t>Just an intro to what happens if you don’t take care when making code and deploy it with bad coding practices…or vulnerabilities</a:t>
            </a:r>
          </a:p>
          <a:p>
            <a:r>
              <a:rPr lang="en-US" dirty="0"/>
              <a:t>Programs use the stack to store allocated variables, and if variables are not checked or controlled the overflow takes advantage of how code uses memory</a:t>
            </a:r>
          </a:p>
          <a:p>
            <a:r>
              <a:rPr lang="en-US" dirty="0"/>
              <a:t>Most common hacks: overflow, credential stealing, XSS, others</a:t>
            </a:r>
          </a:p>
          <a:p>
            <a:r>
              <a:rPr lang="en-US" dirty="0"/>
              <a:t>OS’s use processor features to try to prevent overflows: Non-executable memory, stack canaries and also to prevent jumping code to get shells: address-space layout randomization, position independent execution</a:t>
            </a:r>
          </a:p>
          <a:p>
            <a:endParaRPr lang="en-US" dirty="0"/>
          </a:p>
        </p:txBody>
      </p:sp>
    </p:spTree>
    <p:extLst>
      <p:ext uri="{BB962C8B-B14F-4D97-AF65-F5344CB8AC3E}">
        <p14:creationId xmlns:p14="http://schemas.microsoft.com/office/powerpoint/2010/main" val="28126801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EA725-94ED-48FE-85FD-09A0FC3B6402}"/>
              </a:ext>
            </a:extLst>
          </p:cNvPr>
          <p:cNvSpPr>
            <a:spLocks noGrp="1"/>
          </p:cNvSpPr>
          <p:nvPr>
            <p:ph type="title"/>
          </p:nvPr>
        </p:nvSpPr>
        <p:spPr>
          <a:xfrm>
            <a:off x="838200" y="365125"/>
            <a:ext cx="10515600" cy="857481"/>
          </a:xfrm>
        </p:spPr>
        <p:txBody>
          <a:bodyPr/>
          <a:lstStyle/>
          <a:p>
            <a:r>
              <a:rPr lang="en-US" dirty="0"/>
              <a:t>Basic </a:t>
            </a:r>
            <a:r>
              <a:rPr lang="en-US" dirty="0" err="1"/>
              <a:t>Preso</a:t>
            </a:r>
            <a:r>
              <a:rPr lang="en-US" dirty="0"/>
              <a:t> Data</a:t>
            </a:r>
          </a:p>
        </p:txBody>
      </p:sp>
      <p:sp>
        <p:nvSpPr>
          <p:cNvPr id="4" name="Rectangle 1">
            <a:extLst>
              <a:ext uri="{FF2B5EF4-FFF2-40B4-BE49-F238E27FC236}">
                <a16:creationId xmlns:a16="http://schemas.microsoft.com/office/drawing/2014/main" id="{7A2437B4-DED8-3502-7291-FD25893FDECF}"/>
              </a:ext>
            </a:extLst>
          </p:cNvPr>
          <p:cNvSpPr>
            <a:spLocks noGrp="1" noChangeArrowheads="1"/>
          </p:cNvSpPr>
          <p:nvPr>
            <p:ph idx="1"/>
          </p:nvPr>
        </p:nvSpPr>
        <p:spPr bwMode="auto">
          <a:xfrm>
            <a:off x="838200" y="1222606"/>
            <a:ext cx="10968613" cy="5557378"/>
          </a:xfrm>
          <a:prstGeom prst="rect">
            <a:avLst/>
          </a:prstGeom>
          <a:solidFill>
            <a:srgbClr val="FFFFCC"/>
          </a:solidFill>
          <a:ln>
            <a:noFill/>
          </a:ln>
          <a:effectLst/>
        </p:spPr>
        <p:txBody>
          <a:bodyPr vert="horz" wrap="square" lIns="91440" tIns="63480" rIns="9144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indent="0" algn="l">
              <a:buNone/>
            </a:pPr>
            <a:r>
              <a:rPr lang="en-US" sz="1800" b="0" i="0" dirty="0">
                <a:solidFill>
                  <a:srgbClr val="333333"/>
                </a:solidFill>
                <a:effectLst/>
                <a:latin typeface="Helvetica Neue"/>
              </a:rPr>
              <a:t>Saint Louis Linux Users Group (STLLUG)</a:t>
            </a:r>
          </a:p>
          <a:p>
            <a:pPr marL="0" indent="0" algn="l">
              <a:buNone/>
            </a:pPr>
            <a:endParaRPr lang="en-US" sz="1800" b="0" i="0" dirty="0">
              <a:solidFill>
                <a:srgbClr val="333333"/>
              </a:solidFill>
              <a:effectLst/>
              <a:latin typeface="Helvetica Neue"/>
            </a:endParaRPr>
          </a:p>
          <a:p>
            <a:pPr marL="0" indent="0" algn="l">
              <a:buNone/>
            </a:pPr>
            <a:r>
              <a:rPr lang="en-US" sz="1800" b="0" i="0" dirty="0">
                <a:solidFill>
                  <a:srgbClr val="333333"/>
                </a:solidFill>
                <a:effectLst/>
                <a:latin typeface="Helvetica Neue"/>
              </a:rPr>
              <a:t>Thursday, April 20th, 2023</a:t>
            </a:r>
          </a:p>
          <a:p>
            <a:pPr algn="l"/>
            <a:r>
              <a:rPr lang="en-US" sz="1800" b="0" i="0" dirty="0">
                <a:solidFill>
                  <a:srgbClr val="333333"/>
                </a:solidFill>
                <a:effectLst/>
                <a:latin typeface="Helvetica Neue"/>
              </a:rPr>
              <a:t>from 6:30PM till 9:00PM </a:t>
            </a:r>
            <a:r>
              <a:rPr lang="en-US" sz="1800" b="0" i="0" u="none" strike="noStrike" dirty="0">
                <a:solidFill>
                  <a:srgbClr val="428BCA"/>
                </a:solidFill>
                <a:effectLst/>
                <a:latin typeface="Helvetica Neue"/>
                <a:hlinkClick r:id="rId2" tooltip="Daylight saving time (DST) is in effect in much of the Central time zone between mid-March and early November. The modified time is called 'Central Daylight Time' (CDT) and is UTC−05:00."/>
              </a:rPr>
              <a:t>Central Daylight Time</a:t>
            </a:r>
            <a:endParaRPr kumimoji="0" lang="en-US" altLang="en-US" sz="1800" b="0" i="0" u="none" strike="noStrike" cap="none" normalizeH="0" baseline="0" dirty="0">
              <a:ln>
                <a:noFill/>
              </a:ln>
              <a:solidFill>
                <a:srgbClr val="333333"/>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lang="en-US" sz="1800" dirty="0">
                <a:hlinkClick r:id="rId3"/>
              </a:rPr>
              <a:t>Saint Louis MO - STL Linux Users Group (sluug.org)</a:t>
            </a:r>
            <a:endParaRPr lang="en-US" sz="18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333333"/>
                </a:solidFill>
                <a:effectLst/>
                <a:latin typeface="Helvetica Neue"/>
              </a:rPr>
              <a:t>TOPIC: Stack Based Attacks in Linux</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333333"/>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333333"/>
                </a:solidFill>
                <a:effectLst/>
                <a:latin typeface="Helvetica Neue"/>
              </a:rPr>
              <a:t>Presenter: Bryce Meyer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rgbClr val="333333"/>
              </a:solidFill>
              <a:effectLst/>
              <a:latin typeface="Helvetica Neue"/>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333333"/>
                </a:solidFill>
                <a:effectLst/>
                <a:latin typeface="Helvetica Neue"/>
              </a:rPr>
              <a:t>Stack overflows in </a:t>
            </a:r>
            <a:r>
              <a:rPr kumimoji="0" lang="en-US" altLang="en-US" sz="1800" b="0" i="0" u="none" strike="noStrike" cap="none" normalizeH="0" baseline="0" dirty="0" err="1">
                <a:ln>
                  <a:noFill/>
                </a:ln>
                <a:solidFill>
                  <a:srgbClr val="333333"/>
                </a:solidFill>
                <a:effectLst/>
                <a:latin typeface="Helvetica Neue"/>
              </a:rPr>
              <a:t>linux</a:t>
            </a:r>
            <a:r>
              <a:rPr kumimoji="0" lang="en-US" altLang="en-US" sz="1800" b="0" i="0" u="none" strike="noStrike" cap="none" normalizeH="0" baseline="0" dirty="0">
                <a:ln>
                  <a:noFill/>
                </a:ln>
                <a:solidFill>
                  <a:srgbClr val="333333"/>
                </a:solidFill>
                <a:effectLst/>
                <a:latin typeface="Helvetica Neue"/>
              </a:rPr>
              <a:t>: tools, methods, and vulnerabilities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333333"/>
                </a:solidFill>
                <a:effectLst/>
                <a:latin typeface="Helvetica Neue"/>
              </a:rPr>
              <a:t>Stack based attacks against 32bit and 64bit </a:t>
            </a:r>
            <a:r>
              <a:rPr kumimoji="0" lang="en-US" altLang="en-US" sz="1800" b="0" i="0" u="none" strike="noStrike" cap="none" normalizeH="0" baseline="0" dirty="0" err="1">
                <a:ln>
                  <a:noFill/>
                </a:ln>
                <a:solidFill>
                  <a:srgbClr val="333333"/>
                </a:solidFill>
                <a:effectLst/>
                <a:latin typeface="Helvetica Neue"/>
              </a:rPr>
              <a:t>linux</a:t>
            </a:r>
            <a:r>
              <a:rPr kumimoji="0" lang="en-US" altLang="en-US" sz="1800" b="0" i="0" u="none" strike="noStrike" cap="none" normalizeH="0" baseline="0" dirty="0">
                <a:ln>
                  <a:noFill/>
                </a:ln>
                <a:solidFill>
                  <a:srgbClr val="333333"/>
                </a:solidFill>
                <a:effectLst/>
                <a:latin typeface="Helvetica Neue"/>
              </a:rPr>
              <a:t> has become and arms race between methods to exploit software missteps and operating system and x64 methods to stop them.</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333333"/>
                </a:solidFill>
                <a:effectLst/>
                <a:latin typeface="Helvetica Neue"/>
              </a:rPr>
              <a:t>Will cover: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333333"/>
                </a:solidFill>
                <a:effectLst/>
                <a:latin typeface="Helvetica Neue"/>
              </a:rPr>
              <a:t>how holes get in,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333333"/>
                </a:solidFill>
                <a:effectLst/>
                <a:latin typeface="Helvetica Neue"/>
              </a:rPr>
              <a:t>compiler switches,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333333"/>
                </a:solidFill>
                <a:effectLst/>
                <a:latin typeface="Helvetica Neue"/>
              </a:rPr>
              <a:t>an intro to return oriented programming,</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333333"/>
                </a:solidFill>
                <a:effectLst/>
                <a:latin typeface="Helvetica Neue"/>
              </a:rPr>
              <a:t>shellcode, and</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rgbClr val="333333"/>
                </a:solidFill>
                <a:effectLst/>
                <a:latin typeface="Helvetica Neue"/>
              </a:rPr>
              <a:t>mitigation like stack canaries.</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9623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0EA74-C051-624C-2A60-3760E5D9DE8D}"/>
              </a:ext>
            </a:extLst>
          </p:cNvPr>
          <p:cNvSpPr>
            <a:spLocks noGrp="1"/>
          </p:cNvSpPr>
          <p:nvPr>
            <p:ph type="title"/>
          </p:nvPr>
        </p:nvSpPr>
        <p:spPr/>
        <p:txBody>
          <a:bodyPr/>
          <a:lstStyle/>
          <a:p>
            <a:r>
              <a:rPr lang="en-US" dirty="0"/>
              <a:t>Intel Processor Registers (x86 Architecture)</a:t>
            </a:r>
          </a:p>
        </p:txBody>
      </p:sp>
      <p:sp>
        <p:nvSpPr>
          <p:cNvPr id="3" name="Content Placeholder 2">
            <a:extLst>
              <a:ext uri="{FF2B5EF4-FFF2-40B4-BE49-F238E27FC236}">
                <a16:creationId xmlns:a16="http://schemas.microsoft.com/office/drawing/2014/main" id="{E1A2ECC4-7CC0-B140-C5E8-5401ACBB8A46}"/>
              </a:ext>
            </a:extLst>
          </p:cNvPr>
          <p:cNvSpPr>
            <a:spLocks noGrp="1"/>
          </p:cNvSpPr>
          <p:nvPr>
            <p:ph idx="1"/>
          </p:nvPr>
        </p:nvSpPr>
        <p:spPr>
          <a:xfrm>
            <a:off x="780535" y="1513920"/>
            <a:ext cx="10515600" cy="4351338"/>
          </a:xfrm>
        </p:spPr>
        <p:txBody>
          <a:bodyPr>
            <a:normAutofit fontScale="92500" lnSpcReduction="10000"/>
          </a:bodyPr>
          <a:lstStyle/>
          <a:p>
            <a:r>
              <a:rPr lang="en-US" dirty="0"/>
              <a:t>Store and keep track of segments in a process temporarily</a:t>
            </a:r>
          </a:p>
          <a:p>
            <a:r>
              <a:rPr lang="en-US" dirty="0"/>
              <a:t>Can be a reference to a real chip location or a virtual location on a virtual processor (or mostly: in a virtual memory location at runtime)</a:t>
            </a:r>
          </a:p>
          <a:p>
            <a:r>
              <a:rPr lang="en-US" dirty="0"/>
              <a:t>General Registers: to manipulate data, first part of a memory address</a:t>
            </a:r>
          </a:p>
          <a:p>
            <a:r>
              <a:rPr lang="en-US" dirty="0"/>
              <a:t>Segment Registers: holds first part of memory address, pointers to code, stack, and extra data segments </a:t>
            </a:r>
          </a:p>
          <a:p>
            <a:r>
              <a:rPr lang="en-US" dirty="0"/>
              <a:t>Offset Registers: to hold an offset from a segment register: top of the stack frame, bottom of the stack frame, destination data offsets (pointers) </a:t>
            </a:r>
          </a:p>
          <a:p>
            <a:r>
              <a:rPr lang="en-US" dirty="0"/>
              <a:t>Special Registers: used only by the CPU</a:t>
            </a:r>
          </a:p>
          <a:p>
            <a:r>
              <a:rPr lang="en-US" dirty="0"/>
              <a:t>BETWEEN VIRTUAL MEMORY AND PHYSICAL MEMORY IS A MAP</a:t>
            </a:r>
          </a:p>
          <a:p>
            <a:endParaRPr lang="en-US" dirty="0"/>
          </a:p>
        </p:txBody>
      </p:sp>
      <p:sp>
        <p:nvSpPr>
          <p:cNvPr id="5" name="TextBox 4">
            <a:extLst>
              <a:ext uri="{FF2B5EF4-FFF2-40B4-BE49-F238E27FC236}">
                <a16:creationId xmlns:a16="http://schemas.microsoft.com/office/drawing/2014/main" id="{A37701AC-224A-0D7F-8F0E-046583A51162}"/>
              </a:ext>
            </a:extLst>
          </p:cNvPr>
          <p:cNvSpPr txBox="1"/>
          <p:nvPr/>
        </p:nvSpPr>
        <p:spPr>
          <a:xfrm>
            <a:off x="0" y="6488668"/>
            <a:ext cx="6096000" cy="369332"/>
          </a:xfrm>
          <a:prstGeom prst="rect">
            <a:avLst/>
          </a:prstGeom>
          <a:noFill/>
        </p:spPr>
        <p:txBody>
          <a:bodyPr wrap="square">
            <a:spAutoFit/>
          </a:bodyPr>
          <a:lstStyle/>
          <a:p>
            <a:r>
              <a:rPr lang="en-US" dirty="0">
                <a:hlinkClick r:id="rId2"/>
              </a:rPr>
              <a:t>https://en.wikipedia.org/wiki/X86</a:t>
            </a:r>
            <a:r>
              <a:rPr lang="en-US" dirty="0"/>
              <a:t> </a:t>
            </a:r>
          </a:p>
        </p:txBody>
      </p:sp>
      <p:sp>
        <p:nvSpPr>
          <p:cNvPr id="11" name="TextBox 10">
            <a:extLst>
              <a:ext uri="{FF2B5EF4-FFF2-40B4-BE49-F238E27FC236}">
                <a16:creationId xmlns:a16="http://schemas.microsoft.com/office/drawing/2014/main" id="{C8A08E08-53F5-B140-C4B1-D551D8031895}"/>
              </a:ext>
            </a:extLst>
          </p:cNvPr>
          <p:cNvSpPr txBox="1"/>
          <p:nvPr/>
        </p:nvSpPr>
        <p:spPr>
          <a:xfrm>
            <a:off x="9713501" y="6488668"/>
            <a:ext cx="2478499" cy="369332"/>
          </a:xfrm>
          <a:prstGeom prst="rect">
            <a:avLst/>
          </a:prstGeom>
          <a:noFill/>
        </p:spPr>
        <p:txBody>
          <a:bodyPr wrap="none" rtlCol="0">
            <a:spAutoFit/>
          </a:bodyPr>
          <a:lstStyle/>
          <a:p>
            <a:r>
              <a:rPr lang="en-US" dirty="0"/>
              <a:t>See also table 2-4 in text</a:t>
            </a:r>
          </a:p>
        </p:txBody>
      </p:sp>
      <p:sp>
        <p:nvSpPr>
          <p:cNvPr id="13" name="TextBox 12">
            <a:extLst>
              <a:ext uri="{FF2B5EF4-FFF2-40B4-BE49-F238E27FC236}">
                <a16:creationId xmlns:a16="http://schemas.microsoft.com/office/drawing/2014/main" id="{5254427E-7BB1-141E-A754-FD8908BF6A91}"/>
              </a:ext>
            </a:extLst>
          </p:cNvPr>
          <p:cNvSpPr txBox="1"/>
          <p:nvPr/>
        </p:nvSpPr>
        <p:spPr>
          <a:xfrm>
            <a:off x="0" y="6176963"/>
            <a:ext cx="6133070" cy="369332"/>
          </a:xfrm>
          <a:prstGeom prst="rect">
            <a:avLst/>
          </a:prstGeom>
          <a:noFill/>
        </p:spPr>
        <p:txBody>
          <a:bodyPr wrap="square">
            <a:spAutoFit/>
          </a:bodyPr>
          <a:lstStyle/>
          <a:p>
            <a:r>
              <a:rPr lang="en-US" dirty="0">
                <a:hlinkClick r:id="rId3"/>
              </a:rPr>
              <a:t>https://en.wikipedia.org/wiki/X86_virtualization</a:t>
            </a:r>
            <a:r>
              <a:rPr lang="en-US" dirty="0"/>
              <a:t> </a:t>
            </a:r>
          </a:p>
        </p:txBody>
      </p:sp>
    </p:spTree>
    <p:extLst>
      <p:ext uri="{BB962C8B-B14F-4D97-AF65-F5344CB8AC3E}">
        <p14:creationId xmlns:p14="http://schemas.microsoft.com/office/powerpoint/2010/main" val="19780840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34839-86A4-5068-291C-473B7B709232}"/>
              </a:ext>
            </a:extLst>
          </p:cNvPr>
          <p:cNvSpPr>
            <a:spLocks noGrp="1"/>
          </p:cNvSpPr>
          <p:nvPr>
            <p:ph type="title"/>
          </p:nvPr>
        </p:nvSpPr>
        <p:spPr>
          <a:xfrm>
            <a:off x="508000" y="241646"/>
            <a:ext cx="10007600" cy="517471"/>
          </a:xfrm>
        </p:spPr>
        <p:txBody>
          <a:bodyPr>
            <a:normAutofit fontScale="90000"/>
          </a:bodyPr>
          <a:lstStyle/>
          <a:p>
            <a:r>
              <a:rPr lang="en-US" dirty="0"/>
              <a:t>Threat Databases and Uses</a:t>
            </a:r>
          </a:p>
        </p:txBody>
      </p:sp>
      <p:graphicFrame>
        <p:nvGraphicFramePr>
          <p:cNvPr id="4" name="Table 4">
            <a:extLst>
              <a:ext uri="{FF2B5EF4-FFF2-40B4-BE49-F238E27FC236}">
                <a16:creationId xmlns:a16="http://schemas.microsoft.com/office/drawing/2014/main" id="{6288FFB0-2650-3FDE-C6AF-9B7449C77E40}"/>
              </a:ext>
            </a:extLst>
          </p:cNvPr>
          <p:cNvGraphicFramePr>
            <a:graphicFrameLocks noGrp="1"/>
          </p:cNvGraphicFramePr>
          <p:nvPr/>
        </p:nvGraphicFramePr>
        <p:xfrm>
          <a:off x="508000" y="759117"/>
          <a:ext cx="11435184" cy="5825609"/>
        </p:xfrm>
        <a:graphic>
          <a:graphicData uri="http://schemas.openxmlformats.org/drawingml/2006/table">
            <a:tbl>
              <a:tblPr firstRow="1" bandRow="1">
                <a:tableStyleId>{5940675A-B579-460E-94D1-54222C63F5DA}</a:tableStyleId>
              </a:tblPr>
              <a:tblGrid>
                <a:gridCol w="2404107">
                  <a:extLst>
                    <a:ext uri="{9D8B030D-6E8A-4147-A177-3AD203B41FA5}">
                      <a16:colId xmlns:a16="http://schemas.microsoft.com/office/drawing/2014/main" val="815579227"/>
                    </a:ext>
                  </a:extLst>
                </a:gridCol>
                <a:gridCol w="3186641">
                  <a:extLst>
                    <a:ext uri="{9D8B030D-6E8A-4147-A177-3AD203B41FA5}">
                      <a16:colId xmlns:a16="http://schemas.microsoft.com/office/drawing/2014/main" val="2716046020"/>
                    </a:ext>
                  </a:extLst>
                </a:gridCol>
                <a:gridCol w="2834077">
                  <a:extLst>
                    <a:ext uri="{9D8B030D-6E8A-4147-A177-3AD203B41FA5}">
                      <a16:colId xmlns:a16="http://schemas.microsoft.com/office/drawing/2014/main" val="2000182477"/>
                    </a:ext>
                  </a:extLst>
                </a:gridCol>
                <a:gridCol w="3010359">
                  <a:extLst>
                    <a:ext uri="{9D8B030D-6E8A-4147-A177-3AD203B41FA5}">
                      <a16:colId xmlns:a16="http://schemas.microsoft.com/office/drawing/2014/main" val="2131727830"/>
                    </a:ext>
                  </a:extLst>
                </a:gridCol>
              </a:tblGrid>
              <a:tr h="575429">
                <a:tc>
                  <a:txBody>
                    <a:bodyPr/>
                    <a:lstStyle/>
                    <a:p>
                      <a:pPr algn="l"/>
                      <a:r>
                        <a:rPr lang="en-US" sz="1900" b="1" dirty="0">
                          <a:latin typeface="Arial" panose="020B0604020202020204" pitchFamily="34" charset="0"/>
                          <a:cs typeface="Arial" panose="020B0604020202020204" pitchFamily="34" charset="0"/>
                        </a:rPr>
                        <a:t>Source</a:t>
                      </a:r>
                    </a:p>
                  </a:txBody>
                  <a:tcPr>
                    <a:solidFill>
                      <a:srgbClr val="E2E3FE"/>
                    </a:solidFill>
                  </a:tcPr>
                </a:tc>
                <a:tc>
                  <a:txBody>
                    <a:bodyPr/>
                    <a:lstStyle/>
                    <a:p>
                      <a:pPr algn="l"/>
                      <a:r>
                        <a:rPr lang="en-US" sz="1900" b="1" dirty="0">
                          <a:latin typeface="Arial" panose="020B0604020202020204" pitchFamily="34" charset="0"/>
                          <a:cs typeface="Arial" panose="020B0604020202020204" pitchFamily="34" charset="0"/>
                        </a:rPr>
                        <a:t>Time Frame</a:t>
                      </a:r>
                    </a:p>
                  </a:txBody>
                  <a:tcPr>
                    <a:solidFill>
                      <a:srgbClr val="E2E3FE"/>
                    </a:solidFill>
                  </a:tcPr>
                </a:tc>
                <a:tc>
                  <a:txBody>
                    <a:bodyPr/>
                    <a:lstStyle/>
                    <a:p>
                      <a:pPr algn="l"/>
                      <a:r>
                        <a:rPr lang="en-US" sz="1900" b="1" dirty="0">
                          <a:latin typeface="Arial" panose="020B0604020202020204" pitchFamily="34" charset="0"/>
                          <a:cs typeface="Arial" panose="020B0604020202020204" pitchFamily="34" charset="0"/>
                        </a:rPr>
                        <a:t>Tools</a:t>
                      </a:r>
                    </a:p>
                  </a:txBody>
                  <a:tcPr>
                    <a:solidFill>
                      <a:srgbClr val="E2E3FE"/>
                    </a:solidFill>
                  </a:tcPr>
                </a:tc>
                <a:tc>
                  <a:txBody>
                    <a:bodyPr/>
                    <a:lstStyle/>
                    <a:p>
                      <a:pPr algn="l"/>
                      <a:r>
                        <a:rPr lang="en-US" sz="1900" b="1" dirty="0">
                          <a:latin typeface="Arial" panose="020B0604020202020204" pitchFamily="34" charset="0"/>
                          <a:cs typeface="Arial" panose="020B0604020202020204" pitchFamily="34" charset="0"/>
                        </a:rPr>
                        <a:t>Notes</a:t>
                      </a:r>
                    </a:p>
                  </a:txBody>
                  <a:tcPr>
                    <a:solidFill>
                      <a:srgbClr val="E2E3FE"/>
                    </a:solidFill>
                  </a:tcPr>
                </a:tc>
                <a:extLst>
                  <a:ext uri="{0D108BD9-81ED-4DB2-BD59-A6C34878D82A}">
                    <a16:rowId xmlns:a16="http://schemas.microsoft.com/office/drawing/2014/main" val="974078755"/>
                  </a:ext>
                </a:extLst>
              </a:tr>
              <a:tr h="1513840">
                <a:tc>
                  <a:txBody>
                    <a:bodyPr/>
                    <a:lstStyle/>
                    <a:p>
                      <a:pPr marL="137160" indent="-137160" algn="l">
                        <a:buFont typeface="Arial" panose="020B0604020202020204" pitchFamily="34" charset="0"/>
                        <a:buChar char="•"/>
                      </a:pPr>
                      <a:r>
                        <a:rPr lang="en-US" sz="1800" b="1" dirty="0">
                          <a:latin typeface="Arial" panose="020B0604020202020204" pitchFamily="34" charset="0"/>
                          <a:cs typeface="Arial" panose="020B0604020202020204" pitchFamily="34" charset="0"/>
                          <a:hlinkClick r:id="rId2"/>
                        </a:rPr>
                        <a:t>SEI CERT Coding Standards</a:t>
                      </a:r>
                      <a:r>
                        <a:rPr lang="en-US" sz="1800" b="1" dirty="0">
                          <a:latin typeface="Arial" panose="020B0604020202020204" pitchFamily="34" charset="0"/>
                          <a:cs typeface="Arial" panose="020B0604020202020204" pitchFamily="34" charset="0"/>
                        </a:rPr>
                        <a:t> for C, C++, Java, Perl, and Android</a:t>
                      </a:r>
                    </a:p>
                    <a:p>
                      <a:pPr marL="137160" indent="-137160" algn="l">
                        <a:buFont typeface="Arial" panose="020B0604020202020204" pitchFamily="34" charset="0"/>
                        <a:buChar char="•"/>
                      </a:pPr>
                      <a:r>
                        <a:rPr lang="en-US" sz="1800" b="1" dirty="0">
                          <a:latin typeface="Arial" panose="020B0604020202020204" pitchFamily="34" charset="0"/>
                          <a:cs typeface="Arial" panose="020B0604020202020204" pitchFamily="34" charset="0"/>
                        </a:rPr>
                        <a:t>IEEE standards (e.g., </a:t>
                      </a:r>
                      <a:r>
                        <a:rPr lang="en-US" sz="1800" b="1" dirty="0">
                          <a:solidFill>
                            <a:srgbClr val="0052CC"/>
                          </a:solidFill>
                          <a:effectLst/>
                          <a:latin typeface="Arial" panose="020B0604020202020204" pitchFamily="34" charset="0"/>
                          <a:cs typeface="Arial" panose="020B0604020202020204" pitchFamily="34" charset="0"/>
                          <a:hlinkClick r:id="rId3"/>
                        </a:rPr>
                        <a:t>ISO/IEC 9899:2011</a:t>
                      </a:r>
                      <a:r>
                        <a:rPr lang="en-US" sz="1800" b="1" dirty="0">
                          <a:solidFill>
                            <a:schemeClr val="tx1"/>
                          </a:solidFill>
                          <a:effectLst/>
                          <a:latin typeface="Arial" panose="020B0604020202020204" pitchFamily="34" charset="0"/>
                          <a:cs typeface="Arial" panose="020B0604020202020204" pitchFamily="34" charset="0"/>
                        </a:rPr>
                        <a:t>)</a:t>
                      </a:r>
                      <a:r>
                        <a:rPr lang="en-US" sz="1800" b="1" dirty="0">
                          <a:latin typeface="Arial" panose="020B0604020202020204" pitchFamily="34" charset="0"/>
                          <a:cs typeface="Arial" panose="020B0604020202020204" pitchFamily="34" charset="0"/>
                        </a:rPr>
                        <a:t>+ </a:t>
                      </a:r>
                    </a:p>
                  </a:txBody>
                  <a:tcPr/>
                </a:tc>
                <a:tc>
                  <a:txBody>
                    <a:bodyPr/>
                    <a:lstStyle/>
                    <a:p>
                      <a:pPr algn="l"/>
                      <a:r>
                        <a:rPr lang="en-US" sz="1800" dirty="0">
                          <a:latin typeface="Arial" panose="020B0604020202020204" pitchFamily="34" charset="0"/>
                          <a:cs typeface="Arial" panose="020B0604020202020204" pitchFamily="34" charset="0"/>
                        </a:rPr>
                        <a:t>BEFORE USE: </a:t>
                      </a:r>
                    </a:p>
                    <a:p>
                      <a:pPr marL="137160" indent="-137160" algn="l">
                        <a:buFont typeface="Arial" panose="020B0604020202020204" pitchFamily="34" charset="0"/>
                        <a:buChar char="•"/>
                      </a:pPr>
                      <a:r>
                        <a:rPr lang="en-US" sz="1800" dirty="0">
                          <a:latin typeface="Arial" panose="020B0604020202020204" pitchFamily="34" charset="0"/>
                          <a:cs typeface="Arial" panose="020B0604020202020204" pitchFamily="34" charset="0"/>
                        </a:rPr>
                        <a:t>During coding in development environment</a:t>
                      </a:r>
                    </a:p>
                    <a:p>
                      <a:pPr marL="137160" indent="-137160" algn="l">
                        <a:buFont typeface="Arial" panose="020B0604020202020204" pitchFamily="34" charset="0"/>
                        <a:buChar char="•"/>
                      </a:pPr>
                      <a:r>
                        <a:rPr lang="en-US" sz="1800" dirty="0">
                          <a:latin typeface="Arial" panose="020B0604020202020204" pitchFamily="34" charset="0"/>
                          <a:cs typeface="Arial" panose="020B0604020202020204" pitchFamily="34" charset="0"/>
                        </a:rPr>
                        <a:t>Part of DevSecOps via static analysis</a:t>
                      </a:r>
                    </a:p>
                  </a:txBody>
                  <a:tcPr/>
                </a:tc>
                <a:tc>
                  <a:txBody>
                    <a:bodyPr/>
                    <a:lstStyle/>
                    <a:p>
                      <a:pPr marL="137160" indent="-137160" algn="l">
                        <a:buFont typeface="Arial" panose="020B0604020202020204" pitchFamily="34" charset="0"/>
                        <a:buChar char="•"/>
                      </a:pPr>
                      <a:r>
                        <a:rPr lang="en-US" sz="1800" dirty="0">
                          <a:latin typeface="Arial" panose="020B0604020202020204" pitchFamily="34" charset="0"/>
                          <a:cs typeface="Arial" panose="020B0604020202020204" pitchFamily="34" charset="0"/>
                        </a:rPr>
                        <a:t>Clang, other modern development environments (Eclipse, Visual), and static analysis tools</a:t>
                      </a:r>
                    </a:p>
                    <a:p>
                      <a:pPr marL="137160" indent="-137160" algn="l">
                        <a:buFont typeface="Arial" panose="020B0604020202020204" pitchFamily="34" charset="0"/>
                        <a:buChar char="•"/>
                      </a:pPr>
                      <a:r>
                        <a:rPr lang="en-US" sz="1800" dirty="0">
                          <a:latin typeface="Arial" panose="020B0604020202020204" pitchFamily="34" charset="0"/>
                          <a:cs typeface="Arial" panose="020B0604020202020204" pitchFamily="34" charset="0"/>
                        </a:rPr>
                        <a:t>Manual review</a:t>
                      </a:r>
                    </a:p>
                  </a:txBody>
                  <a:tcPr/>
                </a:tc>
                <a:tc>
                  <a:txBody>
                    <a:bodyPr/>
                    <a:lstStyle/>
                    <a:p>
                      <a:pPr marL="137160" indent="-137160" algn="l">
                        <a:buFont typeface="Arial" panose="020B0604020202020204" pitchFamily="34" charset="0"/>
                        <a:buChar char="•"/>
                      </a:pPr>
                      <a:r>
                        <a:rPr lang="en-US" sz="1600" dirty="0">
                          <a:latin typeface="Arial" panose="020B0604020202020204" pitchFamily="34" charset="0"/>
                          <a:cs typeface="Arial" panose="020B0604020202020204" pitchFamily="34" charset="0"/>
                        </a:rPr>
                        <a:t>Standards from IEEE/IEC/ISO informed secure coding practices and examples in the SEI CERT Coding Standards; secure coding should part of an overall code quality process</a:t>
                      </a:r>
                    </a:p>
                    <a:p>
                      <a:pPr marL="137160" indent="-137160" algn="l">
                        <a:buFont typeface="Arial" panose="020B0604020202020204" pitchFamily="34" charset="0"/>
                        <a:buChar char="•"/>
                      </a:pPr>
                      <a:r>
                        <a:rPr lang="en-US" sz="1600" dirty="0">
                          <a:latin typeface="Arial" panose="020B0604020202020204" pitchFamily="34" charset="0"/>
                          <a:cs typeface="Arial" panose="020B0604020202020204" pitchFamily="34" charset="0"/>
                        </a:rPr>
                        <a:t>Many map to CWEs</a:t>
                      </a:r>
                    </a:p>
                  </a:txBody>
                  <a:tcPr/>
                </a:tc>
                <a:extLst>
                  <a:ext uri="{0D108BD9-81ED-4DB2-BD59-A6C34878D82A}">
                    <a16:rowId xmlns:a16="http://schemas.microsoft.com/office/drawing/2014/main" val="1994959533"/>
                  </a:ext>
                </a:extLst>
              </a:tr>
              <a:tr h="1361440">
                <a:tc>
                  <a:txBody>
                    <a:bodyPr/>
                    <a:lstStyle/>
                    <a:p>
                      <a:pPr marL="137160" marR="0" lvl="0" indent="-13716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latin typeface="Arial" panose="020B0604020202020204" pitchFamily="34" charset="0"/>
                          <a:cs typeface="Arial" panose="020B0604020202020204" pitchFamily="34" charset="0"/>
                        </a:rPr>
                        <a:t>MITRE </a:t>
                      </a:r>
                      <a:r>
                        <a:rPr lang="en-US" sz="1800" b="1" dirty="0">
                          <a:latin typeface="Arial" panose="020B0604020202020204" pitchFamily="34" charset="0"/>
                          <a:cs typeface="Arial" panose="020B0604020202020204" pitchFamily="34" charset="0"/>
                          <a:hlinkClick r:id="rId4"/>
                        </a:rPr>
                        <a:t>CWE</a:t>
                      </a:r>
                      <a:endParaRPr lang="en-US" sz="1800" b="1" dirty="0">
                        <a:latin typeface="Arial" panose="020B0604020202020204" pitchFamily="34" charset="0"/>
                        <a:cs typeface="Arial" panose="020B0604020202020204" pitchFamily="34" charset="0"/>
                      </a:endParaRPr>
                    </a:p>
                    <a:p>
                      <a:pPr marL="137160" marR="0" lvl="0" indent="-13716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latin typeface="Arial" panose="020B0604020202020204" pitchFamily="34" charset="0"/>
                          <a:cs typeface="Arial" panose="020B0604020202020204" pitchFamily="34" charset="0"/>
                          <a:hlinkClick r:id="rId5"/>
                        </a:rPr>
                        <a:t>OWASP Top 10</a:t>
                      </a:r>
                      <a:endParaRPr lang="en-US" sz="1800" b="1" dirty="0">
                        <a:latin typeface="Arial" panose="020B0604020202020204" pitchFamily="34" charset="0"/>
                        <a:cs typeface="Arial" panose="020B0604020202020204" pitchFamily="34" charset="0"/>
                      </a:endParaRPr>
                    </a:p>
                    <a:p>
                      <a:pPr marL="137160" marR="0" lvl="0" indent="-13716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latin typeface="Arial" panose="020B0604020202020204" pitchFamily="34" charset="0"/>
                          <a:cs typeface="Arial" panose="020B0604020202020204" pitchFamily="34" charset="0"/>
                          <a:hlinkClick r:id="rId6"/>
                        </a:rPr>
                        <a:t>CWE/SANS Top 25</a:t>
                      </a:r>
                      <a:endParaRPr lang="en-US" sz="1800" b="1" dirty="0">
                        <a:latin typeface="Arial" panose="020B0604020202020204" pitchFamily="34" charset="0"/>
                        <a:cs typeface="Arial" panose="020B0604020202020204" pitchFamily="34" charset="0"/>
                      </a:endParaRPr>
                    </a:p>
                  </a:txBody>
                  <a:tcPr/>
                </a:tc>
                <a:tc>
                  <a:txBody>
                    <a:bodyPr/>
                    <a:lstStyle/>
                    <a:p>
                      <a:pPr algn="l"/>
                      <a:r>
                        <a:rPr lang="en-US" sz="1400" dirty="0">
                          <a:latin typeface="Arial" panose="020B0604020202020204" pitchFamily="34" charset="0"/>
                          <a:cs typeface="Arial" panose="020B0604020202020204" pitchFamily="34" charset="0"/>
                        </a:rPr>
                        <a:t>BEFORE USE: </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During coding in development environment</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Part of DevSecOps via static analysis</a:t>
                      </a:r>
                    </a:p>
                    <a:p>
                      <a:pPr marL="0" indent="0" algn="l">
                        <a:spcBef>
                          <a:spcPts val="300"/>
                        </a:spcBef>
                        <a:buFont typeface="Arial" panose="020B0604020202020204" pitchFamily="34" charset="0"/>
                        <a:buNone/>
                      </a:pPr>
                      <a:r>
                        <a:rPr lang="en-US" sz="1400" b="1" dirty="0">
                          <a:latin typeface="Arial" panose="020B0604020202020204" pitchFamily="34" charset="0"/>
                          <a:cs typeface="Arial" panose="020B0604020202020204" pitchFamily="34" charset="0"/>
                        </a:rPr>
                        <a:t>IN UPDATE/PATCHING</a:t>
                      </a:r>
                    </a:p>
                  </a:txBody>
                  <a:tcPr/>
                </a:tc>
                <a:tc>
                  <a:txBody>
                    <a:bodyPr/>
                    <a:lstStyle/>
                    <a:p>
                      <a:pPr marL="137160" indent="-137160" algn="l">
                        <a:buFont typeface="Arial" panose="020B0604020202020204" pitchFamily="34" charset="0"/>
                        <a:buChar char="•"/>
                      </a:pPr>
                      <a:r>
                        <a:rPr lang="en-US" sz="1800" dirty="0">
                          <a:latin typeface="Arial" panose="020B0604020202020204" pitchFamily="34" charset="0"/>
                          <a:cs typeface="Arial" panose="020B0604020202020204" pitchFamily="34" charset="0"/>
                        </a:rPr>
                        <a:t>Static analysis tools</a:t>
                      </a:r>
                    </a:p>
                    <a:p>
                      <a:pPr marL="137160" marR="0" lvl="0" indent="-13716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latin typeface="Arial" panose="020B0604020202020204" pitchFamily="34" charset="0"/>
                          <a:cs typeface="Arial" panose="020B0604020202020204" pitchFamily="34" charset="0"/>
                        </a:rPr>
                        <a:t>Manual review</a:t>
                      </a:r>
                    </a:p>
                    <a:p>
                      <a:pPr marL="137160" indent="-137160" algn="l"/>
                      <a:endParaRPr lang="en-US" sz="1800" dirty="0">
                        <a:latin typeface="Arial" panose="020B0604020202020204" pitchFamily="34" charset="0"/>
                        <a:cs typeface="Arial" panose="020B0604020202020204" pitchFamily="34" charset="0"/>
                      </a:endParaRPr>
                    </a:p>
                  </a:txBody>
                  <a:tcPr/>
                </a:tc>
                <a:tc>
                  <a:txBody>
                    <a:bodyPr/>
                    <a:lstStyle/>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Weaknesses can lead to vulnerabilities (CWEs can be mapped to CVEs if a vulnerability is found for a weakness)</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Top lists are the most likely weaknesses for exploit</a:t>
                      </a:r>
                    </a:p>
                  </a:txBody>
                  <a:tcPr/>
                </a:tc>
                <a:extLst>
                  <a:ext uri="{0D108BD9-81ED-4DB2-BD59-A6C34878D82A}">
                    <a16:rowId xmlns:a16="http://schemas.microsoft.com/office/drawing/2014/main" val="2815723849"/>
                  </a:ext>
                </a:extLst>
              </a:tr>
              <a:tr h="1717040">
                <a:tc>
                  <a:txBody>
                    <a:bodyPr/>
                    <a:lstStyle/>
                    <a:p>
                      <a:pPr marL="137160" marR="0" lvl="0" indent="-13716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latin typeface="Arial" panose="020B0604020202020204" pitchFamily="34" charset="0"/>
                          <a:cs typeface="Arial" panose="020B0604020202020204" pitchFamily="34" charset="0"/>
                        </a:rPr>
                        <a:t>MITRE </a:t>
                      </a:r>
                      <a:r>
                        <a:rPr lang="en-US" sz="1800" b="1" dirty="0">
                          <a:latin typeface="Arial" panose="020B0604020202020204" pitchFamily="34" charset="0"/>
                          <a:cs typeface="Arial" panose="020B0604020202020204" pitchFamily="34" charset="0"/>
                          <a:hlinkClick r:id="rId7"/>
                        </a:rPr>
                        <a:t>CVE</a:t>
                      </a:r>
                      <a:r>
                        <a:rPr lang="en-US" sz="1800" b="1" dirty="0">
                          <a:latin typeface="Arial" panose="020B0604020202020204" pitchFamily="34" charset="0"/>
                          <a:cs typeface="Arial" panose="020B0604020202020204" pitchFamily="34" charset="0"/>
                        </a:rPr>
                        <a:t>,</a:t>
                      </a:r>
                      <a:r>
                        <a:rPr lang="en-US" sz="1800" b="1" i="0" dirty="0">
                          <a:solidFill>
                            <a:srgbClr val="363636"/>
                          </a:solidFill>
                          <a:effectLst/>
                          <a:latin typeface="Arial" panose="020B0604020202020204" pitchFamily="34" charset="0"/>
                          <a:cs typeface="Arial" panose="020B0604020202020204" pitchFamily="34" charset="0"/>
                        </a:rPr>
                        <a:t> which feeds </a:t>
                      </a:r>
                      <a:r>
                        <a:rPr lang="en-US" sz="1800" b="1" dirty="0">
                          <a:latin typeface="Arial" panose="020B0604020202020204" pitchFamily="34" charset="0"/>
                          <a:cs typeface="Arial" panose="020B0604020202020204" pitchFamily="34" charset="0"/>
                          <a:hlinkClick r:id="rId8"/>
                        </a:rPr>
                        <a:t>ATT&amp;CK</a:t>
                      </a:r>
                      <a:r>
                        <a:rPr lang="en-US" sz="1800" b="1" dirty="0">
                          <a:latin typeface="Arial" panose="020B0604020202020204" pitchFamily="34" charset="0"/>
                          <a:cs typeface="Arial" panose="020B0604020202020204" pitchFamily="34" charset="0"/>
                        </a:rPr>
                        <a:t> Techniques</a:t>
                      </a:r>
                    </a:p>
                    <a:p>
                      <a:pPr marL="137160" marR="0" lvl="0" indent="-13716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latin typeface="Arial" panose="020B0604020202020204" pitchFamily="34" charset="0"/>
                          <a:cs typeface="Arial" panose="020B0604020202020204" pitchFamily="34" charset="0"/>
                        </a:rPr>
                        <a:t>MITRE </a:t>
                      </a:r>
                      <a:r>
                        <a:rPr lang="en-US" sz="1800" b="1" dirty="0">
                          <a:latin typeface="Arial" panose="020B0604020202020204" pitchFamily="34" charset="0"/>
                          <a:cs typeface="Arial" panose="020B0604020202020204" pitchFamily="34" charset="0"/>
                          <a:hlinkClick r:id="rId9"/>
                        </a:rPr>
                        <a:t>CAPEC</a:t>
                      </a:r>
                      <a:endParaRPr lang="en-US" sz="1800" b="1" dirty="0">
                        <a:latin typeface="Arial" panose="020B0604020202020204" pitchFamily="34" charset="0"/>
                        <a:cs typeface="Arial" panose="020B0604020202020204" pitchFamily="34" charset="0"/>
                      </a:endParaRPr>
                    </a:p>
                    <a:p>
                      <a:pPr marL="137160" marR="0" lvl="0" indent="-13716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solidFill>
                            <a:schemeClr val="tx1"/>
                          </a:solidFill>
                          <a:latin typeface="Arial" panose="020B0604020202020204" pitchFamily="34" charset="0"/>
                          <a:cs typeface="Arial" panose="020B0604020202020204" pitchFamily="34" charset="0"/>
                        </a:rPr>
                        <a:t>NIST </a:t>
                      </a:r>
                      <a:r>
                        <a:rPr lang="en-US" sz="1800" b="1" dirty="0">
                          <a:latin typeface="Arial" panose="020B0604020202020204" pitchFamily="34" charset="0"/>
                          <a:cs typeface="Arial" panose="020B0604020202020204" pitchFamily="34" charset="0"/>
                          <a:hlinkClick r:id="rId10"/>
                        </a:rPr>
                        <a:t>NVD</a:t>
                      </a:r>
                      <a:endParaRPr lang="en-US" sz="1800" b="1" dirty="0">
                        <a:latin typeface="Arial" panose="020B0604020202020204" pitchFamily="34" charset="0"/>
                        <a:cs typeface="Arial" panose="020B0604020202020204" pitchFamily="34" charset="0"/>
                      </a:endParaRPr>
                    </a:p>
                    <a:p>
                      <a:pPr marL="137160" marR="0" lvl="0" indent="-13716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latin typeface="Arial" panose="020B0604020202020204" pitchFamily="34" charset="0"/>
                          <a:cs typeface="Arial" panose="020B0604020202020204" pitchFamily="34" charset="0"/>
                          <a:hlinkClick r:id="rId11"/>
                        </a:rPr>
                        <a:t>NSA Top 25</a:t>
                      </a:r>
                      <a:endParaRPr lang="en-US" sz="1800" b="1" dirty="0">
                        <a:latin typeface="Arial" panose="020B0604020202020204" pitchFamily="34" charset="0"/>
                        <a:cs typeface="Arial" panose="020B0604020202020204" pitchFamily="34" charset="0"/>
                      </a:endParaRPr>
                    </a:p>
                  </a:txBody>
                  <a:tcPr/>
                </a:tc>
                <a:tc>
                  <a:txBody>
                    <a:bodyPr/>
                    <a:lstStyle/>
                    <a:p>
                      <a:pPr algn="l"/>
                      <a:r>
                        <a:rPr lang="en-US" sz="1400" dirty="0">
                          <a:latin typeface="Arial" panose="020B0604020202020204" pitchFamily="34" charset="0"/>
                          <a:cs typeface="Arial" panose="020B0604020202020204" pitchFamily="34" charset="0"/>
                        </a:rPr>
                        <a:t>Before use in field: </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To patch in-use software and systems</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As checks as part of DevSecOps process</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When upgrades and revisions are required to fix known vulnerabilities in fielded code and systems.</a:t>
                      </a:r>
                    </a:p>
                  </a:txBody>
                  <a:tcPr/>
                </a:tc>
                <a:tc>
                  <a:txBody>
                    <a:bodyPr/>
                    <a:lstStyle/>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Static and dynamic analysis tools</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Manual review</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Custom comparison: release to vulnerability</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ATT&amp;CK focuses on system level, CAPEC on application and software level</a:t>
                      </a:r>
                    </a:p>
                  </a:txBody>
                  <a:tcPr/>
                </a:tc>
                <a:tc>
                  <a:txBody>
                    <a:bodyPr/>
                    <a:lstStyle/>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Vulnerabilities can be exploited by various hacking tools</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NVD maps CVEs with known exploits; the worst vulnerabilities become NSA Top 25 risks</a:t>
                      </a:r>
                    </a:p>
                    <a:p>
                      <a:pPr marL="137160" indent="-137160" algn="l">
                        <a:buFont typeface="Arial" panose="020B0604020202020204" pitchFamily="34" charset="0"/>
                        <a:buChar char="•"/>
                      </a:pPr>
                      <a:r>
                        <a:rPr lang="en-US" sz="1400" dirty="0">
                          <a:latin typeface="Arial" panose="020B0604020202020204" pitchFamily="34" charset="0"/>
                          <a:cs typeface="Arial" panose="020B0604020202020204" pitchFamily="34" charset="0"/>
                        </a:rPr>
                        <a:t>CVEs can have exploitation techniques listed in ATT&amp;CK and in CAPEC</a:t>
                      </a:r>
                    </a:p>
                  </a:txBody>
                  <a:tcPr/>
                </a:tc>
                <a:extLst>
                  <a:ext uri="{0D108BD9-81ED-4DB2-BD59-A6C34878D82A}">
                    <a16:rowId xmlns:a16="http://schemas.microsoft.com/office/drawing/2014/main" val="1730915084"/>
                  </a:ext>
                </a:extLst>
              </a:tr>
            </a:tbl>
          </a:graphicData>
        </a:graphic>
      </p:graphicFrame>
    </p:spTree>
    <p:extLst>
      <p:ext uri="{BB962C8B-B14F-4D97-AF65-F5344CB8AC3E}">
        <p14:creationId xmlns:p14="http://schemas.microsoft.com/office/powerpoint/2010/main" val="2905650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B0BCA-C53A-EDD7-6318-C1942F335140}"/>
              </a:ext>
            </a:extLst>
          </p:cNvPr>
          <p:cNvSpPr>
            <a:spLocks noGrp="1"/>
          </p:cNvSpPr>
          <p:nvPr>
            <p:ph type="title"/>
          </p:nvPr>
        </p:nvSpPr>
        <p:spPr/>
        <p:txBody>
          <a:bodyPr/>
          <a:lstStyle/>
          <a:p>
            <a:r>
              <a:rPr lang="en-US" dirty="0"/>
              <a:t>Coding that Leads to Vulnerabilities (A few) </a:t>
            </a:r>
          </a:p>
        </p:txBody>
      </p:sp>
      <p:sp>
        <p:nvSpPr>
          <p:cNvPr id="3" name="Content Placeholder 2">
            <a:extLst>
              <a:ext uri="{FF2B5EF4-FFF2-40B4-BE49-F238E27FC236}">
                <a16:creationId xmlns:a16="http://schemas.microsoft.com/office/drawing/2014/main" id="{29A93C17-4282-3F3D-5B04-030C5C3FCCB7}"/>
              </a:ext>
            </a:extLst>
          </p:cNvPr>
          <p:cNvSpPr>
            <a:spLocks noGrp="1"/>
          </p:cNvSpPr>
          <p:nvPr>
            <p:ph idx="1"/>
          </p:nvPr>
        </p:nvSpPr>
        <p:spPr/>
        <p:txBody>
          <a:bodyPr/>
          <a:lstStyle/>
          <a:p>
            <a:r>
              <a:rPr lang="en-US" dirty="0">
                <a:hlinkClick r:id="rId2"/>
              </a:rPr>
              <a:t>MEM35-C. Allocate sufficient memory for an object - SEI CERT C Coding Standard - Confluence (cmu.edu)</a:t>
            </a:r>
            <a:endParaRPr lang="en-US" dirty="0"/>
          </a:p>
          <a:p>
            <a:r>
              <a:rPr lang="en-US" dirty="0">
                <a:hlinkClick r:id="rId3"/>
              </a:rPr>
              <a:t>STR31-C. Guarantee that storage for strings has sufficient space for character data and the null terminator - SEI CERT C Coding Standard - Confluence (cmu.edu)</a:t>
            </a:r>
            <a:endParaRPr lang="en-US" dirty="0"/>
          </a:p>
          <a:p>
            <a:r>
              <a:rPr lang="en-US" dirty="0">
                <a:hlinkClick r:id="rId4"/>
              </a:rPr>
              <a:t>ARR30-C. Do not form or use out-of-bounds pointers or array subscripts - SEI CERT C Coding Standard - Confluence (cmu.edu)</a:t>
            </a:r>
            <a:endParaRPr lang="en-US" dirty="0"/>
          </a:p>
        </p:txBody>
      </p:sp>
      <p:sp>
        <p:nvSpPr>
          <p:cNvPr id="5" name="TextBox 4">
            <a:extLst>
              <a:ext uri="{FF2B5EF4-FFF2-40B4-BE49-F238E27FC236}">
                <a16:creationId xmlns:a16="http://schemas.microsoft.com/office/drawing/2014/main" id="{3B6CC59A-3E2F-3747-C730-6EEE5107CB18}"/>
              </a:ext>
            </a:extLst>
          </p:cNvPr>
          <p:cNvSpPr txBox="1"/>
          <p:nvPr/>
        </p:nvSpPr>
        <p:spPr>
          <a:xfrm>
            <a:off x="0" y="6211669"/>
            <a:ext cx="9006349" cy="646331"/>
          </a:xfrm>
          <a:prstGeom prst="rect">
            <a:avLst/>
          </a:prstGeom>
          <a:noFill/>
        </p:spPr>
        <p:txBody>
          <a:bodyPr wrap="square">
            <a:spAutoFit/>
          </a:bodyPr>
          <a:lstStyle/>
          <a:p>
            <a:r>
              <a:rPr lang="en-US" dirty="0">
                <a:hlinkClick r:id="rId5"/>
              </a:rPr>
              <a:t>SEI CERT Coding Standards - CERT Secure Coding - Confluence (cmu.edu)</a:t>
            </a:r>
            <a:r>
              <a:rPr lang="en-US" dirty="0"/>
              <a:t> </a:t>
            </a:r>
            <a:r>
              <a:rPr lang="en-US" dirty="0">
                <a:hlinkClick r:id="rId5"/>
              </a:rPr>
              <a:t>https://wiki.sei.cmu.edu/confluence/display/seccode/SEI+CERT+Coding+Standards</a:t>
            </a:r>
            <a:r>
              <a:rPr lang="en-US" dirty="0"/>
              <a:t> </a:t>
            </a:r>
          </a:p>
        </p:txBody>
      </p:sp>
    </p:spTree>
    <p:extLst>
      <p:ext uri="{BB962C8B-B14F-4D97-AF65-F5344CB8AC3E}">
        <p14:creationId xmlns:p14="http://schemas.microsoft.com/office/powerpoint/2010/main" val="1040752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DBEB6-B13A-C4ED-8290-537ADE7F3252}"/>
              </a:ext>
            </a:extLst>
          </p:cNvPr>
          <p:cNvSpPr>
            <a:spLocks noGrp="1"/>
          </p:cNvSpPr>
          <p:nvPr>
            <p:ph type="title"/>
          </p:nvPr>
        </p:nvSpPr>
        <p:spPr/>
        <p:txBody>
          <a:bodyPr/>
          <a:lstStyle/>
          <a:p>
            <a:r>
              <a:rPr lang="en-US" dirty="0"/>
              <a:t>Arguments in Registers: 64-bit uses registers to pass arguments into a function….</a:t>
            </a:r>
          </a:p>
        </p:txBody>
      </p:sp>
      <p:sp>
        <p:nvSpPr>
          <p:cNvPr id="3" name="Content Placeholder 2">
            <a:extLst>
              <a:ext uri="{FF2B5EF4-FFF2-40B4-BE49-F238E27FC236}">
                <a16:creationId xmlns:a16="http://schemas.microsoft.com/office/drawing/2014/main" id="{75A42194-F3A4-3209-8825-CDEDF9544C7B}"/>
              </a:ext>
            </a:extLst>
          </p:cNvPr>
          <p:cNvSpPr>
            <a:spLocks noGrp="1"/>
          </p:cNvSpPr>
          <p:nvPr>
            <p:ph idx="1"/>
          </p:nvPr>
        </p:nvSpPr>
        <p:spPr>
          <a:xfrm>
            <a:off x="838200" y="1825625"/>
            <a:ext cx="4252415" cy="4620668"/>
          </a:xfrm>
        </p:spPr>
        <p:txBody>
          <a:bodyPr>
            <a:normAutofit/>
          </a:bodyPr>
          <a:lstStyle/>
          <a:p>
            <a:r>
              <a:rPr lang="en-US" dirty="0"/>
              <a:t>RDI gets </a:t>
            </a:r>
            <a:r>
              <a:rPr lang="en-US" dirty="0" err="1"/>
              <a:t>arg</a:t>
            </a:r>
            <a:r>
              <a:rPr lang="en-US" dirty="0"/>
              <a:t> 1, RSI gets </a:t>
            </a:r>
            <a:r>
              <a:rPr lang="en-US" dirty="0" err="1"/>
              <a:t>arg</a:t>
            </a:r>
            <a:r>
              <a:rPr lang="en-US" dirty="0"/>
              <a:t> 2, RDX gets </a:t>
            </a:r>
            <a:r>
              <a:rPr lang="en-US" dirty="0" err="1"/>
              <a:t>arg</a:t>
            </a:r>
            <a:r>
              <a:rPr lang="en-US" dirty="0"/>
              <a:t> 3, RCX gets arg4, R8 gets </a:t>
            </a:r>
            <a:r>
              <a:rPr lang="en-US" dirty="0" err="1"/>
              <a:t>arg</a:t>
            </a:r>
            <a:r>
              <a:rPr lang="en-US" dirty="0"/>
              <a:t> 5, R9 gets </a:t>
            </a:r>
            <a:r>
              <a:rPr lang="en-US" dirty="0" err="1"/>
              <a:t>arg</a:t>
            </a:r>
            <a:r>
              <a:rPr lang="en-US" dirty="0"/>
              <a:t> 6</a:t>
            </a:r>
          </a:p>
          <a:p>
            <a:r>
              <a:rPr lang="en-US" dirty="0"/>
              <a:t>Arguments 7 and above are pushed on to the stack.</a:t>
            </a:r>
          </a:p>
          <a:p>
            <a:r>
              <a:rPr lang="en-US" dirty="0"/>
              <a:t>(in 32-bit the </a:t>
            </a:r>
            <a:r>
              <a:rPr lang="en-US" dirty="0" err="1"/>
              <a:t>args</a:t>
            </a:r>
            <a:r>
              <a:rPr lang="en-US" dirty="0"/>
              <a:t> are pushed onto the stack in reverse order)</a:t>
            </a:r>
          </a:p>
          <a:p>
            <a:pPr marL="0" indent="0">
              <a:buNone/>
            </a:pPr>
            <a:endParaRPr lang="en-US" dirty="0"/>
          </a:p>
        </p:txBody>
      </p:sp>
      <p:sp>
        <p:nvSpPr>
          <p:cNvPr id="5" name="TextBox 4">
            <a:extLst>
              <a:ext uri="{FF2B5EF4-FFF2-40B4-BE49-F238E27FC236}">
                <a16:creationId xmlns:a16="http://schemas.microsoft.com/office/drawing/2014/main" id="{7C27FAED-DDDD-2883-4721-40BC4BF5B1F3}"/>
              </a:ext>
            </a:extLst>
          </p:cNvPr>
          <p:cNvSpPr txBox="1"/>
          <p:nvPr/>
        </p:nvSpPr>
        <p:spPr>
          <a:xfrm>
            <a:off x="55034" y="6362468"/>
            <a:ext cx="11925300" cy="369332"/>
          </a:xfrm>
          <a:prstGeom prst="rect">
            <a:avLst/>
          </a:prstGeom>
          <a:noFill/>
        </p:spPr>
        <p:txBody>
          <a:bodyPr wrap="square">
            <a:spAutoFit/>
          </a:bodyPr>
          <a:lstStyle/>
          <a:p>
            <a:r>
              <a:rPr lang="en-US" dirty="0">
                <a:hlinkClick r:id="rId2"/>
              </a:rPr>
              <a:t>https://www.ired.team/miscellaneous-reversing-forensics/windows-kernel-internals/linux-x64-calling-convention-stack-frame</a:t>
            </a:r>
            <a:r>
              <a:rPr lang="en-US" dirty="0"/>
              <a:t> </a:t>
            </a:r>
          </a:p>
        </p:txBody>
      </p:sp>
      <p:sp>
        <p:nvSpPr>
          <p:cNvPr id="8" name="TextBox 7">
            <a:extLst>
              <a:ext uri="{FF2B5EF4-FFF2-40B4-BE49-F238E27FC236}">
                <a16:creationId xmlns:a16="http://schemas.microsoft.com/office/drawing/2014/main" id="{1A3B1E8D-B16D-D139-51A2-4499E30DA73A}"/>
              </a:ext>
            </a:extLst>
          </p:cNvPr>
          <p:cNvSpPr txBox="1"/>
          <p:nvPr/>
        </p:nvSpPr>
        <p:spPr>
          <a:xfrm>
            <a:off x="8590128" y="1838153"/>
            <a:ext cx="2820537" cy="4154984"/>
          </a:xfrm>
          <a:prstGeom prst="rect">
            <a:avLst/>
          </a:prstGeom>
          <a:noFill/>
        </p:spPr>
        <p:txBody>
          <a:bodyPr wrap="square" rtlCol="0">
            <a:spAutoFit/>
          </a:bodyPr>
          <a:lstStyle/>
          <a:p>
            <a:r>
              <a:rPr lang="en-US" sz="2400" dirty="0"/>
              <a:t>64-bit:</a:t>
            </a:r>
          </a:p>
          <a:p>
            <a:r>
              <a:rPr lang="en-US" sz="2400" dirty="0"/>
              <a:t>Function:</a:t>
            </a:r>
          </a:p>
          <a:p>
            <a:r>
              <a:rPr lang="en-US" sz="2400" dirty="0" err="1"/>
              <a:t>pushq</a:t>
            </a:r>
            <a:r>
              <a:rPr lang="en-US" sz="2400" dirty="0"/>
              <a:t>	%</a:t>
            </a:r>
            <a:r>
              <a:rPr lang="en-US" sz="2400" dirty="0" err="1"/>
              <a:t>rbp</a:t>
            </a:r>
            <a:endParaRPr lang="en-US" sz="2400" dirty="0"/>
          </a:p>
          <a:p>
            <a:r>
              <a:rPr lang="en-US" sz="2400" dirty="0" err="1"/>
              <a:t>movq</a:t>
            </a:r>
            <a:r>
              <a:rPr lang="en-US" sz="2400" dirty="0"/>
              <a:t>	%</a:t>
            </a:r>
            <a:r>
              <a:rPr lang="en-US" sz="2400" dirty="0" err="1"/>
              <a:t>rsp</a:t>
            </a:r>
            <a:r>
              <a:rPr lang="en-US" sz="2400" dirty="0"/>
              <a:t>, %</a:t>
            </a:r>
            <a:r>
              <a:rPr lang="en-US" sz="2400" dirty="0" err="1"/>
              <a:t>rbp</a:t>
            </a:r>
            <a:endParaRPr lang="en-US" sz="2400" dirty="0"/>
          </a:p>
          <a:p>
            <a:endParaRPr lang="en-US" sz="2400" dirty="0"/>
          </a:p>
          <a:p>
            <a:endParaRPr lang="en-US" sz="2400" dirty="0"/>
          </a:p>
          <a:p>
            <a:r>
              <a:rPr lang="en-US" sz="2400" dirty="0"/>
              <a:t>Main:</a:t>
            </a:r>
          </a:p>
          <a:p>
            <a:r>
              <a:rPr lang="en-US" sz="2400" dirty="0" err="1"/>
              <a:t>movq</a:t>
            </a:r>
            <a:r>
              <a:rPr lang="en-US" sz="2400" dirty="0"/>
              <a:t>	(%</a:t>
            </a:r>
            <a:r>
              <a:rPr lang="en-US" sz="2400" dirty="0" err="1"/>
              <a:t>rax</a:t>
            </a:r>
            <a:r>
              <a:rPr lang="en-US" sz="2400" dirty="0"/>
              <a:t>), %</a:t>
            </a:r>
            <a:r>
              <a:rPr lang="en-US" sz="2400" dirty="0" err="1"/>
              <a:t>rax</a:t>
            </a:r>
            <a:endParaRPr lang="en-US" sz="2400" dirty="0"/>
          </a:p>
          <a:p>
            <a:r>
              <a:rPr lang="en-US" sz="2400" b="1" dirty="0" err="1"/>
              <a:t>movq</a:t>
            </a:r>
            <a:r>
              <a:rPr lang="en-US" sz="2400" b="1" dirty="0"/>
              <a:t>	%</a:t>
            </a:r>
            <a:r>
              <a:rPr lang="en-US" sz="2400" b="1" dirty="0" err="1"/>
              <a:t>rdx</a:t>
            </a:r>
            <a:r>
              <a:rPr lang="en-US" sz="2400" b="1" dirty="0"/>
              <a:t>, %</a:t>
            </a:r>
            <a:r>
              <a:rPr lang="en-US" sz="2400" b="1" dirty="0" err="1"/>
              <a:t>rsi</a:t>
            </a:r>
            <a:endParaRPr lang="en-US" sz="2400" b="1" dirty="0"/>
          </a:p>
          <a:p>
            <a:r>
              <a:rPr lang="en-US" sz="2400" b="1" dirty="0" err="1"/>
              <a:t>movq</a:t>
            </a:r>
            <a:r>
              <a:rPr lang="en-US" sz="2400" b="1" dirty="0"/>
              <a:t>	%</a:t>
            </a:r>
            <a:r>
              <a:rPr lang="en-US" sz="2400" b="1" dirty="0" err="1"/>
              <a:t>rax</a:t>
            </a:r>
            <a:r>
              <a:rPr lang="en-US" sz="2400" b="1" dirty="0"/>
              <a:t>, %</a:t>
            </a:r>
            <a:r>
              <a:rPr lang="en-US" sz="2400" b="1" dirty="0" err="1"/>
              <a:t>rdi</a:t>
            </a:r>
            <a:endParaRPr lang="en-US" sz="2400" b="1" dirty="0"/>
          </a:p>
          <a:p>
            <a:r>
              <a:rPr lang="en-US" sz="2400" b="1" dirty="0"/>
              <a:t>call	greeting</a:t>
            </a:r>
          </a:p>
        </p:txBody>
      </p:sp>
      <p:sp>
        <p:nvSpPr>
          <p:cNvPr id="9" name="TextBox 8">
            <a:extLst>
              <a:ext uri="{FF2B5EF4-FFF2-40B4-BE49-F238E27FC236}">
                <a16:creationId xmlns:a16="http://schemas.microsoft.com/office/drawing/2014/main" id="{9ADC976D-2DEC-3280-8B48-53B39B13A6A0}"/>
              </a:ext>
            </a:extLst>
          </p:cNvPr>
          <p:cNvSpPr txBox="1"/>
          <p:nvPr/>
        </p:nvSpPr>
        <p:spPr>
          <a:xfrm>
            <a:off x="5540991" y="1838153"/>
            <a:ext cx="2742097" cy="4154984"/>
          </a:xfrm>
          <a:prstGeom prst="rect">
            <a:avLst/>
          </a:prstGeom>
          <a:noFill/>
        </p:spPr>
        <p:txBody>
          <a:bodyPr wrap="none" rtlCol="0">
            <a:spAutoFit/>
          </a:bodyPr>
          <a:lstStyle/>
          <a:p>
            <a:r>
              <a:rPr lang="en-US" sz="2400" dirty="0"/>
              <a:t>32-bit:</a:t>
            </a:r>
          </a:p>
          <a:p>
            <a:r>
              <a:rPr lang="en-US" sz="2400" dirty="0"/>
              <a:t>Function:</a:t>
            </a:r>
          </a:p>
          <a:p>
            <a:r>
              <a:rPr lang="en-US" sz="2400" dirty="0" err="1"/>
              <a:t>pushl</a:t>
            </a:r>
            <a:r>
              <a:rPr lang="en-US" sz="2400" dirty="0"/>
              <a:t>	%</a:t>
            </a:r>
            <a:r>
              <a:rPr lang="en-US" sz="2400" dirty="0" err="1"/>
              <a:t>ebp</a:t>
            </a:r>
            <a:endParaRPr lang="en-US" sz="2400" dirty="0"/>
          </a:p>
          <a:p>
            <a:r>
              <a:rPr lang="en-US" sz="2400" dirty="0" err="1"/>
              <a:t>movl</a:t>
            </a:r>
            <a:r>
              <a:rPr lang="en-US" sz="2400" dirty="0"/>
              <a:t>	%</a:t>
            </a:r>
            <a:r>
              <a:rPr lang="en-US" sz="2400" dirty="0" err="1"/>
              <a:t>esp</a:t>
            </a:r>
            <a:r>
              <a:rPr lang="en-US" sz="2400" dirty="0"/>
              <a:t>, %</a:t>
            </a:r>
            <a:r>
              <a:rPr lang="en-US" sz="2400" dirty="0" err="1"/>
              <a:t>ebp</a:t>
            </a:r>
            <a:endParaRPr lang="en-US" sz="2400" dirty="0"/>
          </a:p>
          <a:p>
            <a:endParaRPr lang="en-US" sz="2400" dirty="0"/>
          </a:p>
          <a:p>
            <a:endParaRPr lang="en-US" sz="2400" dirty="0"/>
          </a:p>
          <a:p>
            <a:r>
              <a:rPr lang="en-US" sz="2400" dirty="0"/>
              <a:t>Main: </a:t>
            </a:r>
          </a:p>
          <a:p>
            <a:r>
              <a:rPr lang="en-US" sz="2400" dirty="0" err="1"/>
              <a:t>movl</a:t>
            </a:r>
            <a:r>
              <a:rPr lang="en-US" sz="2400" dirty="0"/>
              <a:t>	(%</a:t>
            </a:r>
            <a:r>
              <a:rPr lang="en-US" sz="2400" dirty="0" err="1"/>
              <a:t>eax</a:t>
            </a:r>
            <a:r>
              <a:rPr lang="en-US" sz="2400" dirty="0"/>
              <a:t>), %</a:t>
            </a:r>
            <a:r>
              <a:rPr lang="en-US" sz="2400" dirty="0" err="1"/>
              <a:t>eax</a:t>
            </a:r>
            <a:endParaRPr lang="en-US" sz="2400" dirty="0"/>
          </a:p>
          <a:p>
            <a:r>
              <a:rPr lang="en-US" sz="2400" b="1" dirty="0" err="1"/>
              <a:t>pushl</a:t>
            </a:r>
            <a:r>
              <a:rPr lang="en-US" sz="2400" b="1" dirty="0"/>
              <a:t>	%</a:t>
            </a:r>
            <a:r>
              <a:rPr lang="en-US" sz="2400" b="1" dirty="0" err="1"/>
              <a:t>edx</a:t>
            </a:r>
            <a:endParaRPr lang="en-US" sz="2400" b="1" dirty="0"/>
          </a:p>
          <a:p>
            <a:r>
              <a:rPr lang="en-US" sz="2400" b="1" dirty="0" err="1"/>
              <a:t>pushl</a:t>
            </a:r>
            <a:r>
              <a:rPr lang="en-US" sz="2400" b="1" dirty="0"/>
              <a:t>	%</a:t>
            </a:r>
            <a:r>
              <a:rPr lang="en-US" sz="2400" b="1" dirty="0" err="1"/>
              <a:t>eax</a:t>
            </a:r>
            <a:endParaRPr lang="en-US" sz="2400" b="1" dirty="0"/>
          </a:p>
          <a:p>
            <a:r>
              <a:rPr lang="en-US" sz="2400" b="1" dirty="0"/>
              <a:t>call	greeting</a:t>
            </a:r>
            <a:endParaRPr lang="en-US" sz="2400" dirty="0"/>
          </a:p>
        </p:txBody>
      </p:sp>
    </p:spTree>
    <p:extLst>
      <p:ext uri="{BB962C8B-B14F-4D97-AF65-F5344CB8AC3E}">
        <p14:creationId xmlns:p14="http://schemas.microsoft.com/office/powerpoint/2010/main" val="221284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1D237-7829-C5F8-C277-37ED949AB3F9}"/>
              </a:ext>
            </a:extLst>
          </p:cNvPr>
          <p:cNvSpPr>
            <a:spLocks noGrp="1"/>
          </p:cNvSpPr>
          <p:nvPr>
            <p:ph type="title"/>
          </p:nvPr>
        </p:nvSpPr>
        <p:spPr>
          <a:xfrm>
            <a:off x="218488" y="122441"/>
            <a:ext cx="10515600" cy="637765"/>
          </a:xfrm>
        </p:spPr>
        <p:txBody>
          <a:bodyPr>
            <a:normAutofit fontScale="90000"/>
          </a:bodyPr>
          <a:lstStyle/>
          <a:p>
            <a:r>
              <a:rPr lang="en-US" dirty="0"/>
              <a:t>Tools</a:t>
            </a:r>
          </a:p>
        </p:txBody>
      </p:sp>
      <p:sp>
        <p:nvSpPr>
          <p:cNvPr id="3" name="Content Placeholder 2">
            <a:extLst>
              <a:ext uri="{FF2B5EF4-FFF2-40B4-BE49-F238E27FC236}">
                <a16:creationId xmlns:a16="http://schemas.microsoft.com/office/drawing/2014/main" id="{A32485F0-42FC-411E-0B0A-3C5A2C433CA7}"/>
              </a:ext>
            </a:extLst>
          </p:cNvPr>
          <p:cNvSpPr>
            <a:spLocks noGrp="1"/>
          </p:cNvSpPr>
          <p:nvPr>
            <p:ph idx="1"/>
          </p:nvPr>
        </p:nvSpPr>
        <p:spPr>
          <a:xfrm>
            <a:off x="264353" y="845063"/>
            <a:ext cx="11575177" cy="5811422"/>
          </a:xfrm>
        </p:spPr>
        <p:txBody>
          <a:bodyPr>
            <a:normAutofit/>
          </a:bodyPr>
          <a:lstStyle/>
          <a:p>
            <a:pPr marL="0" indent="0">
              <a:buNone/>
            </a:pPr>
            <a:r>
              <a:rPr lang="en-US" sz="3600" dirty="0"/>
              <a:t>Tools you will need:</a:t>
            </a:r>
          </a:p>
          <a:p>
            <a:r>
              <a:rPr lang="en-US" sz="3600" dirty="0" err="1"/>
              <a:t>gcc</a:t>
            </a:r>
            <a:r>
              <a:rPr lang="en-US" sz="3600" dirty="0"/>
              <a:t> or similar compiler</a:t>
            </a:r>
          </a:p>
          <a:p>
            <a:r>
              <a:rPr lang="en-US" sz="3600" dirty="0" err="1"/>
              <a:t>gdb</a:t>
            </a:r>
            <a:r>
              <a:rPr lang="en-US" sz="3600" dirty="0"/>
              <a:t> w/GEF or similar debugger: need these to map out program memory</a:t>
            </a:r>
          </a:p>
          <a:p>
            <a:r>
              <a:rPr lang="en-US" sz="3600" dirty="0"/>
              <a:t>w/ </a:t>
            </a:r>
            <a:r>
              <a:rPr lang="en-US" sz="3600" dirty="0">
                <a:hlinkClick r:id="rId2"/>
              </a:rPr>
              <a:t>Kali</a:t>
            </a:r>
            <a:r>
              <a:rPr lang="en-US" sz="3600" dirty="0"/>
              <a:t> (make sure you installed these):</a:t>
            </a:r>
          </a:p>
          <a:p>
            <a:pPr lvl="1"/>
            <a:r>
              <a:rPr lang="en-US" sz="3200" dirty="0">
                <a:hlinkClick r:id="rId3"/>
              </a:rPr>
              <a:t>python3</a:t>
            </a:r>
            <a:r>
              <a:rPr lang="en-US" sz="3200" dirty="0"/>
              <a:t> Python interpreter</a:t>
            </a:r>
          </a:p>
          <a:p>
            <a:pPr lvl="1"/>
            <a:r>
              <a:rPr lang="en-US" sz="3200" dirty="0" err="1">
                <a:hlinkClick r:id="rId4"/>
              </a:rPr>
              <a:t>Pwntools</a:t>
            </a:r>
            <a:r>
              <a:rPr lang="en-US" sz="3200" dirty="0"/>
              <a:t>: toolbox of tools to aid in overflow hacks</a:t>
            </a:r>
          </a:p>
          <a:p>
            <a:pPr lvl="1"/>
            <a:r>
              <a:rPr lang="en-US" sz="3200" dirty="0" err="1">
                <a:hlinkClick r:id="rId5"/>
              </a:rPr>
              <a:t>Ropper</a:t>
            </a:r>
            <a:r>
              <a:rPr lang="en-US" sz="3200" dirty="0"/>
              <a:t>: Make ROP shellcode</a:t>
            </a:r>
          </a:p>
          <a:p>
            <a:pPr lvl="1"/>
            <a:r>
              <a:rPr lang="en-US" sz="3200" dirty="0" err="1">
                <a:hlinkClick r:id="rId6"/>
              </a:rPr>
              <a:t>One_gadget</a:t>
            </a:r>
            <a:r>
              <a:rPr lang="en-US" sz="3200" dirty="0"/>
              <a:t>: find gadgets for ROPs</a:t>
            </a:r>
          </a:p>
          <a:p>
            <a:pPr lvl="1"/>
            <a:r>
              <a:rPr lang="en-US" sz="3200" dirty="0" err="1">
                <a:hlinkClick r:id="rId7"/>
              </a:rPr>
              <a:t>vmmap</a:t>
            </a:r>
            <a:r>
              <a:rPr lang="en-US" sz="3200" dirty="0"/>
              <a:t> (in GEF): maps memory use</a:t>
            </a:r>
          </a:p>
          <a:p>
            <a:pPr lvl="1"/>
            <a:endParaRPr lang="en-US" sz="3200" dirty="0"/>
          </a:p>
          <a:p>
            <a:endParaRPr lang="en-US" sz="3600" dirty="0"/>
          </a:p>
        </p:txBody>
      </p:sp>
    </p:spTree>
    <p:extLst>
      <p:ext uri="{BB962C8B-B14F-4D97-AF65-F5344CB8AC3E}">
        <p14:creationId xmlns:p14="http://schemas.microsoft.com/office/powerpoint/2010/main" val="1213090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7388C-F27D-5705-C94F-AA1739B68425}"/>
              </a:ext>
            </a:extLst>
          </p:cNvPr>
          <p:cNvSpPr>
            <a:spLocks noGrp="1"/>
          </p:cNvSpPr>
          <p:nvPr>
            <p:ph type="title"/>
          </p:nvPr>
        </p:nvSpPr>
        <p:spPr/>
        <p:txBody>
          <a:bodyPr>
            <a:normAutofit/>
          </a:bodyPr>
          <a:lstStyle/>
          <a:p>
            <a:r>
              <a:rPr lang="en-US" dirty="0" err="1"/>
              <a:t>pwntools</a:t>
            </a:r>
            <a:r>
              <a:rPr lang="en-US" dirty="0"/>
              <a:t>: CTF Framework and Exploit Development Library</a:t>
            </a:r>
          </a:p>
        </p:txBody>
      </p:sp>
      <p:sp>
        <p:nvSpPr>
          <p:cNvPr id="3" name="Content Placeholder 2">
            <a:extLst>
              <a:ext uri="{FF2B5EF4-FFF2-40B4-BE49-F238E27FC236}">
                <a16:creationId xmlns:a16="http://schemas.microsoft.com/office/drawing/2014/main" id="{534E795D-7084-D1F8-267D-81441A9ECE9A}"/>
              </a:ext>
            </a:extLst>
          </p:cNvPr>
          <p:cNvSpPr>
            <a:spLocks noGrp="1"/>
          </p:cNvSpPr>
          <p:nvPr>
            <p:ph idx="1"/>
          </p:nvPr>
        </p:nvSpPr>
        <p:spPr>
          <a:xfrm>
            <a:off x="838200" y="1792426"/>
            <a:ext cx="10515600" cy="3795574"/>
          </a:xfrm>
        </p:spPr>
        <p:txBody>
          <a:bodyPr>
            <a:normAutofit lnSpcReduction="10000"/>
          </a:bodyPr>
          <a:lstStyle/>
          <a:p>
            <a:r>
              <a:rPr lang="en-US" dirty="0"/>
              <a:t>CTF Framework: Capture the Flag (CTF) set of tools and libraires to enable red teaming competitions</a:t>
            </a:r>
          </a:p>
          <a:p>
            <a:r>
              <a:rPr lang="en-US" dirty="0" err="1"/>
              <a:t>pwntools</a:t>
            </a:r>
            <a:r>
              <a:rPr lang="en-US" dirty="0"/>
              <a:t>: a </a:t>
            </a:r>
            <a:r>
              <a:rPr lang="en-US" b="0" i="0" dirty="0">
                <a:solidFill>
                  <a:srgbClr val="404040"/>
                </a:solidFill>
                <a:effectLst/>
                <a:latin typeface="Lato" panose="020F0502020204030203" pitchFamily="34" charset="0"/>
              </a:rPr>
              <a:t>CTF framework and exploit development library collection of many tools and methods</a:t>
            </a:r>
          </a:p>
          <a:p>
            <a:pPr lvl="1"/>
            <a:r>
              <a:rPr lang="en-US" b="0" i="0" dirty="0" err="1">
                <a:solidFill>
                  <a:srgbClr val="404040"/>
                </a:solidFill>
                <a:effectLst/>
                <a:latin typeface="Lato" panose="020F0502020204030203" pitchFamily="34" charset="0"/>
              </a:rPr>
              <a:t>Pwnlib</a:t>
            </a:r>
            <a:r>
              <a:rPr lang="en-US" b="0" i="0" dirty="0">
                <a:solidFill>
                  <a:srgbClr val="404040"/>
                </a:solidFill>
                <a:effectLst/>
                <a:latin typeface="Lato" panose="020F0502020204030203" pitchFamily="34" charset="0"/>
              </a:rPr>
              <a:t> has the tools you can invoke and use</a:t>
            </a:r>
          </a:p>
          <a:p>
            <a:pPr lvl="1"/>
            <a:r>
              <a:rPr lang="en-US" b="0" i="0" dirty="0">
                <a:solidFill>
                  <a:srgbClr val="404040"/>
                </a:solidFill>
                <a:effectLst/>
                <a:latin typeface="Lato" panose="020F0502020204030203" pitchFamily="34" charset="0"/>
              </a:rPr>
              <a:t>Disassemblers, assemblers, ELF resolvers, exploit examples and primitives, to make </a:t>
            </a:r>
            <a:r>
              <a:rPr lang="en-US" b="0" i="0" dirty="0" err="1">
                <a:solidFill>
                  <a:srgbClr val="404040"/>
                </a:solidFill>
                <a:effectLst/>
                <a:latin typeface="Lato" panose="020F0502020204030203" pitchFamily="34" charset="0"/>
              </a:rPr>
              <a:t>paylods</a:t>
            </a:r>
            <a:r>
              <a:rPr lang="en-US" b="0" i="0" dirty="0">
                <a:solidFill>
                  <a:srgbClr val="404040"/>
                </a:solidFill>
                <a:effectLst/>
                <a:latin typeface="Lato" panose="020F0502020204030203" pitchFamily="34" charset="0"/>
              </a:rPr>
              <a:t>, etc.</a:t>
            </a:r>
          </a:p>
          <a:p>
            <a:r>
              <a:rPr lang="en-US" dirty="0">
                <a:solidFill>
                  <a:srgbClr val="404040"/>
                </a:solidFill>
                <a:latin typeface="Lato" panose="020F0502020204030203" pitchFamily="34" charset="0"/>
              </a:rPr>
              <a:t>Popular with script-kiddies</a:t>
            </a:r>
          </a:p>
          <a:p>
            <a:r>
              <a:rPr lang="en-US" dirty="0">
                <a:solidFill>
                  <a:srgbClr val="404040"/>
                </a:solidFill>
                <a:latin typeface="Lato" panose="020F0502020204030203" pitchFamily="34" charset="0"/>
              </a:rPr>
              <a:t>Lots of python code</a:t>
            </a:r>
            <a:endParaRPr lang="en-US" dirty="0"/>
          </a:p>
        </p:txBody>
      </p:sp>
      <p:sp>
        <p:nvSpPr>
          <p:cNvPr id="4" name="TextBox 3">
            <a:extLst>
              <a:ext uri="{FF2B5EF4-FFF2-40B4-BE49-F238E27FC236}">
                <a16:creationId xmlns:a16="http://schemas.microsoft.com/office/drawing/2014/main" id="{09445845-569C-53B3-E1EF-18506D7AE85F}"/>
              </a:ext>
            </a:extLst>
          </p:cNvPr>
          <p:cNvSpPr txBox="1"/>
          <p:nvPr/>
        </p:nvSpPr>
        <p:spPr>
          <a:xfrm>
            <a:off x="10828867" y="6413499"/>
            <a:ext cx="1389291" cy="369332"/>
          </a:xfrm>
          <a:prstGeom prst="rect">
            <a:avLst/>
          </a:prstGeom>
          <a:noFill/>
        </p:spPr>
        <p:txBody>
          <a:bodyPr wrap="none" rtlCol="0">
            <a:spAutoFit/>
          </a:bodyPr>
          <a:lstStyle/>
          <a:p>
            <a:r>
              <a:rPr lang="en-US" dirty="0"/>
              <a:t>Text p. 64-66</a:t>
            </a:r>
          </a:p>
        </p:txBody>
      </p:sp>
      <p:sp>
        <p:nvSpPr>
          <p:cNvPr id="6" name="TextBox 5">
            <a:extLst>
              <a:ext uri="{FF2B5EF4-FFF2-40B4-BE49-F238E27FC236}">
                <a16:creationId xmlns:a16="http://schemas.microsoft.com/office/drawing/2014/main" id="{6DD53778-42F1-E553-DE8A-9F45A187A807}"/>
              </a:ext>
            </a:extLst>
          </p:cNvPr>
          <p:cNvSpPr txBox="1"/>
          <p:nvPr/>
        </p:nvSpPr>
        <p:spPr>
          <a:xfrm>
            <a:off x="95250" y="6413499"/>
            <a:ext cx="6125632" cy="369332"/>
          </a:xfrm>
          <a:prstGeom prst="rect">
            <a:avLst/>
          </a:prstGeom>
          <a:noFill/>
        </p:spPr>
        <p:txBody>
          <a:bodyPr wrap="square">
            <a:spAutoFit/>
          </a:bodyPr>
          <a:lstStyle/>
          <a:p>
            <a:r>
              <a:rPr lang="en-US" dirty="0">
                <a:hlinkClick r:id="rId2"/>
              </a:rPr>
              <a:t>https://docs.pwntools.com/en/latest/</a:t>
            </a:r>
            <a:r>
              <a:rPr lang="en-US" dirty="0"/>
              <a:t> </a:t>
            </a:r>
          </a:p>
        </p:txBody>
      </p:sp>
      <p:sp>
        <p:nvSpPr>
          <p:cNvPr id="8" name="TextBox 7">
            <a:extLst>
              <a:ext uri="{FF2B5EF4-FFF2-40B4-BE49-F238E27FC236}">
                <a16:creationId xmlns:a16="http://schemas.microsoft.com/office/drawing/2014/main" id="{93E5E900-858C-C819-803B-946290EE1FF7}"/>
              </a:ext>
            </a:extLst>
          </p:cNvPr>
          <p:cNvSpPr txBox="1"/>
          <p:nvPr/>
        </p:nvSpPr>
        <p:spPr>
          <a:xfrm>
            <a:off x="61384" y="6110565"/>
            <a:ext cx="6125632" cy="369332"/>
          </a:xfrm>
          <a:prstGeom prst="rect">
            <a:avLst/>
          </a:prstGeom>
          <a:noFill/>
        </p:spPr>
        <p:txBody>
          <a:bodyPr wrap="square">
            <a:spAutoFit/>
          </a:bodyPr>
          <a:lstStyle/>
          <a:p>
            <a:r>
              <a:rPr lang="en-US" dirty="0">
                <a:hlinkClick r:id="rId3"/>
              </a:rPr>
              <a:t>https://github.com/Gallopsled/pwntools-tutorial#readme</a:t>
            </a:r>
            <a:r>
              <a:rPr lang="en-US" dirty="0"/>
              <a:t> </a:t>
            </a:r>
          </a:p>
        </p:txBody>
      </p:sp>
      <p:sp>
        <p:nvSpPr>
          <p:cNvPr id="10" name="TextBox 9">
            <a:extLst>
              <a:ext uri="{FF2B5EF4-FFF2-40B4-BE49-F238E27FC236}">
                <a16:creationId xmlns:a16="http://schemas.microsoft.com/office/drawing/2014/main" id="{026762AA-13EC-F912-6929-FB3610E88DE2}"/>
              </a:ext>
            </a:extLst>
          </p:cNvPr>
          <p:cNvSpPr txBox="1"/>
          <p:nvPr/>
        </p:nvSpPr>
        <p:spPr>
          <a:xfrm>
            <a:off x="61384" y="5774432"/>
            <a:ext cx="6125632" cy="369332"/>
          </a:xfrm>
          <a:prstGeom prst="rect">
            <a:avLst/>
          </a:prstGeom>
          <a:noFill/>
        </p:spPr>
        <p:txBody>
          <a:bodyPr wrap="square">
            <a:spAutoFit/>
          </a:bodyPr>
          <a:lstStyle/>
          <a:p>
            <a:r>
              <a:rPr lang="en-US" dirty="0">
                <a:hlinkClick r:id="rId4"/>
              </a:rPr>
              <a:t>https://pwntools.readthedocs.io/en/latest/tubes.html</a:t>
            </a:r>
            <a:r>
              <a:rPr lang="en-US" dirty="0"/>
              <a:t> </a:t>
            </a:r>
          </a:p>
        </p:txBody>
      </p:sp>
    </p:spTree>
    <p:extLst>
      <p:ext uri="{BB962C8B-B14F-4D97-AF65-F5344CB8AC3E}">
        <p14:creationId xmlns:p14="http://schemas.microsoft.com/office/powerpoint/2010/main" val="59964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2D57A-D72A-CB3E-D268-9D8B138FB14D}"/>
              </a:ext>
            </a:extLst>
          </p:cNvPr>
          <p:cNvSpPr>
            <a:spLocks noGrp="1"/>
          </p:cNvSpPr>
          <p:nvPr>
            <p:ph type="title"/>
          </p:nvPr>
        </p:nvSpPr>
        <p:spPr>
          <a:xfrm>
            <a:off x="265642" y="308504"/>
            <a:ext cx="4234391" cy="1783291"/>
          </a:xfrm>
        </p:spPr>
        <p:txBody>
          <a:bodyPr>
            <a:normAutofit fontScale="90000"/>
          </a:bodyPr>
          <a:lstStyle/>
          <a:p>
            <a:r>
              <a:rPr lang="en-US" dirty="0"/>
              <a:t>Compiler Warnings to prevent overflows</a:t>
            </a:r>
            <a:br>
              <a:rPr lang="en-US" dirty="0"/>
            </a:br>
            <a:r>
              <a:rPr lang="en-US" dirty="0"/>
              <a:t>(in this case </a:t>
            </a:r>
            <a:r>
              <a:rPr lang="en-US" dirty="0" err="1"/>
              <a:t>gcc</a:t>
            </a:r>
            <a:r>
              <a:rPr lang="en-US" dirty="0"/>
              <a:t>)</a:t>
            </a:r>
          </a:p>
        </p:txBody>
      </p:sp>
      <p:sp>
        <p:nvSpPr>
          <p:cNvPr id="3" name="Content Placeholder 2">
            <a:extLst>
              <a:ext uri="{FF2B5EF4-FFF2-40B4-BE49-F238E27FC236}">
                <a16:creationId xmlns:a16="http://schemas.microsoft.com/office/drawing/2014/main" id="{B4C4FB9F-2AEA-8273-FC4D-321B589DAEF1}"/>
              </a:ext>
            </a:extLst>
          </p:cNvPr>
          <p:cNvSpPr>
            <a:spLocks noGrp="1"/>
          </p:cNvSpPr>
          <p:nvPr>
            <p:ph idx="1"/>
          </p:nvPr>
        </p:nvSpPr>
        <p:spPr>
          <a:xfrm>
            <a:off x="156633" y="2509837"/>
            <a:ext cx="4076700" cy="3148013"/>
          </a:xfrm>
        </p:spPr>
        <p:txBody>
          <a:bodyPr>
            <a:normAutofit fontScale="92500" lnSpcReduction="10000"/>
          </a:bodyPr>
          <a:lstStyle/>
          <a:p>
            <a:pPr marL="0" indent="0">
              <a:buNone/>
            </a:pPr>
            <a:r>
              <a:rPr lang="en-US" dirty="0"/>
              <a:t>Compilers often catch security issues in warnings…</a:t>
            </a:r>
          </a:p>
          <a:p>
            <a:pPr marL="0" indent="0">
              <a:buNone/>
            </a:pPr>
            <a:r>
              <a:rPr lang="en-US" dirty="0"/>
              <a:t>It is critical in real life that YOU DO NOT TURN THEM OFF for deployed code…</a:t>
            </a:r>
          </a:p>
          <a:p>
            <a:pPr marL="0" indent="0">
              <a:buNone/>
            </a:pPr>
            <a:r>
              <a:rPr lang="en-US" dirty="0"/>
              <a:t>Static Analysis and Linting SW should catch the same issues too.</a:t>
            </a:r>
          </a:p>
        </p:txBody>
      </p:sp>
      <p:sp>
        <p:nvSpPr>
          <p:cNvPr id="5" name="TextBox 4">
            <a:extLst>
              <a:ext uri="{FF2B5EF4-FFF2-40B4-BE49-F238E27FC236}">
                <a16:creationId xmlns:a16="http://schemas.microsoft.com/office/drawing/2014/main" id="{5D5CDD6E-52C2-6AD9-5E23-22ECCAC68050}"/>
              </a:ext>
            </a:extLst>
          </p:cNvPr>
          <p:cNvSpPr txBox="1"/>
          <p:nvPr/>
        </p:nvSpPr>
        <p:spPr>
          <a:xfrm>
            <a:off x="4766734" y="95330"/>
            <a:ext cx="7268632" cy="6667338"/>
          </a:xfrm>
          <a:prstGeom prst="rect">
            <a:avLst/>
          </a:prstGeom>
          <a:noFill/>
        </p:spPr>
        <p:txBody>
          <a:bodyPr wrap="square">
            <a:spAutoFit/>
          </a:bodyPr>
          <a:lstStyle/>
          <a:p>
            <a:pPr marL="0" marR="0">
              <a:lnSpc>
                <a:spcPct val="107000"/>
              </a:lnSpc>
              <a:spcBef>
                <a:spcPts val="0"/>
              </a:spcBef>
              <a:spcAft>
                <a:spcPts val="0"/>
              </a:spcAft>
            </a:pPr>
            <a:r>
              <a:rPr lang="it-IT" sz="1600" kern="100" dirty="0">
                <a:effectLst/>
                <a:latin typeface="Calibri" panose="020F0502020204030204" pitchFamily="34" charset="0"/>
                <a:ea typeface="Calibri" panose="020F0502020204030204" pitchFamily="34" charset="0"/>
                <a:cs typeface="Times New Roman" panose="02020603050405020304" pitchFamily="18" charset="0"/>
              </a:rPr>
              <a:t>$ gcc vuln.c -o vuln</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vuln.c</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In function ‘auth’:</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vuln.c:24:5: </a:t>
            </a:r>
            <a:r>
              <a:rPr lang="en-US" sz="1600" b="1" kern="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warning: ‘read’ writing 512 bytes into a region of size 64 overflows the destination [-</a:t>
            </a:r>
            <a:r>
              <a:rPr lang="en-US" sz="1600" b="1" kern="100" dirty="0" err="1">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Wstringop</a:t>
            </a:r>
            <a:r>
              <a:rPr lang="en-US" sz="1600" b="1" kern="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-overflow=]</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24 |     read(</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connfd</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buf</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512);</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vuln.c:23:10: note: </a:t>
            </a:r>
            <a:r>
              <a:rPr lang="en-US" sz="1600" kern="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destination object ‘</a:t>
            </a:r>
            <a:r>
              <a:rPr lang="en-US" sz="1600" kern="100" dirty="0" err="1">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buf</a:t>
            </a:r>
            <a:r>
              <a:rPr lang="en-US" sz="1600" kern="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of size 64</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23 |     char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buf</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[BUFLEN];</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In file included from vuln.c:5:</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usr</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/include/unistd.h:371:16: note: in a call to function ‘read’ declared with attribute ‘access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write_only</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2, 3)’</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371 | extern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ssize_t</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read (int __</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fd</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void *__</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buf</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size_t</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__</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nbytes</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__</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wur</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vuln.c:24:5: </a:t>
            </a:r>
            <a:r>
              <a:rPr lang="en-US" sz="1600" b="1" kern="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warning: ‘read’ writing 512 bytes into a region of size 64 overflows the destination [-</a:t>
            </a:r>
            <a:r>
              <a:rPr lang="en-US" sz="1600" b="1" kern="100" dirty="0" err="1">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Wstringop</a:t>
            </a:r>
            <a:r>
              <a:rPr lang="en-US" sz="1600" b="1" kern="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-overflow=]</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24 |     read(</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connfd</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buf</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512);</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vuln.c:23:10: note: destination object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buf</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of size 64</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23 |     char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buf</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[BUFLEN];</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usr</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/include/unistd.h:371:16: note: </a:t>
            </a:r>
            <a:r>
              <a:rPr lang="en-US" sz="1600" kern="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 a call to function ‘read’ declared with attribute ‘access (</a:t>
            </a:r>
            <a:r>
              <a:rPr lang="en-US" sz="1600" kern="100" dirty="0" err="1">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write_only</a:t>
            </a:r>
            <a:r>
              <a:rPr lang="en-US" sz="1600" kern="100" dirty="0">
                <a:solidFill>
                  <a:srgbClr val="FF000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2, 3)’</a:t>
            </a: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371 | extern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ssize_t</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read (int __</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fd</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void *__</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buf</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size_t</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__</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nbytes</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__</a:t>
            </a:r>
            <a:r>
              <a:rPr lang="en-US" sz="1600" kern="100" dirty="0" err="1">
                <a:effectLst/>
                <a:latin typeface="Calibri" panose="020F0502020204030204" pitchFamily="34" charset="0"/>
                <a:ea typeface="Calibri" panose="020F0502020204030204" pitchFamily="34" charset="0"/>
                <a:cs typeface="Times New Roman" panose="02020603050405020304" pitchFamily="18" charset="0"/>
              </a:rPr>
              <a:t>wur</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                ^~                         </a:t>
            </a:r>
          </a:p>
        </p:txBody>
      </p:sp>
      <p:sp>
        <p:nvSpPr>
          <p:cNvPr id="4" name="TextBox 3">
            <a:extLst>
              <a:ext uri="{FF2B5EF4-FFF2-40B4-BE49-F238E27FC236}">
                <a16:creationId xmlns:a16="http://schemas.microsoft.com/office/drawing/2014/main" id="{E1D54B5A-C9FE-24BB-12A5-45F8F08E0B8A}"/>
              </a:ext>
            </a:extLst>
          </p:cNvPr>
          <p:cNvSpPr txBox="1"/>
          <p:nvPr/>
        </p:nvSpPr>
        <p:spPr>
          <a:xfrm>
            <a:off x="156633" y="5667682"/>
            <a:ext cx="3353483" cy="923330"/>
          </a:xfrm>
          <a:prstGeom prst="rect">
            <a:avLst/>
          </a:prstGeom>
          <a:noFill/>
        </p:spPr>
        <p:txBody>
          <a:bodyPr wrap="square" rtlCol="0">
            <a:spAutoFit/>
          </a:bodyPr>
          <a:lstStyle/>
          <a:p>
            <a:r>
              <a:rPr lang="en-US" dirty="0"/>
              <a:t>Source Code from book </a:t>
            </a:r>
            <a:r>
              <a:rPr lang="en-US" b="1" i="1" dirty="0"/>
              <a:t>Gray Hat Hacking</a:t>
            </a:r>
            <a:r>
              <a:rPr lang="en-US" dirty="0"/>
              <a:t>…a good text for this stuff!!!...I compiled it on Kali :0)</a:t>
            </a:r>
          </a:p>
        </p:txBody>
      </p:sp>
    </p:spTree>
    <p:extLst>
      <p:ext uri="{BB962C8B-B14F-4D97-AF65-F5344CB8AC3E}">
        <p14:creationId xmlns:p14="http://schemas.microsoft.com/office/powerpoint/2010/main" val="4017339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TotalTime>
  <Words>10023</Words>
  <Application>Microsoft Office PowerPoint</Application>
  <PresentationFormat>Widescreen</PresentationFormat>
  <Paragraphs>1034</Paragraphs>
  <Slides>60</Slides>
  <Notes>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60</vt:i4>
      </vt:variant>
    </vt:vector>
  </HeadingPairs>
  <TitlesOfParts>
    <vt:vector size="75" baseType="lpstr">
      <vt:lpstr>Malgun Gothic</vt:lpstr>
      <vt:lpstr>-apple-system</vt:lpstr>
      <vt:lpstr>Arial</vt:lpstr>
      <vt:lpstr>Calibri</vt:lpstr>
      <vt:lpstr>Calibri Light</vt:lpstr>
      <vt:lpstr>Cascadia Code</vt:lpstr>
      <vt:lpstr>Courier New</vt:lpstr>
      <vt:lpstr>Helvetica Neue</vt:lpstr>
      <vt:lpstr>Lato</vt:lpstr>
      <vt:lpstr>RedHatText</vt:lpstr>
      <vt:lpstr>Segoe UI Symbol</vt:lpstr>
      <vt:lpstr>source-serif-pro</vt:lpstr>
      <vt:lpstr>urw-din</vt:lpstr>
      <vt:lpstr>verdana</vt:lpstr>
      <vt:lpstr>Office Theme</vt:lpstr>
      <vt:lpstr>Stack Based Attacks in Linux (an intro) Saint Louis Linux Users Group (STLLUG)</vt:lpstr>
      <vt:lpstr>Overview</vt:lpstr>
      <vt:lpstr>Chain of Danger (Meyer)</vt:lpstr>
      <vt:lpstr>Where can I find threats?</vt:lpstr>
      <vt:lpstr>Weaknesses of concern here</vt:lpstr>
      <vt:lpstr>Coding that Leads to Vulnerabilities (A few) </vt:lpstr>
      <vt:lpstr>Tools</vt:lpstr>
      <vt:lpstr>pwntools: CTF Framework and Exploit Development Library</vt:lpstr>
      <vt:lpstr>Compiler Warnings to prevent overflows (in this case gcc)</vt:lpstr>
      <vt:lpstr>Programs run in virtual memory</vt:lpstr>
      <vt:lpstr>Stack Operations</vt:lpstr>
      <vt:lpstr>Figuring out Stack Frames </vt:lpstr>
      <vt:lpstr>32-bit stack</vt:lpstr>
      <vt:lpstr>Key Compiler Options: gcc</vt:lpstr>
      <vt:lpstr>What happens when I compile and run a program with a function</vt:lpstr>
      <vt:lpstr>What happens when I compile and run a program with a function (2)</vt:lpstr>
      <vt:lpstr>How does a stack overflow work?</vt:lpstr>
      <vt:lpstr>BUFFER OVERFLOW EXAMPLE: Stack Buffer Overflow</vt:lpstr>
      <vt:lpstr> Stack Buffer Overflow (2)</vt:lpstr>
      <vt:lpstr> Stack Buffer Overflow (3)</vt:lpstr>
      <vt:lpstr> Stack Buffer Overflow (4)</vt:lpstr>
      <vt:lpstr> Stack Buffer Overflow (5)</vt:lpstr>
      <vt:lpstr> Stack Buffer Overflow (6)</vt:lpstr>
      <vt:lpstr> Stack Buffer Overflow (7)</vt:lpstr>
      <vt:lpstr>Aleph One’s famous smashing the stack paper and shellcode</vt:lpstr>
      <vt:lpstr>Basic Stack Overflow Hack (Simple)</vt:lpstr>
      <vt:lpstr>Sliding using a NOP sled</vt:lpstr>
      <vt:lpstr>Why all the memory stuff? Shellcode.</vt:lpstr>
      <vt:lpstr>Shellcode Planting</vt:lpstr>
      <vt:lpstr>32-bit exploits vs 64-bit exploits</vt:lpstr>
      <vt:lpstr>64-bit stack</vt:lpstr>
      <vt:lpstr>64-bit Register example … running GHHv6 code</vt:lpstr>
      <vt:lpstr>64-bit Stack example…running GHHv6 code</vt:lpstr>
      <vt:lpstr>Stack Canaries 101</vt:lpstr>
      <vt:lpstr>Defeating Stack Canaries</vt:lpstr>
      <vt:lpstr>Stack Canary Payload Code (example)</vt:lpstr>
      <vt:lpstr>Stack Smashing Protector (SSP) (a type of Canary)</vt:lpstr>
      <vt:lpstr>Non-eXecutable (NX) Stack </vt:lpstr>
      <vt:lpstr>ROP (Return Oriented Programming)</vt:lpstr>
      <vt:lpstr>ROP vs JOP vs SROP</vt:lpstr>
      <vt:lpstr>Ropper (.py, and Kali command)</vt:lpstr>
      <vt:lpstr>One_gadget and execve</vt:lpstr>
      <vt:lpstr>Ropper redux</vt:lpstr>
      <vt:lpstr>Bypassing non-executable (NX) stack with ROP</vt:lpstr>
      <vt:lpstr>Bypass NX with ROP Example</vt:lpstr>
      <vt:lpstr>Bypass NX with ROP Example</vt:lpstr>
      <vt:lpstr>Bypass NX with ROP Example</vt:lpstr>
      <vt:lpstr>Bypass NX with ROP Example</vt:lpstr>
      <vt:lpstr>ASLR (Address Space Layout Randomization)</vt:lpstr>
      <vt:lpstr>ELF files Review</vt:lpstr>
      <vt:lpstr>Getting GOT and PLT 101</vt:lpstr>
      <vt:lpstr>ASLR bypass (with Information Leak)</vt:lpstr>
      <vt:lpstr>PIE (Position Independent Executables)/ PIC (Position-Independent Code)</vt:lpstr>
      <vt:lpstr>PIE bypass with Information Leak</vt:lpstr>
      <vt:lpstr>Stack Overflow from User--Ring 3…in 1 slide</vt:lpstr>
      <vt:lpstr>Conclusion, do they still exist? Yes </vt:lpstr>
      <vt:lpstr>Basic Preso Data</vt:lpstr>
      <vt:lpstr>Intel Processor Registers (x86 Architecture)</vt:lpstr>
      <vt:lpstr>Threat Databases and Uses</vt:lpstr>
      <vt:lpstr>Arguments in Registers: 64-bit uses registers to pass arguments into a function….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Stack Based Attacks in Linux (an intro)</dc:title>
  <dc:creator>Bryce Meyer</dc:creator>
  <cp:lastModifiedBy>bryce.meyer maptes.com</cp:lastModifiedBy>
  <cp:revision>75</cp:revision>
  <dcterms:created xsi:type="dcterms:W3CDTF">2023-04-18T19:35:35Z</dcterms:created>
  <dcterms:modified xsi:type="dcterms:W3CDTF">2023-04-19T20:22:50Z</dcterms:modified>
</cp:coreProperties>
</file>